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tags/tag16.xml" ContentType="application/vnd.openxmlformats-officedocument.presentationml.tags+xml"/>
  <Override PartName="/ppt/tags/tag27.xml" ContentType="application/vnd.openxmlformats-officedocument.presentationml.tags+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Default Extension="xlsx" ContentType="application/vnd.openxmlformats-officedocument.spreadsheetml.sheet"/>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tags/tag30.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tags/tag5.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tags/tag24.xml" ContentType="application/vnd.openxmlformats-officedocument.presentationml.tags+xml"/>
  <Override PartName="/ppt/slides/slide108.xml" ContentType="application/vnd.openxmlformats-officedocument.presentationml.slide+xml"/>
  <Override PartName="/ppt/slides/slide155.xml" ContentType="application/vnd.openxmlformats-officedocument.presentationml.slide+xml"/>
  <Override PartName="/ppt/tags/tag13.xml" ContentType="application/vnd.openxmlformats-officedocument.presentationml.tags+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tags/tag2.xml" ContentType="application/vnd.openxmlformats-officedocument.presentationml.tags+xml"/>
  <Override PartName="/ppt/slides/slide41.xml" ContentType="application/vnd.openxmlformats-officedocument.presentationml.slide+xml"/>
  <Override PartName="/ppt/slides/slide223.xml" ContentType="application/vnd.openxmlformats-officedocument.presentationml.slide+xml"/>
  <Override PartName="/ppt/notesSlides/notesSlide43.xml" ContentType="application/vnd.openxmlformats-officedocument.presentationml.notesSlide+xml"/>
  <Override PartName="/ppt/tags/tag29.xml" ContentType="application/vnd.openxmlformats-officedocument.presentationml.tags+xml"/>
  <Override PartName="/ppt/notesSlides/notesSlide54.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tags/tag18.xml" ContentType="application/vnd.openxmlformats-officedocument.presentationml.tags+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notesSlides/notesSlide3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26.xml" ContentType="application/vnd.openxmlformats-officedocument.presentationml.tags+xml"/>
  <Override PartName="/ppt/notesSlides/notesSlide51.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tags/tag22.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notesSlides/notesSlide23.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tags/tag34.xml" ContentType="application/vnd.openxmlformats-officedocument.presentationml.tags+xml"/>
  <Override PartName="/ppt/slides/slide118.xml" ContentType="application/vnd.openxmlformats-officedocument.presentationml.slide+xml"/>
  <Override PartName="/ppt/slides/slide165.xml" ContentType="application/vnd.openxmlformats-officedocument.presentationml.slide+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tags/tag17.xml" ContentType="application/vnd.openxmlformats-officedocument.presentationml.tags+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tags/tag31.xml" ContentType="application/vnd.openxmlformats-officedocument.presentationml.tags+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67.xml" ContentType="application/vnd.openxmlformats-officedocument.presentationml.slide+xml"/>
  <Override PartName="/ppt/tags/tag14.xml" ContentType="application/vnd.openxmlformats-officedocument.presentationml.tags+xml"/>
  <Override PartName="/ppt/tags/tag25.xml" ContentType="application/vnd.openxmlformats-officedocument.presentationml.tags+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notesSlides/notesSlide44.xml" ContentType="application/vnd.openxmlformats-officedocument.presentationml.notesSlide+xml"/>
  <Override PartName="/ppt/tags/tag1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0" r:id="rId4"/>
  </p:sldMasterIdLst>
  <p:notesMasterIdLst>
    <p:notesMasterId r:id="rId236"/>
  </p:notesMasterIdLst>
  <p:handoutMasterIdLst>
    <p:handoutMasterId r:id="rId237"/>
  </p:handoutMasterIdLst>
  <p:sldIdLst>
    <p:sldId id="257" r:id="rId5"/>
    <p:sldId id="288" r:id="rId6"/>
    <p:sldId id="301" r:id="rId7"/>
    <p:sldId id="320" r:id="rId8"/>
    <p:sldId id="586" r:id="rId9"/>
    <p:sldId id="293" r:id="rId10"/>
    <p:sldId id="530" r:id="rId11"/>
    <p:sldId id="294" r:id="rId12"/>
    <p:sldId id="296" r:id="rId13"/>
    <p:sldId id="298" r:id="rId14"/>
    <p:sldId id="300" r:id="rId15"/>
    <p:sldId id="371" r:id="rId16"/>
    <p:sldId id="533" r:id="rId17"/>
    <p:sldId id="534" r:id="rId18"/>
    <p:sldId id="535" r:id="rId19"/>
    <p:sldId id="536" r:id="rId20"/>
    <p:sldId id="537" r:id="rId21"/>
    <p:sldId id="538" r:id="rId22"/>
    <p:sldId id="539" r:id="rId23"/>
    <p:sldId id="540" r:id="rId24"/>
    <p:sldId id="541" r:id="rId25"/>
    <p:sldId id="542" r:id="rId26"/>
    <p:sldId id="543" r:id="rId27"/>
    <p:sldId id="544" r:id="rId28"/>
    <p:sldId id="545" r:id="rId29"/>
    <p:sldId id="546" r:id="rId30"/>
    <p:sldId id="547" r:id="rId31"/>
    <p:sldId id="548" r:id="rId32"/>
    <p:sldId id="549" r:id="rId33"/>
    <p:sldId id="551" r:id="rId34"/>
    <p:sldId id="552" r:id="rId35"/>
    <p:sldId id="553" r:id="rId36"/>
    <p:sldId id="554" r:id="rId37"/>
    <p:sldId id="555" r:id="rId38"/>
    <p:sldId id="556" r:id="rId39"/>
    <p:sldId id="557" r:id="rId40"/>
    <p:sldId id="558" r:id="rId41"/>
    <p:sldId id="559" r:id="rId42"/>
    <p:sldId id="560" r:id="rId43"/>
    <p:sldId id="561" r:id="rId44"/>
    <p:sldId id="562" r:id="rId45"/>
    <p:sldId id="563" r:id="rId46"/>
    <p:sldId id="303" r:id="rId47"/>
    <p:sldId id="483" r:id="rId48"/>
    <p:sldId id="484" r:id="rId49"/>
    <p:sldId id="485" r:id="rId50"/>
    <p:sldId id="486" r:id="rId51"/>
    <p:sldId id="487" r:id="rId52"/>
    <p:sldId id="488" r:id="rId53"/>
    <p:sldId id="489" r:id="rId54"/>
    <p:sldId id="490" r:id="rId55"/>
    <p:sldId id="491" r:id="rId56"/>
    <p:sldId id="492" r:id="rId57"/>
    <p:sldId id="493" r:id="rId58"/>
    <p:sldId id="494" r:id="rId59"/>
    <p:sldId id="495" r:id="rId60"/>
    <p:sldId id="496" r:id="rId61"/>
    <p:sldId id="497" r:id="rId62"/>
    <p:sldId id="498" r:id="rId63"/>
    <p:sldId id="499" r:id="rId64"/>
    <p:sldId id="500" r:id="rId65"/>
    <p:sldId id="501" r:id="rId66"/>
    <p:sldId id="502" r:id="rId67"/>
    <p:sldId id="503" r:id="rId68"/>
    <p:sldId id="504" r:id="rId69"/>
    <p:sldId id="505" r:id="rId70"/>
    <p:sldId id="506" r:id="rId71"/>
    <p:sldId id="507" r:id="rId72"/>
    <p:sldId id="508" r:id="rId73"/>
    <p:sldId id="509" r:id="rId74"/>
    <p:sldId id="510" r:id="rId75"/>
    <p:sldId id="511" r:id="rId76"/>
    <p:sldId id="512" r:id="rId77"/>
    <p:sldId id="513" r:id="rId78"/>
    <p:sldId id="514" r:id="rId79"/>
    <p:sldId id="515" r:id="rId80"/>
    <p:sldId id="649" r:id="rId81"/>
    <p:sldId id="516" r:id="rId82"/>
    <p:sldId id="517" r:id="rId83"/>
    <p:sldId id="518" r:id="rId84"/>
    <p:sldId id="519" r:id="rId85"/>
    <p:sldId id="520" r:id="rId86"/>
    <p:sldId id="521" r:id="rId87"/>
    <p:sldId id="522" r:id="rId88"/>
    <p:sldId id="523" r:id="rId89"/>
    <p:sldId id="524" r:id="rId90"/>
    <p:sldId id="525" r:id="rId91"/>
    <p:sldId id="526" r:id="rId92"/>
    <p:sldId id="527" r:id="rId93"/>
    <p:sldId id="528" r:id="rId94"/>
    <p:sldId id="650" r:id="rId95"/>
    <p:sldId id="651" r:id="rId96"/>
    <p:sldId id="417" r:id="rId97"/>
    <p:sldId id="567" r:id="rId98"/>
    <p:sldId id="568" r:id="rId99"/>
    <p:sldId id="569" r:id="rId100"/>
    <p:sldId id="418" r:id="rId101"/>
    <p:sldId id="419" r:id="rId102"/>
    <p:sldId id="463" r:id="rId103"/>
    <p:sldId id="472" r:id="rId104"/>
    <p:sldId id="476" r:id="rId105"/>
    <p:sldId id="478" r:id="rId106"/>
    <p:sldId id="443" r:id="rId107"/>
    <p:sldId id="571" r:id="rId108"/>
    <p:sldId id="572" r:id="rId109"/>
    <p:sldId id="573" r:id="rId110"/>
    <p:sldId id="574" r:id="rId111"/>
    <p:sldId id="575" r:id="rId112"/>
    <p:sldId id="576" r:id="rId113"/>
    <p:sldId id="577" r:id="rId114"/>
    <p:sldId id="578" r:id="rId115"/>
    <p:sldId id="579" r:id="rId116"/>
    <p:sldId id="580" r:id="rId117"/>
    <p:sldId id="460" r:id="rId118"/>
    <p:sldId id="444" r:id="rId119"/>
    <p:sldId id="470" r:id="rId120"/>
    <p:sldId id="480" r:id="rId121"/>
    <p:sldId id="374" r:id="rId122"/>
    <p:sldId id="433" r:id="rId123"/>
    <p:sldId id="429" r:id="rId124"/>
    <p:sldId id="431" r:id="rId125"/>
    <p:sldId id="432" r:id="rId126"/>
    <p:sldId id="435" r:id="rId127"/>
    <p:sldId id="436" r:id="rId128"/>
    <p:sldId id="441" r:id="rId129"/>
    <p:sldId id="438" r:id="rId130"/>
    <p:sldId id="440" r:id="rId131"/>
    <p:sldId id="442" r:id="rId132"/>
    <p:sldId id="392" r:id="rId133"/>
    <p:sldId id="395" r:id="rId134"/>
    <p:sldId id="408" r:id="rId135"/>
    <p:sldId id="409" r:id="rId136"/>
    <p:sldId id="411" r:id="rId137"/>
    <p:sldId id="397" r:id="rId138"/>
    <p:sldId id="532" r:id="rId139"/>
    <p:sldId id="566" r:id="rId140"/>
    <p:sldId id="375" r:id="rId141"/>
    <p:sldId id="382" r:id="rId142"/>
    <p:sldId id="383" r:id="rId143"/>
    <p:sldId id="386" r:id="rId144"/>
    <p:sldId id="387" r:id="rId145"/>
    <p:sldId id="384" r:id="rId146"/>
    <p:sldId id="391" r:id="rId147"/>
    <p:sldId id="389" r:id="rId148"/>
    <p:sldId id="388" r:id="rId149"/>
    <p:sldId id="376" r:id="rId150"/>
    <p:sldId id="465" r:id="rId151"/>
    <p:sldId id="464" r:id="rId152"/>
    <p:sldId id="466" r:id="rId153"/>
    <p:sldId id="467" r:id="rId154"/>
    <p:sldId id="468" r:id="rId155"/>
    <p:sldId id="469" r:id="rId156"/>
    <p:sldId id="378" r:id="rId157"/>
    <p:sldId id="428" r:id="rId158"/>
    <p:sldId id="423" r:id="rId159"/>
    <p:sldId id="424" r:id="rId160"/>
    <p:sldId id="425" r:id="rId161"/>
    <p:sldId id="587" r:id="rId162"/>
    <p:sldId id="564" r:id="rId163"/>
    <p:sldId id="565" r:id="rId164"/>
    <p:sldId id="379" r:id="rId165"/>
    <p:sldId id="412" r:id="rId166"/>
    <p:sldId id="415" r:id="rId167"/>
    <p:sldId id="416" r:id="rId168"/>
    <p:sldId id="380" r:id="rId169"/>
    <p:sldId id="581" r:id="rId170"/>
    <p:sldId id="582" r:id="rId171"/>
    <p:sldId id="583" r:id="rId172"/>
    <p:sldId id="584" r:id="rId173"/>
    <p:sldId id="585" r:id="rId174"/>
    <p:sldId id="588" r:id="rId175"/>
    <p:sldId id="589" r:id="rId176"/>
    <p:sldId id="590" r:id="rId177"/>
    <p:sldId id="591" r:id="rId178"/>
    <p:sldId id="592" r:id="rId179"/>
    <p:sldId id="593" r:id="rId180"/>
    <p:sldId id="594" r:id="rId181"/>
    <p:sldId id="595" r:id="rId182"/>
    <p:sldId id="596" r:id="rId183"/>
    <p:sldId id="597" r:id="rId184"/>
    <p:sldId id="598" r:id="rId185"/>
    <p:sldId id="599" r:id="rId186"/>
    <p:sldId id="600" r:id="rId187"/>
    <p:sldId id="601" r:id="rId188"/>
    <p:sldId id="602" r:id="rId189"/>
    <p:sldId id="603" r:id="rId190"/>
    <p:sldId id="604" r:id="rId191"/>
    <p:sldId id="605" r:id="rId192"/>
    <p:sldId id="606" r:id="rId193"/>
    <p:sldId id="607" r:id="rId194"/>
    <p:sldId id="608" r:id="rId195"/>
    <p:sldId id="609" r:id="rId196"/>
    <p:sldId id="610" r:id="rId197"/>
    <p:sldId id="611" r:id="rId198"/>
    <p:sldId id="612" r:id="rId199"/>
    <p:sldId id="613" r:id="rId200"/>
    <p:sldId id="614" r:id="rId201"/>
    <p:sldId id="615" r:id="rId202"/>
    <p:sldId id="616" r:id="rId203"/>
    <p:sldId id="617" r:id="rId204"/>
    <p:sldId id="618" r:id="rId205"/>
    <p:sldId id="619" r:id="rId206"/>
    <p:sldId id="620" r:id="rId207"/>
    <p:sldId id="621" r:id="rId208"/>
    <p:sldId id="622" r:id="rId209"/>
    <p:sldId id="623" r:id="rId210"/>
    <p:sldId id="624" r:id="rId211"/>
    <p:sldId id="625" r:id="rId212"/>
    <p:sldId id="626" r:id="rId213"/>
    <p:sldId id="627" r:id="rId214"/>
    <p:sldId id="628" r:id="rId215"/>
    <p:sldId id="629" r:id="rId216"/>
    <p:sldId id="630" r:id="rId217"/>
    <p:sldId id="631" r:id="rId218"/>
    <p:sldId id="632" r:id="rId219"/>
    <p:sldId id="633" r:id="rId220"/>
    <p:sldId id="634" r:id="rId221"/>
    <p:sldId id="635" r:id="rId222"/>
    <p:sldId id="636" r:id="rId223"/>
    <p:sldId id="637" r:id="rId224"/>
    <p:sldId id="638" r:id="rId225"/>
    <p:sldId id="639" r:id="rId226"/>
    <p:sldId id="640" r:id="rId227"/>
    <p:sldId id="641" r:id="rId228"/>
    <p:sldId id="642" r:id="rId229"/>
    <p:sldId id="643" r:id="rId230"/>
    <p:sldId id="644" r:id="rId231"/>
    <p:sldId id="645" r:id="rId232"/>
    <p:sldId id="646" r:id="rId233"/>
    <p:sldId id="647" r:id="rId234"/>
    <p:sldId id="648" r:id="rId235"/>
  </p:sldIdLst>
  <p:sldSz cx="9144000" cy="6858000" type="screen4x3"/>
  <p:notesSz cx="7010400" cy="92964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57B"/>
    <a:srgbClr val="CF6A3D"/>
    <a:srgbClr val="9C42E6"/>
    <a:srgbClr val="FF00FF"/>
    <a:srgbClr val="CE7E5A"/>
    <a:srgbClr val="F1C283"/>
    <a:srgbClr val="FFCD2D"/>
    <a:srgbClr val="D1943B"/>
    <a:srgbClr val="D5B953"/>
    <a:srgbClr val="B87DF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49" autoAdjust="0"/>
    <p:restoredTop sz="89646" autoAdjust="0"/>
  </p:normalViewPr>
  <p:slideViewPr>
    <p:cSldViewPr snapToGrid="0">
      <p:cViewPr varScale="1">
        <p:scale>
          <a:sx n="75" d="100"/>
          <a:sy n="75" d="100"/>
        </p:scale>
        <p:origin x="-426" y="-85"/>
      </p:cViewPr>
      <p:guideLst>
        <p:guide orient="horz" pos="146"/>
        <p:guide orient="horz" pos="889"/>
        <p:guide orient="horz" pos="1490"/>
        <p:guide orient="horz"/>
        <p:guide orient="horz" pos="1200"/>
        <p:guide orient="horz" pos="2737"/>
        <p:guide pos="2880"/>
        <p:guide pos="250"/>
        <p:guide pos="455"/>
        <p:guide pos="5520"/>
        <p:guide pos="863"/>
        <p:guide pos="5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8" d="100"/>
          <a:sy n="88" d="100"/>
        </p:scale>
        <p:origin x="-3179" y="-8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handoutMaster" Target="handoutMasters/handoutMaster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01" Type="http://schemas.openxmlformats.org/officeDocument/2006/relationships/slide" Target="slides/slide197.xml"/><Relationship Id="rId222" Type="http://schemas.openxmlformats.org/officeDocument/2006/relationships/slide" Target="slides/slide218.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slide" Target="slides/slide213.xml"/><Relationship Id="rId1" Type="http://schemas.openxmlformats.org/officeDocument/2006/relationships/customXml" Target="../customXml/item1.xml"/><Relationship Id="rId6" Type="http://schemas.openxmlformats.org/officeDocument/2006/relationships/slide" Target="slides/slide2.xml"/><Relationship Id="rId212" Type="http://schemas.openxmlformats.org/officeDocument/2006/relationships/slide" Target="slides/slide208.xml"/><Relationship Id="rId233" Type="http://schemas.openxmlformats.org/officeDocument/2006/relationships/slide" Target="slides/slide229.xml"/><Relationship Id="rId238" Type="http://schemas.openxmlformats.org/officeDocument/2006/relationships/presProps" Target="presProps.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slide" Target="slides/slide219.xml"/><Relationship Id="rId228" Type="http://schemas.openxmlformats.org/officeDocument/2006/relationships/slide" Target="slides/slide224.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34" Type="http://schemas.openxmlformats.org/officeDocument/2006/relationships/slide" Target="slides/slide230.xml"/><Relationship Id="rId239"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slide" Target="slides/slide225.xml"/><Relationship Id="rId19" Type="http://schemas.openxmlformats.org/officeDocument/2006/relationships/slide" Target="slides/slide15.xml"/><Relationship Id="rId224" Type="http://schemas.openxmlformats.org/officeDocument/2006/relationships/slide" Target="slides/slide220.xml"/><Relationship Id="rId240" Type="http://schemas.openxmlformats.org/officeDocument/2006/relationships/theme" Target="theme/theme1.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customXml" Target="../customXml/item3.xml"/><Relationship Id="rId214" Type="http://schemas.openxmlformats.org/officeDocument/2006/relationships/slide" Target="slides/slide210.xml"/><Relationship Id="rId230" Type="http://schemas.openxmlformats.org/officeDocument/2006/relationships/slide" Target="slides/slide226.xml"/><Relationship Id="rId235" Type="http://schemas.openxmlformats.org/officeDocument/2006/relationships/slide" Target="slides/slide231.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241"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notesMaster" Target="notesMasters/notesMaster1.xml"/><Relationship Id="rId26" Type="http://schemas.openxmlformats.org/officeDocument/2006/relationships/slide" Target="slides/slide22.xml"/><Relationship Id="rId231" Type="http://schemas.openxmlformats.org/officeDocument/2006/relationships/slide" Target="slides/slide227.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view3D>
      <c:rAngAx val="1"/>
    </c:view3D>
    <c:plotArea>
      <c:layout>
        <c:manualLayout>
          <c:layoutTarget val="inner"/>
          <c:xMode val="edge"/>
          <c:yMode val="edge"/>
          <c:x val="0"/>
          <c:y val="0"/>
          <c:w val="0.96014492753623193"/>
          <c:h val="0.94169270833333363"/>
        </c:manualLayout>
      </c:layout>
      <c:bar3DChart>
        <c:barDir val="col"/>
        <c:grouping val="percentStacked"/>
        <c:ser>
          <c:idx val="0"/>
          <c:order val="0"/>
          <c:tx>
            <c:strRef>
              <c:f>Sheet1!$A$2</c:f>
              <c:strCache>
                <c:ptCount val="1"/>
                <c:pt idx="0">
                  <c:v>Examples</c:v>
                </c:pt>
              </c:strCache>
            </c:strRef>
          </c:tx>
          <c:dLbls>
            <c:txPr>
              <a:bodyPr/>
              <a:lstStyle/>
              <a:p>
                <a:pPr>
                  <a:defRPr sz="1600"/>
                </a:pPr>
                <a:endParaRPr lang="en-US"/>
              </a:p>
            </c:txPr>
            <c:showVal val="1"/>
            <c:showSerName val="1"/>
            <c:separator>
</c:separator>
          </c:dLbls>
          <c:cat>
            <c:strRef>
              <c:f>Sheet1!$B$1:$C$1</c:f>
              <c:strCache>
                <c:ptCount val="1"/>
                <c:pt idx="0">
                  <c:v>Pages</c:v>
                </c:pt>
              </c:strCache>
            </c:strRef>
          </c:cat>
          <c:val>
            <c:numRef>
              <c:f>Sheet1!$B$2:$C$2</c:f>
              <c:numCache>
                <c:formatCode>0%</c:formatCode>
                <c:ptCount val="1"/>
                <c:pt idx="0">
                  <c:v>0.16845878136200962</c:v>
                </c:pt>
              </c:numCache>
            </c:numRef>
          </c:val>
        </c:ser>
        <c:ser>
          <c:idx val="1"/>
          <c:order val="1"/>
          <c:tx>
            <c:strRef>
              <c:f>Sheet1!$A$3</c:f>
              <c:strCache>
                <c:ptCount val="1"/>
                <c:pt idx="0">
                  <c:v>Server Details</c:v>
                </c:pt>
              </c:strCache>
            </c:strRef>
          </c:tx>
          <c:dLbls>
            <c:txPr>
              <a:bodyPr/>
              <a:lstStyle/>
              <a:p>
                <a:pPr>
                  <a:defRPr sz="1600"/>
                </a:pPr>
                <a:endParaRPr lang="en-US"/>
              </a:p>
            </c:txPr>
            <c:showVal val="1"/>
            <c:showSerName val="1"/>
          </c:dLbls>
          <c:cat>
            <c:strRef>
              <c:f>Sheet1!$B$1:$C$1</c:f>
              <c:strCache>
                <c:ptCount val="1"/>
                <c:pt idx="0">
                  <c:v>Pages</c:v>
                </c:pt>
              </c:strCache>
            </c:strRef>
          </c:cat>
          <c:val>
            <c:numRef>
              <c:f>Sheet1!$B$3:$C$3</c:f>
              <c:numCache>
                <c:formatCode>0%</c:formatCode>
                <c:ptCount val="1"/>
                <c:pt idx="0">
                  <c:v>0.20788530465949986</c:v>
                </c:pt>
              </c:numCache>
            </c:numRef>
          </c:val>
        </c:ser>
        <c:ser>
          <c:idx val="2"/>
          <c:order val="2"/>
          <c:tx>
            <c:strRef>
              <c:f>Sheet1!$A$4</c:f>
              <c:strCache>
                <c:ptCount val="1"/>
                <c:pt idx="0">
                  <c:v>Client Details</c:v>
                </c:pt>
              </c:strCache>
            </c:strRef>
          </c:tx>
          <c:dLbls>
            <c:txPr>
              <a:bodyPr/>
              <a:lstStyle/>
              <a:p>
                <a:pPr>
                  <a:defRPr sz="1600"/>
                </a:pPr>
                <a:endParaRPr lang="en-US"/>
              </a:p>
            </c:txPr>
            <c:showVal val="1"/>
            <c:showSerName val="1"/>
          </c:dLbls>
          <c:cat>
            <c:strRef>
              <c:f>Sheet1!$B$1:$C$1</c:f>
              <c:strCache>
                <c:ptCount val="1"/>
                <c:pt idx="0">
                  <c:v>Pages</c:v>
                </c:pt>
              </c:strCache>
            </c:strRef>
          </c:cat>
          <c:val>
            <c:numRef>
              <c:f>Sheet1!$B$4:$C$4</c:f>
              <c:numCache>
                <c:formatCode>0%</c:formatCode>
                <c:ptCount val="1"/>
                <c:pt idx="0">
                  <c:v>0.24372759856631068</c:v>
                </c:pt>
              </c:numCache>
            </c:numRef>
          </c:val>
        </c:ser>
        <c:ser>
          <c:idx val="3"/>
          <c:order val="3"/>
          <c:tx>
            <c:strRef>
              <c:f>Sheet1!$A$5</c:f>
              <c:strCache>
                <c:ptCount val="1"/>
                <c:pt idx="0">
                  <c:v>Messages</c:v>
                </c:pt>
              </c:strCache>
            </c:strRef>
          </c:tx>
          <c:dPt>
            <c:idx val="0"/>
            <c:spPr>
              <a:solidFill>
                <a:srgbClr val="0070C0"/>
              </a:solidFill>
            </c:spPr>
          </c:dPt>
          <c:dLbls>
            <c:dLbl>
              <c:idx val="0"/>
              <c:layout>
                <c:manualLayout>
                  <c:x val="5.4347826086956694E-3"/>
                  <c:y val="1.8229166666666786E-2"/>
                </c:manualLayout>
              </c:layout>
              <c:showVal val="1"/>
              <c:showSerName val="1"/>
            </c:dLbl>
            <c:txPr>
              <a:bodyPr/>
              <a:lstStyle/>
              <a:p>
                <a:pPr>
                  <a:defRPr sz="1600"/>
                </a:pPr>
                <a:endParaRPr lang="en-US"/>
              </a:p>
            </c:txPr>
            <c:showVal val="1"/>
            <c:showSerName val="1"/>
          </c:dLbls>
          <c:cat>
            <c:strRef>
              <c:f>Sheet1!$B$1:$C$1</c:f>
              <c:strCache>
                <c:ptCount val="1"/>
                <c:pt idx="0">
                  <c:v>Pages</c:v>
                </c:pt>
              </c:strCache>
            </c:strRef>
          </c:cat>
          <c:val>
            <c:numRef>
              <c:f>Sheet1!$B$5:$C$5</c:f>
              <c:numCache>
                <c:formatCode>0%</c:formatCode>
                <c:ptCount val="1"/>
                <c:pt idx="0">
                  <c:v>0.35125448028673834</c:v>
                </c:pt>
              </c:numCache>
            </c:numRef>
          </c:val>
        </c:ser>
        <c:ser>
          <c:idx val="4"/>
          <c:order val="4"/>
          <c:tx>
            <c:strRef>
              <c:f>Sheet1!$A$6</c:f>
              <c:strCache>
                <c:ptCount val="1"/>
                <c:pt idx="0">
                  <c:v>Intro</c:v>
                </c:pt>
              </c:strCache>
            </c:strRef>
          </c:tx>
          <c:dLbls>
            <c:txPr>
              <a:bodyPr/>
              <a:lstStyle/>
              <a:p>
                <a:pPr>
                  <a:defRPr sz="1600"/>
                </a:pPr>
                <a:endParaRPr lang="en-US"/>
              </a:p>
            </c:txPr>
            <c:showVal val="1"/>
            <c:showSerName val="1"/>
          </c:dLbls>
          <c:cat>
            <c:strRef>
              <c:f>Sheet1!$B$1:$C$1</c:f>
              <c:strCache>
                <c:ptCount val="1"/>
                <c:pt idx="0">
                  <c:v>Pages</c:v>
                </c:pt>
              </c:strCache>
            </c:strRef>
          </c:cat>
          <c:val>
            <c:numRef>
              <c:f>Sheet1!$B$6:$C$6</c:f>
              <c:numCache>
                <c:formatCode>0%</c:formatCode>
                <c:ptCount val="1"/>
                <c:pt idx="0">
                  <c:v>2.8673835125448396E-2</c:v>
                </c:pt>
              </c:numCache>
            </c:numRef>
          </c:val>
        </c:ser>
        <c:dLbls>
          <c:showVal val="1"/>
        </c:dLbls>
        <c:shape val="box"/>
        <c:axId val="110262144"/>
        <c:axId val="110263680"/>
        <c:axId val="0"/>
      </c:bar3DChart>
      <c:catAx>
        <c:axId val="110262144"/>
        <c:scaling>
          <c:orientation val="minMax"/>
        </c:scaling>
        <c:delete val="1"/>
        <c:axPos val="b"/>
        <c:numFmt formatCode="General" sourceLinked="1"/>
        <c:tickLblPos val="nextTo"/>
        <c:crossAx val="110263680"/>
        <c:crosses val="autoZero"/>
        <c:auto val="1"/>
        <c:lblAlgn val="ctr"/>
        <c:lblOffset val="100"/>
      </c:catAx>
      <c:valAx>
        <c:axId val="110263680"/>
        <c:scaling>
          <c:orientation val="minMax"/>
        </c:scaling>
        <c:delete val="1"/>
        <c:axPos val="l"/>
        <c:numFmt formatCode="0%" sourceLinked="1"/>
        <c:tickLblPos val="nextTo"/>
        <c:crossAx val="110262144"/>
        <c:crosses val="autoZero"/>
        <c:crossBetween val="between"/>
      </c:valAx>
    </c:plotArea>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 Id="rId4" Type="http://schemas.openxmlformats.org/officeDocument/2006/relationships/image" Target="../media/image101.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1.wmf"/><Relationship Id="rId1" Type="http://schemas.openxmlformats.org/officeDocument/2006/relationships/image" Target="../media/image102.wmf"/><Relationship Id="rId4" Type="http://schemas.openxmlformats.org/officeDocument/2006/relationships/image" Target="../media/image104.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image" Target="../media/image108.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11.wmf"/><Relationship Id="rId1" Type="http://schemas.openxmlformats.org/officeDocument/2006/relationships/image" Target="../media/image110.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38.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40.wmf"/><Relationship Id="rId1" Type="http://schemas.openxmlformats.org/officeDocument/2006/relationships/image" Target="../media/image139.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44.wmf"/><Relationship Id="rId1" Type="http://schemas.openxmlformats.org/officeDocument/2006/relationships/image" Target="../media/image143.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4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7" rIns="93174" bIns="46587"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4" tIns="46587" rIns="93174" bIns="46587" rtlCol="0"/>
          <a:lstStyle>
            <a:lvl1pPr algn="r">
              <a:defRPr sz="1200"/>
            </a:lvl1pPr>
          </a:lstStyle>
          <a:p>
            <a:fld id="{1C3F5198-D814-4F07-A84F-942E63C84983}" type="datetimeFigureOut">
              <a:rPr lang="en-US" smtClean="0"/>
              <a:pPr/>
              <a:t>8/19/2008</a:t>
            </a:fld>
            <a:endParaRPr lang="en-US"/>
          </a:p>
        </p:txBody>
      </p:sp>
      <p:sp>
        <p:nvSpPr>
          <p:cNvPr id="4" name="Footer Placeholder 3"/>
          <p:cNvSpPr>
            <a:spLocks noGrp="1"/>
          </p:cNvSpPr>
          <p:nvPr>
            <p:ph type="ftr" sz="quarter" idx="2"/>
          </p:nvPr>
        </p:nvSpPr>
        <p:spPr>
          <a:xfrm>
            <a:off x="0" y="8829967"/>
            <a:ext cx="6387253" cy="464820"/>
          </a:xfrm>
          <a:prstGeom prst="rect">
            <a:avLst/>
          </a:prstGeom>
        </p:spPr>
        <p:txBody>
          <a:bodyPr vert="horz" lIns="93174" tIns="46587" rIns="93174" bIns="46587"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87253" y="8829967"/>
            <a:ext cx="621524" cy="464820"/>
          </a:xfrm>
          <a:prstGeom prst="rect">
            <a:avLst/>
          </a:prstGeom>
        </p:spPr>
        <p:txBody>
          <a:bodyPr vert="horz" lIns="93174" tIns="46587" rIns="93174" bIns="46587"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7" rIns="93174"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4" tIns="46587" rIns="93174" bIns="46587" rtlCol="0"/>
          <a:lstStyle>
            <a:lvl1pPr algn="r">
              <a:defRPr sz="1200"/>
            </a:lvl1pPr>
          </a:lstStyle>
          <a:p>
            <a:fld id="{7C3FBCD4-166E-446F-AF18-7D4A0CF9AEF6}" type="datetimeFigureOut">
              <a:rPr lang="en-US" smtClean="0"/>
              <a:pPr/>
              <a:t>8/19/2008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4" tIns="46587" rIns="93174" bIns="4658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4" tIns="46587" rIns="93174" bIns="4658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6309360" cy="464820"/>
          </a:xfrm>
          <a:prstGeom prst="rect">
            <a:avLst/>
          </a:prstGeom>
        </p:spPr>
        <p:txBody>
          <a:bodyPr vert="horz" lIns="93174" tIns="46587" rIns="93174" bIns="46587"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09360" y="8829967"/>
            <a:ext cx="699417" cy="464820"/>
          </a:xfrm>
          <a:prstGeom prst="rect">
            <a:avLst/>
          </a:prstGeom>
        </p:spPr>
        <p:txBody>
          <a:bodyPr vert="horz" lIns="93174" tIns="46587" rIns="93174" bIns="46587"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8/19/2008 12:43 PM</a:t>
            </a:fld>
            <a:endParaRPr lang="en-US"/>
          </a:p>
        </p:txBody>
      </p:sp>
      <p:sp>
        <p:nvSpPr>
          <p:cNvPr id="6" name="Footer Placeholder 5"/>
          <p:cNvSpPr>
            <a:spLocks noGrp="1"/>
          </p:cNvSpPr>
          <p:nvPr>
            <p:ph type="ftr" sz="quarter" idx="12"/>
          </p:nvPr>
        </p:nvSpPr>
        <p:spPr>
          <a:xfrm>
            <a:off x="0" y="8829967"/>
            <a:ext cx="6309360" cy="464820"/>
          </a:xfr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a:xfrm>
            <a:off x="6309360" y="8829967"/>
            <a:ext cx="699417" cy="46482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8/19/2008 12:43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72</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73</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74</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8/19/2008 12:43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76</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77</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78</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79</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80</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81</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82</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83</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84</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8/19/2008 12:43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86</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87</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88</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89</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90</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8/19/2008 12:43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91</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8/19/2008 12:43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92</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noFill/>
          <a:ln>
            <a:solidFill>
              <a:srgbClr val="000000"/>
            </a:solidFill>
            <a:miter lim="800000"/>
            <a:headEnd/>
            <a:tailEnd/>
          </a:ln>
        </p:spPr>
      </p:sp>
      <p:sp>
        <p:nvSpPr>
          <p:cNvPr id="12288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noFill/>
          <a:ln>
            <a:solidFill>
              <a:srgbClr val="000000"/>
            </a:solidFill>
            <a:miter lim="800000"/>
            <a:headEnd/>
            <a:tailEnd/>
          </a:ln>
        </p:spPr>
      </p:sp>
      <p:sp>
        <p:nvSpPr>
          <p:cNvPr id="12800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ACD7F5-3769-4628-9B25-626E345E2D60}" type="slidenum">
              <a:rPr lang="en-IN" smtClean="0"/>
              <a:pPr/>
              <a:t>104</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8/19/2008 12:43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ACD7F5-3769-4628-9B25-626E345E2D60}" type="slidenum">
              <a:rPr lang="en-IN" smtClean="0"/>
              <a:pPr/>
              <a:t>105</a:t>
            </a:fld>
            <a:endParaRPr lang="en-I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EACD7F5-3769-4628-9B25-626E345E2D60}" type="slidenum">
              <a:rPr lang="en-IN" smtClean="0"/>
              <a:pPr/>
              <a:t>106</a:t>
            </a:fld>
            <a:endParaRPr lang="en-I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EACD7F5-3769-4628-9B25-626E345E2D60}" type="slidenum">
              <a:rPr lang="en-IN" smtClean="0"/>
              <a:pPr/>
              <a:t>107</a:t>
            </a:fld>
            <a:endParaRPr lang="en-I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EACD7F5-3769-4628-9B25-626E345E2D60}" type="slidenum">
              <a:rPr lang="en-IN" smtClean="0"/>
              <a:pPr/>
              <a:t>108</a:t>
            </a:fld>
            <a:endParaRPr lang="en-I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EACD7F5-3769-4628-9B25-626E345E2D60}" type="slidenum">
              <a:rPr lang="en-IN" smtClean="0"/>
              <a:pPr/>
              <a:t>109</a:t>
            </a:fld>
            <a:endParaRPr lang="en-I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EACD7F5-3769-4628-9B25-626E345E2D60}" type="slidenum">
              <a:rPr lang="en-IN" smtClean="0"/>
              <a:pPr/>
              <a:t>110</a:t>
            </a:fld>
            <a:endParaRPr lang="en-I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EACD7F5-3769-4628-9B25-626E345E2D60}" type="slidenum">
              <a:rPr lang="en-IN" smtClean="0"/>
              <a:pPr/>
              <a:t>111</a:t>
            </a:fld>
            <a:endParaRPr lang="en-I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EACD7F5-3769-4628-9B25-626E345E2D60}" type="slidenum">
              <a:rPr lang="en-IN" smtClean="0"/>
              <a:pPr/>
              <a:t>112</a:t>
            </a:fld>
            <a:endParaRPr lang="en-I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EACD7F5-3769-4628-9B25-626E345E2D60}" type="slidenum">
              <a:rPr lang="en-IN" smtClean="0"/>
              <a:pPr/>
              <a:t>113</a:t>
            </a:fld>
            <a:endParaRPr lang="en-I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31FE30-B459-4651-B1AF-D50C76ACB317}" type="slidenum">
              <a:rPr lang="en-US" smtClean="0"/>
              <a:pPr/>
              <a:t>147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8/19/2008 12:43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18999-030A-43CC-8468-0793ADAD4FBF}" type="slidenum">
              <a:rPr lang="en-US" smtClean="0"/>
              <a:pPr/>
              <a:t>166</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18999-030A-43CC-8468-0793ADAD4FBF}" type="slidenum">
              <a:rPr lang="en-US" smtClean="0"/>
              <a:pPr/>
              <a:t>167</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174</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8/19/2008 12:44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215</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8/19/2008 12:44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8/19/2008 12:43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F19DF1-1709-4E9C-BEF1-7DE6E918717F}" type="slidenum">
              <a:rPr lang="en-US" smtClean="0"/>
              <a:pPr/>
              <a:t>30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8/19/2008 12:43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2313" y="1905000"/>
            <a:ext cx="7690115"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2" y="4344458"/>
            <a:ext cx="7690116" cy="473207"/>
          </a:xfr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912777" rtl="0" eaLnBrk="0" fontAlgn="base" hangingPunct="0">
              <a:lnSpc>
                <a:spcPct val="90000"/>
              </a:lnSpc>
              <a:spcBef>
                <a:spcPct val="0"/>
              </a:spcBef>
              <a:spcAft>
                <a:spcPct val="0"/>
              </a:spcAft>
              <a:buClr>
                <a:schemeClr val="tx2"/>
              </a:buClr>
              <a:buSzPct val="95000"/>
              <a:buFont typeface="Wingdings" pitchFamily="2" charset="2"/>
              <a:buNone/>
              <a:defRPr lang="en-US" sz="34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top_banner.png"/>
          <p:cNvPicPr>
            <a:picLocks noChangeAspect="1"/>
          </p:cNvPicPr>
          <p:nvPr userDrawn="1"/>
        </p:nvPicPr>
        <p:blipFill>
          <a:blip r:embed="rId2"/>
          <a:stretch>
            <a:fillRect/>
          </a:stretch>
        </p:blipFill>
        <p:spPr>
          <a:xfrm>
            <a:off x="571" y="0"/>
            <a:ext cx="9142858" cy="1031746"/>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20226" y="2365376"/>
            <a:ext cx="7303549" cy="1000274"/>
          </a:xfrm>
          <a:prstGeom prst="rect">
            <a:avLst/>
          </a:prstGeom>
          <a:noFill/>
        </p:spPr>
        <p:txBody>
          <a:bodyPr wrap="none" lIns="76197" tIns="38098" rIns="76197" bIns="38098" rtlCol="0">
            <a:spAutoFit/>
          </a:bodyPr>
          <a:lstStyle/>
          <a:p>
            <a:r>
              <a:rPr lang="en-US" sz="6000" baseline="0" dirty="0" smtClean="0">
                <a:solidFill>
                  <a:schemeClr val="bg1"/>
                </a:solidFill>
              </a:rPr>
              <a:t>WALK-IN GOES HERE</a:t>
            </a:r>
            <a:endParaRPr lang="en-US" sz="6000" dirty="0">
              <a:solidFill>
                <a:schemeClr val="bg1"/>
              </a:solidFill>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51BF44A-D126-4D84-AE31-B474027696D5}" type="datetime1">
              <a:rPr lang="en-US" smtClean="0"/>
              <a:pPr/>
              <a:t>8/19/2008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53B4BE8B-82E4-476B-B441-6BD86FD886FF}" type="slidenum">
              <a:rPr lang="en-US" smtClean="0"/>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tx1"/>
        </a:solidFill>
        <a:effectLst/>
      </p:bgPr>
    </p:bg>
    <p:spTree>
      <p:nvGrpSpPr>
        <p:cNvPr id="1" name=""/>
        <p:cNvGrpSpPr/>
        <p:nvPr/>
      </p:nvGrpSpPr>
      <p:grpSpPr>
        <a:xfrm>
          <a:off x="0" y="0"/>
          <a:ext cx="0" cy="0"/>
          <a:chOff x="0" y="0"/>
          <a:chExt cx="0" cy="0"/>
        </a:xfrm>
      </p:grpSpPr>
      <p:pic>
        <p:nvPicPr>
          <p:cNvPr id="5" name="Picture 4" descr="top_banner.png"/>
          <p:cNvPicPr>
            <a:picLocks noChangeAspect="1"/>
          </p:cNvPicPr>
          <p:nvPr userDrawn="1"/>
        </p:nvPicPr>
        <p:blipFill>
          <a:blip r:embed="rId2"/>
          <a:stretch>
            <a:fillRect/>
          </a:stretch>
        </p:blipFill>
        <p:spPr>
          <a:xfrm>
            <a:off x="0" y="0"/>
            <a:ext cx="9142858" cy="1031746"/>
          </a:xfrm>
          <a:prstGeom prst="rect">
            <a:avLst/>
          </a:prstGeom>
        </p:spPr>
      </p:pic>
      <p:sp>
        <p:nvSpPr>
          <p:cNvPr id="2" name="Title 1"/>
          <p:cNvSpPr>
            <a:spLocks noGrp="1"/>
          </p:cNvSpPr>
          <p:nvPr>
            <p:ph type="ctrTitle"/>
          </p:nvPr>
        </p:nvSpPr>
        <p:spPr>
          <a:xfrm>
            <a:off x="722313" y="2365375"/>
            <a:ext cx="7690115" cy="750205"/>
          </a:xfrm>
          <a:noFill/>
          <a:ln w="9525">
            <a:noFill/>
            <a:miter lim="800000"/>
            <a:headEnd/>
            <a:tailEnd/>
          </a:ln>
        </p:spPr>
        <p:txBody>
          <a:bodyPr vert="horz" wrap="square" lIns="0" tIns="0" rIns="0" bIns="0" numCol="1" rtlCol="0"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3" y="4344458"/>
            <a:ext cx="7043208" cy="473207"/>
          </a:xfrm>
          <a:noFill/>
          <a:ln w="9525">
            <a:noFill/>
            <a:miter lim="800000"/>
            <a:headEnd/>
            <a:tailEnd/>
          </a:ln>
        </p:spPr>
        <p:txBody>
          <a:bodyPr vert="horz" wrap="square" lIns="0" tIns="0" rIns="0" bIns="0" numCol="1" rtlCol="0" anchor="b" anchorCtr="0" compatLnSpc="1">
            <a:prstTxWarp prst="textNoShape">
              <a:avLst/>
            </a:prstTxWarp>
            <a:spAutoFit/>
          </a:bodyPr>
          <a:lstStyle>
            <a:lvl1pPr marL="0" indent="0" algn="l" defTabSz="912777" rtl="0" eaLnBrk="0" fontAlgn="base" latinLnBrk="0" hangingPunct="0">
              <a:lnSpc>
                <a:spcPct val="90000"/>
              </a:lnSpc>
              <a:spcBef>
                <a:spcPct val="0"/>
              </a:spcBef>
              <a:spcAft>
                <a:spcPct val="0"/>
              </a:spcAft>
              <a:buClr>
                <a:schemeClr val="tx2"/>
              </a:buClr>
              <a:buSzPct val="95000"/>
              <a:buFont typeface="Wingdings" pitchFamily="2" charset="2"/>
              <a:buNone/>
              <a:defRPr lang="en-US" sz="3400" kern="12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69219" y="950651"/>
            <a:ext cx="7043208" cy="1384994"/>
          </a:xfrm>
          <a:effectLst/>
        </p:spPr>
        <p:txBody>
          <a:bodyPr anchor="b">
            <a:scene3d>
              <a:camera prst="orthographicFront"/>
              <a:lightRig rig="flat" dir="t"/>
            </a:scene3d>
            <a:sp3d>
              <a:bevelT h="190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pic>
        <p:nvPicPr>
          <p:cNvPr id="1026" name="Picture 2" descr="C:\Program Files\Microsoft Resource DVD Artwork\DVD_ART\Artwork_Imagery\Shapes and Graphics\Bullets\Blue GEL .png"/>
          <p:cNvPicPr>
            <a:picLocks noChangeAspect="1" noChangeArrowheads="1"/>
          </p:cNvPicPr>
          <p:nvPr userDrawn="1"/>
        </p:nvPicPr>
        <p:blipFill>
          <a:blip r:embed="rId2"/>
          <a:srcRect/>
          <a:stretch>
            <a:fillRect/>
          </a:stretch>
        </p:blipFill>
        <p:spPr bwMode="auto">
          <a:xfrm>
            <a:off x="8826500" y="-317500"/>
            <a:ext cx="317500" cy="317500"/>
          </a:xfrm>
          <a:prstGeom prst="rect">
            <a:avLst/>
          </a:prstGeom>
          <a:noFill/>
        </p:spPr>
      </p:pic>
      <p:sp>
        <p:nvSpPr>
          <p:cNvPr id="5"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3"/>
          <a:srcRect/>
          <a:stretch>
            <a:fillRect/>
          </a:stretch>
        </p:blipFill>
        <p:spPr bwMode="auto">
          <a:xfrm>
            <a:off x="7452651" y="6247682"/>
            <a:ext cx="1399075" cy="389198"/>
          </a:xfrm>
          <a:prstGeom prst="rect">
            <a:avLst/>
          </a:prstGeom>
          <a:noFill/>
        </p:spPr>
      </p:pic>
      <p:sp>
        <p:nvSpPr>
          <p:cNvPr id="6" name="Footer Placeholder 5"/>
          <p:cNvSpPr>
            <a:spLocks noGrp="1"/>
          </p:cNvSpPr>
          <p:nvPr>
            <p:ph type="ftr" sz="quarter" idx="10"/>
          </p:nvPr>
        </p:nvSpPr>
        <p:spPr/>
        <p:txBody>
          <a:bodyPr/>
          <a:lstStyle/>
          <a:p>
            <a:r>
              <a:rPr lang="en-US" dirty="0" smtClean="0"/>
              <a:t>SMT @ Microsoft</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w/o Logo">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US" dirty="0" smtClean="0"/>
              <a:t>SMT @ Microsoft</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3" descr="S:\ResourceDVD\Clip_Installer\DVD_ART\BoxShots_Logos\Microsoft Research\Microsoft Research b.png"/>
          <p:cNvPicPr>
            <a:picLocks noChangeAspect="1" noChangeArrowheads="1"/>
          </p:cNvPicPr>
          <p:nvPr userDrawn="1"/>
        </p:nvPicPr>
        <p:blipFill>
          <a:blip r:embed="rId2"/>
          <a:srcRect/>
          <a:stretch>
            <a:fillRect/>
          </a:stretch>
        </p:blipFill>
        <p:spPr bwMode="auto">
          <a:xfrm>
            <a:off x="7452651" y="6247682"/>
            <a:ext cx="1399075" cy="389198"/>
          </a:xfrm>
          <a:prstGeom prst="rect">
            <a:avLst/>
          </a:prstGeom>
          <a:noFill/>
        </p:spPr>
      </p:pic>
      <p:sp>
        <p:nvSpPr>
          <p:cNvPr id="6" name="Footer Placeholder 5"/>
          <p:cNvSpPr>
            <a:spLocks noGrp="1"/>
          </p:cNvSpPr>
          <p:nvPr>
            <p:ph type="ftr" sz="quarter" idx="10"/>
          </p:nvPr>
        </p:nvSpPr>
        <p:spPr/>
        <p:txBody>
          <a:bodyPr/>
          <a:lstStyle>
            <a:lvl1pPr>
              <a:defRPr/>
            </a:lvl1pPr>
          </a:lstStyle>
          <a:p>
            <a:r>
              <a:rPr lang="en-US" dirty="0" smtClean="0"/>
              <a:t>SMT @ Microsoft</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2"/>
          <a:srcRect/>
          <a:stretch>
            <a:fillRect/>
          </a:stretch>
        </p:blipFill>
        <p:spPr bwMode="auto">
          <a:xfrm>
            <a:off x="7452651" y="6247682"/>
            <a:ext cx="1399075" cy="389198"/>
          </a:xfrm>
          <a:prstGeom prst="rect">
            <a:avLst/>
          </a:prstGeom>
          <a:noFill/>
        </p:spPr>
      </p:pic>
      <p:sp>
        <p:nvSpPr>
          <p:cNvPr id="8" name="Footer Placeholder 7"/>
          <p:cNvSpPr>
            <a:spLocks noGrp="1"/>
          </p:cNvSpPr>
          <p:nvPr>
            <p:ph type="ftr" sz="quarter" idx="10"/>
          </p:nvPr>
        </p:nvSpPr>
        <p:spPr/>
        <p:txBody>
          <a:bodyPr/>
          <a:lstStyle/>
          <a:p>
            <a:r>
              <a:rPr lang="en-US" smtClean="0"/>
              <a:t>&lt;footer text&gt;</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lvl1pPr>
              <a:defRPr/>
            </a:lvl1pPr>
          </a:lstStyle>
          <a:p>
            <a:r>
              <a:rPr lang="en-US" dirty="0" smtClean="0"/>
              <a:t>SMT @ Microsoft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SMT @ Microsoft</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w/Top Banner">
    <p:bg>
      <p:bgPr>
        <a:solidFill>
          <a:schemeClr val="tx1"/>
        </a:solidFill>
        <a:effectLst/>
      </p:bgPr>
    </p:bg>
    <p:spTree>
      <p:nvGrpSpPr>
        <p:cNvPr id="1" name=""/>
        <p:cNvGrpSpPr/>
        <p:nvPr/>
      </p:nvGrpSpPr>
      <p:grpSpPr>
        <a:xfrm>
          <a:off x="0" y="0"/>
          <a:ext cx="0" cy="0"/>
          <a:chOff x="0" y="0"/>
          <a:chExt cx="0" cy="0"/>
        </a:xfrm>
      </p:grpSpPr>
      <p:pic>
        <p:nvPicPr>
          <p:cNvPr id="6" name="Picture 5" descr="top_banner.png"/>
          <p:cNvPicPr>
            <a:picLocks noChangeAspect="1"/>
          </p:cNvPicPr>
          <p:nvPr userDrawn="1"/>
        </p:nvPicPr>
        <p:blipFill>
          <a:blip r:embed="rId2"/>
          <a:stretch>
            <a:fillRect/>
          </a:stretch>
        </p:blipFill>
        <p:spPr>
          <a:xfrm>
            <a:off x="571" y="0"/>
            <a:ext cx="9142858" cy="1031746"/>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7"/>
            <a:ext cx="8382000" cy="75020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210862"/>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ysClr val="windowText" lastClr="000000"/>
                </a:solidFill>
              </a:defRPr>
            </a:lvl1pPr>
          </a:lstStyle>
          <a:p>
            <a:r>
              <a:rPr lang="en-US" smtClean="0"/>
              <a:t>&lt;footer text&gt;</a:t>
            </a:r>
            <a:endParaRPr lang="en-US" dirty="0"/>
          </a:p>
        </p:txBody>
      </p:sp>
    </p:spTree>
  </p:cSld>
  <p:clrMap bg1="dk1" tx1="lt1" bg2="dk2" tx2="lt2" accent1="accent1" accent2="accent2" accent3="accent3" accent4="accent4" accent5="accent5" accent6="accent6" hlink="hlink" folHlink="folHlink"/>
  <p:sldLayoutIdLst>
    <p:sldLayoutId id="2147483681" r:id="rId1"/>
    <p:sldLayoutId id="2147483692" r:id="rId2"/>
    <p:sldLayoutId id="2147483683" r:id="rId3"/>
    <p:sldLayoutId id="2147483684" r:id="rId4"/>
    <p:sldLayoutId id="2147483685" r:id="rId5"/>
    <p:sldLayoutId id="2147483686" r:id="rId6"/>
    <p:sldLayoutId id="2147483687" r:id="rId7"/>
    <p:sldLayoutId id="2147483688" r:id="rId8"/>
    <p:sldLayoutId id="2147483693" r:id="rId9"/>
    <p:sldLayoutId id="2147483689" r:id="rId10"/>
    <p:sldLayoutId id="2147483690" r:id="rId11"/>
    <p:sldLayoutId id="2147483691" r:id="rId12"/>
    <p:sldLayoutId id="2147483694" r:id="rId13"/>
  </p:sldLayoutIdLst>
  <p:transition>
    <p:fade/>
  </p:transition>
  <p:hf sldNum="0" hdr="0" ftr="0" dt="0"/>
  <p:txStyles>
    <p:titleStyle>
      <a:lvl1pPr algn="l" defTabSz="912777" rtl="0" eaLnBrk="1" fontAlgn="base" latinLnBrk="0" hangingPunct="1">
        <a:lnSpc>
          <a:spcPct val="90000"/>
        </a:lnSpc>
        <a:spcBef>
          <a:spcPct val="0"/>
        </a:spcBef>
        <a:spcAft>
          <a:spcPct val="0"/>
        </a:spcAft>
        <a:buNone/>
        <a:defRPr lang="en-US" sz="54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84954" indent="-384954" algn="l" defTabSz="914363" rtl="0" eaLnBrk="1" latinLnBrk="0" hangingPunct="1">
        <a:lnSpc>
          <a:spcPct val="90000"/>
        </a:lnSpc>
        <a:spcBef>
          <a:spcPct val="20000"/>
        </a:spcBef>
        <a:buSzPct val="90000"/>
        <a:buFontTx/>
        <a:buBlip>
          <a:blip r:embed="rId16"/>
        </a:buBlip>
        <a:defRPr sz="3300" kern="1200">
          <a:solidFill>
            <a:schemeClr val="bg1"/>
          </a:solidFill>
          <a:latin typeface="+mn-lt"/>
          <a:ea typeface="+mn-ea"/>
          <a:cs typeface="+mn-cs"/>
        </a:defRPr>
      </a:lvl1pPr>
      <a:lvl2pPr marL="739481" indent="-362465" algn="l" defTabSz="914363" rtl="0" eaLnBrk="1" latinLnBrk="0" hangingPunct="1">
        <a:lnSpc>
          <a:spcPct val="90000"/>
        </a:lnSpc>
        <a:spcBef>
          <a:spcPct val="20000"/>
        </a:spcBef>
        <a:buSzPct val="90000"/>
        <a:buFontTx/>
        <a:buBlip>
          <a:blip r:embed="rId16"/>
        </a:buBlip>
        <a:defRPr sz="3000" kern="1200">
          <a:solidFill>
            <a:schemeClr val="bg1"/>
          </a:solidFill>
          <a:latin typeface="+mn-lt"/>
          <a:ea typeface="+mn-ea"/>
          <a:cs typeface="+mn-cs"/>
        </a:defRPr>
      </a:lvl2pPr>
      <a:lvl3pPr marL="1101946" indent="-347914" algn="l" defTabSz="914363" rtl="0" eaLnBrk="1" latinLnBrk="0" hangingPunct="1">
        <a:lnSpc>
          <a:spcPct val="90000"/>
        </a:lnSpc>
        <a:spcBef>
          <a:spcPct val="20000"/>
        </a:spcBef>
        <a:buSzPct val="90000"/>
        <a:buFontTx/>
        <a:buBlip>
          <a:blip r:embed="rId16"/>
        </a:buBlip>
        <a:defRPr sz="2700" kern="1200">
          <a:solidFill>
            <a:schemeClr val="bg1"/>
          </a:solidFill>
          <a:latin typeface="+mn-lt"/>
          <a:ea typeface="+mn-ea"/>
          <a:cs typeface="+mn-cs"/>
        </a:defRPr>
      </a:lvl3pPr>
      <a:lvl4pPr marL="1420756" indent="-318811" algn="l" defTabSz="914363" rtl="0" eaLnBrk="1" latinLnBrk="0" hangingPunct="1">
        <a:lnSpc>
          <a:spcPct val="90000"/>
        </a:lnSpc>
        <a:spcBef>
          <a:spcPct val="20000"/>
        </a:spcBef>
        <a:buSzPct val="90000"/>
        <a:buFontTx/>
        <a:buBlip>
          <a:blip r:embed="rId16"/>
        </a:buBlip>
        <a:defRPr sz="2300" kern="1200">
          <a:solidFill>
            <a:schemeClr val="bg1"/>
          </a:solidFill>
          <a:latin typeface="+mn-lt"/>
          <a:ea typeface="+mn-ea"/>
          <a:cs typeface="+mn-cs"/>
        </a:defRPr>
      </a:lvl4pPr>
      <a:lvl5pPr marL="1760732" indent="-318811" algn="l" defTabSz="914363" rtl="0" eaLnBrk="1" latinLnBrk="0" hangingPunct="1">
        <a:lnSpc>
          <a:spcPct val="90000"/>
        </a:lnSpc>
        <a:spcBef>
          <a:spcPct val="20000"/>
        </a:spcBef>
        <a:buSzPct val="90000"/>
        <a:buFontTx/>
        <a:buBlip>
          <a:blip r:embed="rId16"/>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png"/><Relationship Id="rId7"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8.xml"/><Relationship Id="rId5" Type="http://schemas.openxmlformats.org/officeDocument/2006/relationships/image" Target="../media/image64.png"/><Relationship Id="rId4" Type="http://schemas.openxmlformats.org/officeDocument/2006/relationships/image" Target="../media/image63.png"/></Relationships>
</file>

<file path=ppt/slides/_rels/slide10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image" Target="../media/image65.png"/></Relationships>
</file>

<file path=ppt/slides/_rels/slide10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8.xml"/><Relationship Id="rId1" Type="http://schemas.openxmlformats.org/officeDocument/2006/relationships/vmlDrawing" Target="../drawings/vmlDrawing5.vml"/><Relationship Id="rId5" Type="http://schemas.openxmlformats.org/officeDocument/2006/relationships/image" Target="../media/image68.png"/><Relationship Id="rId4" Type="http://schemas.openxmlformats.org/officeDocument/2006/relationships/image" Target="../media/image67.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8.xml"/><Relationship Id="rId1" Type="http://schemas.openxmlformats.org/officeDocument/2006/relationships/vmlDrawing" Target="../drawings/vmlDrawing6.vml"/><Relationship Id="rId5" Type="http://schemas.openxmlformats.org/officeDocument/2006/relationships/oleObject" Target="../embeddings/oleObject5.bin"/><Relationship Id="rId4" Type="http://schemas.openxmlformats.org/officeDocument/2006/relationships/image" Target="../media/image70.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8.xml"/><Relationship Id="rId1" Type="http://schemas.openxmlformats.org/officeDocument/2006/relationships/vmlDrawing" Target="../drawings/vmlDrawing7.vml"/><Relationship Id="rId5" Type="http://schemas.openxmlformats.org/officeDocument/2006/relationships/oleObject" Target="../embeddings/oleObject6.bin"/><Relationship Id="rId4" Type="http://schemas.openxmlformats.org/officeDocument/2006/relationships/image" Target="../media/image70.png"/></Relationships>
</file>

<file path=ppt/slides/_rels/slide10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8.xml"/><Relationship Id="rId1" Type="http://schemas.openxmlformats.org/officeDocument/2006/relationships/vmlDrawing" Target="../drawings/vmlDrawing8.vml"/><Relationship Id="rId5" Type="http://schemas.openxmlformats.org/officeDocument/2006/relationships/oleObject" Target="../embeddings/oleObject7.bin"/><Relationship Id="rId4" Type="http://schemas.openxmlformats.org/officeDocument/2006/relationships/image" Target="../media/image70.png"/></Relationships>
</file>

<file path=ppt/slides/_rels/slide1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8.xml"/><Relationship Id="rId1" Type="http://schemas.openxmlformats.org/officeDocument/2006/relationships/vmlDrawing" Target="../drawings/vmlDrawing9.v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8.xml"/><Relationship Id="rId1" Type="http://schemas.openxmlformats.org/officeDocument/2006/relationships/vmlDrawing" Target="../drawings/vmlDrawing10.v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8.xml"/><Relationship Id="rId1" Type="http://schemas.openxmlformats.org/officeDocument/2006/relationships/vmlDrawing" Target="../drawings/vmlDrawing11.vml"/><Relationship Id="rId5" Type="http://schemas.openxmlformats.org/officeDocument/2006/relationships/oleObject" Target="../embeddings/oleObject8.bin"/><Relationship Id="rId4" Type="http://schemas.openxmlformats.org/officeDocument/2006/relationships/image" Target="../media/image70.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8.xml"/><Relationship Id="rId1" Type="http://schemas.openxmlformats.org/officeDocument/2006/relationships/vmlDrawing" Target="../drawings/vmlDrawing12.vml"/><Relationship Id="rId6" Type="http://schemas.openxmlformats.org/officeDocument/2006/relationships/image" Target="../media/image71.gif"/><Relationship Id="rId5" Type="http://schemas.openxmlformats.org/officeDocument/2006/relationships/oleObject" Target="../embeddings/oleObject9.bin"/><Relationship Id="rId4" Type="http://schemas.openxmlformats.org/officeDocument/2006/relationships/image" Target="../media/image70.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1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4.xml"/><Relationship Id="rId1" Type="http://schemas.openxmlformats.org/officeDocument/2006/relationships/vmlDrawing" Target="../drawings/vmlDrawing13.vml"/></Relationships>
</file>

<file path=ppt/slides/_rels/slide1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tags" Target="../tags/tag2.xml"/><Relationship Id="rId7" Type="http://schemas.openxmlformats.org/officeDocument/2006/relationships/image" Target="../media/image77.png"/><Relationship Id="rId2" Type="http://schemas.openxmlformats.org/officeDocument/2006/relationships/tags" Target="../tags/tag1.xml"/><Relationship Id="rId1" Type="http://schemas.openxmlformats.org/officeDocument/2006/relationships/vmlDrawing" Target="../drawings/vmlDrawing14.vml"/><Relationship Id="rId6" Type="http://schemas.openxmlformats.org/officeDocument/2006/relationships/oleObject" Target="../embeddings/oleObject10.bin"/><Relationship Id="rId5" Type="http://schemas.openxmlformats.org/officeDocument/2006/relationships/image" Target="../media/image76.png"/><Relationship Id="rId4"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tags" Target="../tags/tag5.xml"/><Relationship Id="rId7" Type="http://schemas.openxmlformats.org/officeDocument/2006/relationships/image" Target="../media/image78.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79.png"/><Relationship Id="rId5" Type="http://schemas.openxmlformats.org/officeDocument/2006/relationships/slideLayout" Target="../slideLayouts/slideLayout4.xml"/><Relationship Id="rId4" Type="http://schemas.openxmlformats.org/officeDocument/2006/relationships/tags" Target="../tags/tag6.xml"/><Relationship Id="rId9" Type="http://schemas.openxmlformats.org/officeDocument/2006/relationships/image" Target="../media/image81.png"/></Relationships>
</file>

<file path=ppt/slides/_rels/slide122.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tags" Target="../tags/tag9.xml"/><Relationship Id="rId7" Type="http://schemas.openxmlformats.org/officeDocument/2006/relationships/image" Target="../media/image7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79.png"/><Relationship Id="rId5" Type="http://schemas.openxmlformats.org/officeDocument/2006/relationships/slideLayout" Target="../slideLayouts/slideLayout4.xml"/><Relationship Id="rId4" Type="http://schemas.openxmlformats.org/officeDocument/2006/relationships/tags" Target="../tags/tag10.xml"/><Relationship Id="rId9" Type="http://schemas.openxmlformats.org/officeDocument/2006/relationships/image" Target="../media/image82.png"/></Relationships>
</file>

<file path=ppt/slides/_rels/slide123.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tags" Target="../tags/tag12.xml"/><Relationship Id="rId7" Type="http://schemas.openxmlformats.org/officeDocument/2006/relationships/image" Target="../media/image84.png"/><Relationship Id="rId2" Type="http://schemas.openxmlformats.org/officeDocument/2006/relationships/tags" Target="../tags/tag11.xml"/><Relationship Id="rId1" Type="http://schemas.openxmlformats.org/officeDocument/2006/relationships/vmlDrawing" Target="../drawings/vmlDrawing15.vml"/><Relationship Id="rId6" Type="http://schemas.openxmlformats.org/officeDocument/2006/relationships/slideLayout" Target="../slideLayouts/slideLayout4.xml"/><Relationship Id="rId11" Type="http://schemas.openxmlformats.org/officeDocument/2006/relationships/oleObject" Target="../embeddings/oleObject11.bin"/><Relationship Id="rId5" Type="http://schemas.openxmlformats.org/officeDocument/2006/relationships/tags" Target="../tags/tag14.xml"/><Relationship Id="rId10" Type="http://schemas.openxmlformats.org/officeDocument/2006/relationships/image" Target="../media/image82.png"/><Relationship Id="rId4" Type="http://schemas.openxmlformats.org/officeDocument/2006/relationships/tags" Target="../tags/tag13.xml"/><Relationship Id="rId9" Type="http://schemas.openxmlformats.org/officeDocument/2006/relationships/image" Target="../media/image80.png"/></Relationships>
</file>

<file path=ppt/slides/_rels/slide124.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tags" Target="../tags/tag16.xml"/><Relationship Id="rId7" Type="http://schemas.openxmlformats.org/officeDocument/2006/relationships/image" Target="../media/image84.png"/><Relationship Id="rId2" Type="http://schemas.openxmlformats.org/officeDocument/2006/relationships/tags" Target="../tags/tag15.xml"/><Relationship Id="rId1" Type="http://schemas.openxmlformats.org/officeDocument/2006/relationships/vmlDrawing" Target="../drawings/vmlDrawing16.vml"/><Relationship Id="rId6" Type="http://schemas.openxmlformats.org/officeDocument/2006/relationships/slideLayout" Target="../slideLayouts/slideLayout4.xml"/><Relationship Id="rId11" Type="http://schemas.openxmlformats.org/officeDocument/2006/relationships/oleObject" Target="../embeddings/oleObject12.bin"/><Relationship Id="rId5" Type="http://schemas.openxmlformats.org/officeDocument/2006/relationships/tags" Target="../tags/tag18.xml"/><Relationship Id="rId10" Type="http://schemas.openxmlformats.org/officeDocument/2006/relationships/image" Target="../media/image86.png"/><Relationship Id="rId4" Type="http://schemas.openxmlformats.org/officeDocument/2006/relationships/tags" Target="../tags/tag17.xml"/><Relationship Id="rId9" Type="http://schemas.openxmlformats.org/officeDocument/2006/relationships/image" Target="../media/image82.png"/></Relationships>
</file>

<file path=ppt/slides/_rels/slide12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tags" Target="../tags/tag20.xml"/><Relationship Id="rId7" Type="http://schemas.openxmlformats.org/officeDocument/2006/relationships/image" Target="../media/image82.png"/><Relationship Id="rId2" Type="http://schemas.openxmlformats.org/officeDocument/2006/relationships/tags" Target="../tags/tag19.xml"/><Relationship Id="rId1" Type="http://schemas.openxmlformats.org/officeDocument/2006/relationships/vmlDrawing" Target="../drawings/vmlDrawing17.vml"/><Relationship Id="rId6" Type="http://schemas.openxmlformats.org/officeDocument/2006/relationships/slideLayout" Target="../slideLayouts/slideLayout4.xml"/><Relationship Id="rId11" Type="http://schemas.openxmlformats.org/officeDocument/2006/relationships/image" Target="../media/image88.png"/><Relationship Id="rId5" Type="http://schemas.openxmlformats.org/officeDocument/2006/relationships/tags" Target="../tags/tag22.xml"/><Relationship Id="rId10" Type="http://schemas.openxmlformats.org/officeDocument/2006/relationships/image" Target="../media/image87.png"/><Relationship Id="rId4" Type="http://schemas.openxmlformats.org/officeDocument/2006/relationships/tags" Target="../tags/tag21.xml"/><Relationship Id="rId9" Type="http://schemas.openxmlformats.org/officeDocument/2006/relationships/oleObject" Target="../embeddings/oleObject13.bin"/></Relationships>
</file>

<file path=ppt/slides/_rels/slide126.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tags" Target="../tags/tag24.xml"/><Relationship Id="rId7" Type="http://schemas.openxmlformats.org/officeDocument/2006/relationships/image" Target="../media/image88.png"/><Relationship Id="rId2" Type="http://schemas.openxmlformats.org/officeDocument/2006/relationships/tags" Target="../tags/tag23.xml"/><Relationship Id="rId1" Type="http://schemas.openxmlformats.org/officeDocument/2006/relationships/vmlDrawing" Target="../drawings/vmlDrawing18.vml"/><Relationship Id="rId6" Type="http://schemas.openxmlformats.org/officeDocument/2006/relationships/slideLayout" Target="../slideLayouts/slideLayout4.xml"/><Relationship Id="rId11" Type="http://schemas.openxmlformats.org/officeDocument/2006/relationships/oleObject" Target="../embeddings/oleObject14.bin"/><Relationship Id="rId5" Type="http://schemas.openxmlformats.org/officeDocument/2006/relationships/tags" Target="../tags/tag26.xml"/><Relationship Id="rId10" Type="http://schemas.openxmlformats.org/officeDocument/2006/relationships/image" Target="../media/image89.png"/><Relationship Id="rId4" Type="http://schemas.openxmlformats.org/officeDocument/2006/relationships/tags" Target="../tags/tag25.xml"/><Relationship Id="rId9" Type="http://schemas.openxmlformats.org/officeDocument/2006/relationships/image" Target="../media/image86.png"/></Relationships>
</file>

<file path=ppt/slides/_rels/slide127.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oleObject" Target="../embeddings/oleObject15.bin"/><Relationship Id="rId2" Type="http://schemas.openxmlformats.org/officeDocument/2006/relationships/tags" Target="../tags/tag27.xml"/><Relationship Id="rId1" Type="http://schemas.openxmlformats.org/officeDocument/2006/relationships/vmlDrawing" Target="../drawings/vmlDrawing19.vml"/><Relationship Id="rId6" Type="http://schemas.openxmlformats.org/officeDocument/2006/relationships/image" Target="../media/image91.png"/><Relationship Id="rId5" Type="http://schemas.openxmlformats.org/officeDocument/2006/relationships/image" Target="../media/image89.png"/><Relationship Id="rId4"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vmlDrawing" Target="../drawings/vmlDrawing20.vml"/><Relationship Id="rId5" Type="http://schemas.openxmlformats.org/officeDocument/2006/relationships/oleObject" Target="../embeddings/oleObject16.bin"/><Relationship Id="rId4" Type="http://schemas.openxmlformats.org/officeDocument/2006/relationships/image" Target="../media/image91.png"/></Relationships>
</file>

<file path=ppt/slides/_rels/slide12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 Id="rId4" Type="http://schemas.openxmlformats.org/officeDocument/2006/relationships/image" Target="../media/image94.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research.microsoft.com/Pex" TargetMode="External"/></Relationships>
</file>

<file path=ppt/slides/_rels/slide1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0.xml"/><Relationship Id="rId1" Type="http://schemas.openxmlformats.org/officeDocument/2006/relationships/vmlDrawing" Target="../drawings/vmlDrawing21.vml"/><Relationship Id="rId4" Type="http://schemas.openxmlformats.org/officeDocument/2006/relationships/oleObject" Target="../embeddings/oleObject17.bin"/></Relationships>
</file>

<file path=ppt/slides/_rels/slide13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1.xml"/><Relationship Id="rId1" Type="http://schemas.openxmlformats.org/officeDocument/2006/relationships/vmlDrawing" Target="../drawings/vmlDrawing22.vml"/><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13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oleObject" Target="../embeddings/oleObject23.bin"/><Relationship Id="rId2" Type="http://schemas.openxmlformats.org/officeDocument/2006/relationships/tags" Target="../tags/tag32.xml"/><Relationship Id="rId1" Type="http://schemas.openxmlformats.org/officeDocument/2006/relationships/vmlDrawing" Target="../drawings/vmlDrawing23.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13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oleObject" Target="../embeddings/oleObject27.bin"/><Relationship Id="rId2" Type="http://schemas.openxmlformats.org/officeDocument/2006/relationships/tags" Target="../tags/tag33.xml"/><Relationship Id="rId1" Type="http://schemas.openxmlformats.org/officeDocument/2006/relationships/vmlDrawing" Target="../drawings/vmlDrawing24.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135.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hyperlink" Target="http://icwww.epfl.ch/~piskac/fsharp/" TargetMode="Externa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4.xml"/><Relationship Id="rId1" Type="http://schemas.openxmlformats.org/officeDocument/2006/relationships/vmlDrawing" Target="../drawings/vmlDrawing25.vml"/><Relationship Id="rId4" Type="http://schemas.openxmlformats.org/officeDocument/2006/relationships/oleObject" Target="../embeddings/oleObject29.bin"/></Relationships>
</file>

<file path=ppt/slides/_rels/slide14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4.xml"/><Relationship Id="rId1" Type="http://schemas.openxmlformats.org/officeDocument/2006/relationships/vmlDrawing" Target="../drawings/vmlDrawing26.vml"/><Relationship Id="rId4" Type="http://schemas.openxmlformats.org/officeDocument/2006/relationships/oleObject" Target="../embeddings/oleObject31.bin"/></Relationships>
</file>

<file path=ppt/slides/_rels/slide1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12.png"/><Relationship Id="rId1" Type="http://schemas.openxmlformats.org/officeDocument/2006/relationships/slideLayout" Target="../slideLayouts/slideLayout8.xml"/></Relationships>
</file>

<file path=ppt/slides/_rels/slide149.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slideLayout" Target="../slideLayouts/slideLayout4.xml"/><Relationship Id="rId1" Type="http://schemas.openxmlformats.org/officeDocument/2006/relationships/vmlDrawing" Target="../drawings/vmlDrawing27.v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jpeg"/></Relationships>
</file>

<file path=ppt/slides/_rels/slide153.xml.rels><?xml version="1.0" encoding="UTF-8" standalone="yes"?>
<Relationships xmlns="http://schemas.openxmlformats.org/package/2006/relationships"><Relationship Id="rId3" Type="http://schemas.openxmlformats.org/officeDocument/2006/relationships/hyperlink" Target="http://www.codeplex.com/singularity/SourceControl/DirectoryView.aspx?SourcePath=$/singularity/base/Kernel/Bartok/VerifiedGCs&amp;changeSetId=14518" TargetMode="Externa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120.jpeg"/><Relationship Id="rId5" Type="http://schemas.openxmlformats.org/officeDocument/2006/relationships/image" Target="../media/image119.jpeg"/><Relationship Id="rId4" Type="http://schemas.openxmlformats.org/officeDocument/2006/relationships/image" Target="../media/image42.jpe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50.xml"/><Relationship Id="rId1" Type="http://schemas.openxmlformats.org/officeDocument/2006/relationships/slideLayout" Target="../slideLayouts/slideLayout8.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jpeg"/></Relationships>
</file>

<file path=ppt/slides/_rels/slide167.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5.png"/><Relationship Id="rId7" Type="http://schemas.openxmlformats.org/officeDocument/2006/relationships/image" Target="../media/image129.jpeg"/><Relationship Id="rId2" Type="http://schemas.openxmlformats.org/officeDocument/2006/relationships/notesSlide" Target="../notesSlides/notesSlide51.xml"/><Relationship Id="rId1" Type="http://schemas.openxmlformats.org/officeDocument/2006/relationships/slideLayout" Target="../slideLayouts/slideLayout8.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168.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8.xml"/></Relationships>
</file>

<file path=ppt/slides/_rels/slide169.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8.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4.xml"/><Relationship Id="rId1" Type="http://schemas.openxmlformats.org/officeDocument/2006/relationships/vmlDrawing" Target="../drawings/vmlDrawing28.v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4.xml"/><Relationship Id="rId1" Type="http://schemas.openxmlformats.org/officeDocument/2006/relationships/vmlDrawing" Target="../drawings/vmlDrawing29.vml"/></Relationships>
</file>

<file path=ppt/slides/_rels/slide18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4.xml"/><Relationship Id="rId1" Type="http://schemas.openxmlformats.org/officeDocument/2006/relationships/vmlDrawing" Target="../drawings/vmlDrawing30.vml"/><Relationship Id="rId4" Type="http://schemas.openxmlformats.org/officeDocument/2006/relationships/oleObject" Target="../embeddings/oleObject35.bin"/></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31.v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32.v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2" Type="http://schemas.openxmlformats.org/officeDocument/2006/relationships/hyperlink" Target="http://research.microsoft.com/projects/z3/documentation.html" TargetMode="External"/><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4.xml"/><Relationship Id="rId1" Type="http://schemas.openxmlformats.org/officeDocument/2006/relationships/vmlDrawing" Target="../drawings/vmlDrawing33.vml"/><Relationship Id="rId4" Type="http://schemas.openxmlformats.org/officeDocument/2006/relationships/oleObject" Target="../embeddings/oleObject37.bin"/></Relationships>
</file>

<file path=ppt/slides/_rels/slide22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4.xml"/><Relationship Id="rId1" Type="http://schemas.openxmlformats.org/officeDocument/2006/relationships/vmlDrawing" Target="../drawings/vmlDrawing34.vml"/></Relationships>
</file>

<file path=ppt/slides/_rels/slide229.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0.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4.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5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gif"/><Relationship Id="rId9" Type="http://schemas.openxmlformats.org/officeDocument/2006/relationships/image" Target="../media/image15.jpeg"/><Relationship Id="rId14" Type="http://schemas.openxmlformats.org/officeDocument/2006/relationships/image" Target="../media/image20.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21.pn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11.png"/><Relationship Id="rId10" Type="http://schemas.openxmlformats.org/officeDocument/2006/relationships/image" Target="../media/image27.jpeg"/><Relationship Id="rId4" Type="http://schemas.openxmlformats.org/officeDocument/2006/relationships/image" Target="../media/image22.jpeg"/><Relationship Id="rId9" Type="http://schemas.openxmlformats.org/officeDocument/2006/relationships/image" Target="../media/image26.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gif"/><Relationship Id="rId1" Type="http://schemas.openxmlformats.org/officeDocument/2006/relationships/slideLayout" Target="../slideLayouts/slideLayout4.xml"/><Relationship Id="rId4" Type="http://schemas.openxmlformats.org/officeDocument/2006/relationships/image" Target="../media/image56.jpeg"/></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8.xml"/><Relationship Id="rId1" Type="http://schemas.openxmlformats.org/officeDocument/2006/relationships/vmlDrawing" Target="../drawings/vmlDrawing3.v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903677"/>
            <a:ext cx="9144000" cy="1994392"/>
          </a:xfrm>
        </p:spPr>
        <p:txBody>
          <a:bodyPr/>
          <a:lstStyle/>
          <a:p>
            <a:pPr algn="ctr"/>
            <a:r>
              <a:rPr sz="4800" smtClean="0"/>
              <a:t>Satisfiability Modulo Theories</a:t>
            </a:r>
            <a:br>
              <a:rPr sz="4800" smtClean="0"/>
            </a:br>
            <a:r>
              <a:rPr sz="4800" smtClean="0"/>
              <a:t>solvers in </a:t>
            </a:r>
            <a:br>
              <a:rPr sz="4800" smtClean="0"/>
            </a:br>
            <a:r>
              <a:rPr sz="4800" smtClean="0"/>
              <a:t>Program Analysis and Verification </a:t>
            </a:r>
            <a:endParaRPr lang="en-US" sz="4800" dirty="0"/>
          </a:p>
        </p:txBody>
      </p:sp>
      <p:sp>
        <p:nvSpPr>
          <p:cNvPr id="3" name="Subtitle 2"/>
          <p:cNvSpPr>
            <a:spLocks noGrp="1"/>
          </p:cNvSpPr>
          <p:nvPr>
            <p:ph type="subTitle" idx="1"/>
          </p:nvPr>
        </p:nvSpPr>
        <p:spPr>
          <a:xfrm>
            <a:off x="848185" y="4581652"/>
            <a:ext cx="7692761" cy="941796"/>
          </a:xfrm>
        </p:spPr>
        <p:txBody>
          <a:bodyPr/>
          <a:lstStyle/>
          <a:p>
            <a:r>
              <a:rPr smtClean="0"/>
              <a:t>Leonardo de Moura and Nikolaj Bj</a:t>
            </a:r>
            <a:r>
              <a:rPr lang="en-US" dirty="0" smtClean="0"/>
              <a:t>ø</a:t>
            </a:r>
            <a:r>
              <a:rPr smtClean="0"/>
              <a:t>rner</a:t>
            </a:r>
            <a:endParaRPr lang="en-US" dirty="0" smtClean="0"/>
          </a:p>
          <a:p>
            <a:r>
              <a:rPr lang="en-US" dirty="0" smtClean="0"/>
              <a:t>Microsoft Research</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Driver Verifier</a:t>
            </a:r>
            <a:br>
              <a:rPr lang="en-US" dirty="0" smtClean="0"/>
            </a:br>
            <a:endParaRPr spc="-167">
              <a:solidFill>
                <a:schemeClr val="accent1"/>
              </a:solidFill>
              <a:effectLst>
                <a:outerShdw blurRad="50800" dist="38100" dir="2700000" algn="tl" rotWithShape="0">
                  <a:prstClr val="black">
                    <a:alpha val="61000"/>
                  </a:prstClr>
                </a:outerShdw>
              </a:effectLst>
            </a:endParaRPr>
          </a:p>
        </p:txBody>
      </p:sp>
      <p:sp>
        <p:nvSpPr>
          <p:cNvPr id="107" name="TextBox 106"/>
          <p:cNvSpPr txBox="1"/>
          <p:nvPr/>
        </p:nvSpPr>
        <p:spPr>
          <a:xfrm>
            <a:off x="128356" y="5922037"/>
            <a:ext cx="3669921" cy="461665"/>
          </a:xfrm>
          <a:prstGeom prst="rect">
            <a:avLst/>
          </a:prstGeom>
          <a:noFill/>
        </p:spPr>
        <p:txBody>
          <a:bodyPr wrap="square" rtlCol="0">
            <a:spAutoFit/>
          </a:bodyPr>
          <a:lstStyle/>
          <a:p>
            <a:r>
              <a:rPr lang="en-US" sz="1200" dirty="0" smtClean="0">
                <a:solidFill>
                  <a:srgbClr val="9C42E6"/>
                </a:solidFill>
                <a:latin typeface="Calibri" pitchFamily="34" charset="0"/>
              </a:rPr>
              <a:t>Ella Bounimova, Vlad Levin, Jakob Lichtenberg, </a:t>
            </a:r>
          </a:p>
          <a:p>
            <a:r>
              <a:rPr lang="en-US" sz="1200" dirty="0" smtClean="0">
                <a:solidFill>
                  <a:srgbClr val="9C42E6"/>
                </a:solidFill>
                <a:latin typeface="Calibri" pitchFamily="34" charset="0"/>
              </a:rPr>
              <a:t>Tom Ball, Sriram Rajamani, Byron Cook</a:t>
            </a:r>
            <a:endParaRPr lang="en-US" sz="1200" dirty="0">
              <a:solidFill>
                <a:srgbClr val="9C42E6"/>
              </a:solidFill>
              <a:latin typeface="Calibri" pitchFamily="34" charset="0"/>
            </a:endParaRPr>
          </a:p>
        </p:txBody>
      </p:sp>
      <p:sp>
        <p:nvSpPr>
          <p:cNvPr id="68" name="Text Placeholder 2"/>
          <p:cNvSpPr txBox="1">
            <a:spLocks/>
          </p:cNvSpPr>
          <p:nvPr/>
        </p:nvSpPr>
        <p:spPr>
          <a:xfrm>
            <a:off x="381000" y="1676400"/>
            <a:ext cx="8382000" cy="1809726"/>
          </a:xfrm>
          <a:prstGeom prst="rect">
            <a:avLst/>
          </a:prstGeom>
        </p:spPr>
        <p:txBody>
          <a:bodyPr vert="horz" lIns="0" tIns="0" rIns="0" bIns="0" rtlCol="0">
            <a:spAutoFit/>
          </a:bodyPr>
          <a:lstStyle/>
          <a:p>
            <a:pPr marL="384954" marR="0" lvl="0" indent="-384954" algn="l" defTabSz="914363" rtl="0" eaLnBrk="1" fontAlgn="auto" latinLnBrk="0" hangingPunct="1">
              <a:lnSpc>
                <a:spcPct val="90000"/>
              </a:lnSpc>
              <a:spcBef>
                <a:spcPct val="20000"/>
              </a:spcBef>
              <a:spcAft>
                <a:spcPts val="0"/>
              </a:spcAft>
              <a:buClrTx/>
              <a:buSzPct val="90000"/>
              <a:buFontTx/>
              <a:buBlip>
                <a:blip r:embed="rId3"/>
              </a:buBlip>
              <a:tabLst/>
              <a:defRPr/>
            </a:pPr>
            <a:r>
              <a:rPr kumimoji="0" lang="en-US" sz="2800" b="0" i="0" u="none" strike="noStrike" kern="1200" cap="none" spc="0" normalizeH="0" baseline="0" noProof="0" dirty="0" smtClean="0">
                <a:ln>
                  <a:noFill/>
                </a:ln>
                <a:solidFill>
                  <a:schemeClr val="bg1"/>
                </a:solidFill>
                <a:effectLst/>
                <a:uLnTx/>
                <a:uFillTx/>
                <a:latin typeface="Calibri" pitchFamily="34" charset="0"/>
                <a:ea typeface="+mn-ea"/>
                <a:cs typeface="+mn-cs"/>
              </a:rPr>
              <a:t>Z3 is</a:t>
            </a:r>
            <a:r>
              <a:rPr kumimoji="0" lang="en-US" sz="2800" b="0" i="0" u="none" strike="noStrike" kern="1200" cap="none" spc="0" normalizeH="0" noProof="0" dirty="0" smtClean="0">
                <a:ln>
                  <a:noFill/>
                </a:ln>
                <a:solidFill>
                  <a:schemeClr val="bg1"/>
                </a:solidFill>
                <a:effectLst/>
                <a:uLnTx/>
                <a:uFillTx/>
                <a:latin typeface="Calibri" pitchFamily="34" charset="0"/>
                <a:ea typeface="+mn-ea"/>
                <a:cs typeface="+mn-cs"/>
              </a:rPr>
              <a:t> part of SDV 2.0 (Windows 7)</a:t>
            </a:r>
          </a:p>
          <a:p>
            <a:pPr marL="384954" marR="0" lvl="0" indent="-384954" algn="l" defTabSz="914363" rtl="0" eaLnBrk="1" fontAlgn="auto" latinLnBrk="0" hangingPunct="1">
              <a:lnSpc>
                <a:spcPct val="90000"/>
              </a:lnSpc>
              <a:spcBef>
                <a:spcPct val="20000"/>
              </a:spcBef>
              <a:spcAft>
                <a:spcPts val="0"/>
              </a:spcAft>
              <a:buClrTx/>
              <a:buSzPct val="90000"/>
              <a:buFontTx/>
              <a:buBlip>
                <a:blip r:embed="rId3"/>
              </a:buBlip>
              <a:tabLst/>
              <a:defRPr/>
            </a:pPr>
            <a:r>
              <a:rPr lang="en-US" sz="2800" dirty="0" smtClean="0">
                <a:solidFill>
                  <a:schemeClr val="bg1"/>
                </a:solidFill>
                <a:latin typeface="Calibri" pitchFamily="34" charset="0"/>
              </a:rPr>
              <a:t>It </a:t>
            </a:r>
            <a:r>
              <a:rPr kumimoji="0" lang="en-US" sz="2800" b="0" i="0" u="none" strike="noStrike" kern="1200" cap="none" spc="0" normalizeH="0" noProof="0" dirty="0" smtClean="0">
                <a:ln>
                  <a:noFill/>
                </a:ln>
                <a:solidFill>
                  <a:schemeClr val="bg1"/>
                </a:solidFill>
                <a:effectLst/>
                <a:uLnTx/>
                <a:uFillTx/>
                <a:latin typeface="Calibri" pitchFamily="34" charset="0"/>
                <a:ea typeface="+mn-ea"/>
                <a:cs typeface="+mn-cs"/>
              </a:rPr>
              <a:t>is used for:</a:t>
            </a:r>
          </a:p>
          <a:p>
            <a:pPr marL="842136" lvl="1" indent="-384954">
              <a:lnSpc>
                <a:spcPct val="90000"/>
              </a:lnSpc>
              <a:spcBef>
                <a:spcPct val="20000"/>
              </a:spcBef>
              <a:buSzPct val="90000"/>
              <a:buFontTx/>
              <a:buBlip>
                <a:blip r:embed="rId3"/>
              </a:buBlip>
            </a:pPr>
            <a:r>
              <a:rPr lang="en-US" sz="2800" dirty="0" smtClean="0">
                <a:solidFill>
                  <a:schemeClr val="bg1"/>
                </a:solidFill>
                <a:latin typeface="Calibri" pitchFamily="34" charset="0"/>
              </a:rPr>
              <a:t>Predicate abstraction (c2bp)</a:t>
            </a:r>
          </a:p>
          <a:p>
            <a:pPr marL="842136" lvl="1" indent="-384954">
              <a:lnSpc>
                <a:spcPct val="90000"/>
              </a:lnSpc>
              <a:spcBef>
                <a:spcPct val="20000"/>
              </a:spcBef>
              <a:buSzPct val="90000"/>
              <a:buFontTx/>
              <a:buBlip>
                <a:blip r:embed="rId3"/>
              </a:buBlip>
            </a:pPr>
            <a:r>
              <a:rPr lang="en-US" sz="2800" dirty="0" smtClean="0">
                <a:solidFill>
                  <a:schemeClr val="bg1"/>
                </a:solidFill>
                <a:latin typeface="Calibri" pitchFamily="34" charset="0"/>
              </a:rPr>
              <a:t>Counter-example refinement (</a:t>
            </a:r>
            <a:r>
              <a:rPr lang="en-US" sz="2800" dirty="0" err="1" smtClean="0">
                <a:solidFill>
                  <a:schemeClr val="bg1"/>
                </a:solidFill>
                <a:latin typeface="Calibri" pitchFamily="34" charset="0"/>
              </a:rPr>
              <a:t>newton</a:t>
            </a:r>
            <a:r>
              <a:rPr lang="en-US" sz="2800" dirty="0" smtClean="0">
                <a:solidFill>
                  <a:schemeClr val="bg1"/>
                </a:solidFill>
                <a:latin typeface="Calibri" pitchFamily="34" charset="0"/>
              </a:rPr>
              <a:t>)</a:t>
            </a:r>
          </a:p>
        </p:txBody>
      </p:sp>
      <p:pic>
        <p:nvPicPr>
          <p:cNvPr id="21506" name="Picture 2"/>
          <p:cNvPicPr>
            <a:picLocks noChangeAspect="1" noChangeArrowheads="1"/>
          </p:cNvPicPr>
          <p:nvPr/>
        </p:nvPicPr>
        <p:blipFill>
          <a:blip r:embed="rId4"/>
          <a:srcRect/>
          <a:stretch>
            <a:fillRect/>
          </a:stretch>
        </p:blipFill>
        <p:spPr bwMode="auto">
          <a:xfrm>
            <a:off x="2921078" y="4097785"/>
            <a:ext cx="2600833" cy="1159953"/>
          </a:xfrm>
          <a:prstGeom prst="rect">
            <a:avLst/>
          </a:prstGeom>
          <a:noFill/>
          <a:ln w="9525">
            <a:noFill/>
            <a:miter lim="800000"/>
            <a:headEnd/>
            <a:tailEnd/>
          </a:ln>
          <a:effectLst/>
        </p:spPr>
      </p:pic>
      <p:pic>
        <p:nvPicPr>
          <p:cNvPr id="7" name="Picture 6" descr="tball.jpg"/>
          <p:cNvPicPr>
            <a:picLocks noChangeAspect="1"/>
          </p:cNvPicPr>
          <p:nvPr/>
        </p:nvPicPr>
        <p:blipFill>
          <a:blip r:embed="rId5"/>
          <a:stretch>
            <a:fillRect/>
          </a:stretch>
        </p:blipFill>
        <p:spPr>
          <a:xfrm>
            <a:off x="215703" y="5234075"/>
            <a:ext cx="615154" cy="615154"/>
          </a:xfrm>
          <a:prstGeom prst="rect">
            <a:avLst/>
          </a:prstGeom>
        </p:spPr>
      </p:pic>
      <p:pic>
        <p:nvPicPr>
          <p:cNvPr id="8" name="Picture 7" descr="rse-fte.jpg"/>
          <p:cNvPicPr>
            <a:picLocks noChangeAspect="1"/>
          </p:cNvPicPr>
          <p:nvPr/>
        </p:nvPicPr>
        <p:blipFill>
          <a:blip r:embed="rId6" cstate="print"/>
          <a:srcRect l="53218" t="19025" r="31604" b="58814"/>
          <a:stretch>
            <a:fillRect/>
          </a:stretch>
        </p:blipFill>
        <p:spPr>
          <a:xfrm>
            <a:off x="822178" y="5214090"/>
            <a:ext cx="575569" cy="635523"/>
          </a:xfrm>
          <a:prstGeom prst="rect">
            <a:avLst/>
          </a:prstGeom>
        </p:spPr>
      </p:pic>
      <p:pic>
        <p:nvPicPr>
          <p:cNvPr id="9" name="Picture 8" descr="ella.jpg"/>
          <p:cNvPicPr>
            <a:picLocks noChangeAspect="1"/>
          </p:cNvPicPr>
          <p:nvPr/>
        </p:nvPicPr>
        <p:blipFill>
          <a:blip r:embed="rId7" cstate="print"/>
          <a:stretch>
            <a:fillRect/>
          </a:stretch>
        </p:blipFill>
        <p:spPr>
          <a:xfrm>
            <a:off x="1378564" y="5223803"/>
            <a:ext cx="660433" cy="601688"/>
          </a:xfrm>
          <a:prstGeom prst="rect">
            <a:avLst/>
          </a:prstGeom>
        </p:spPr>
      </p:pic>
      <p:pic>
        <p:nvPicPr>
          <p:cNvPr id="10" name="Picture 9" descr="jl.jpg"/>
          <p:cNvPicPr>
            <a:picLocks noChangeAspect="1"/>
          </p:cNvPicPr>
          <p:nvPr/>
        </p:nvPicPr>
        <p:blipFill>
          <a:blip r:embed="rId8"/>
          <a:stretch>
            <a:fillRect/>
          </a:stretch>
        </p:blipFill>
        <p:spPr>
          <a:xfrm>
            <a:off x="1995029" y="5184729"/>
            <a:ext cx="447868" cy="647112"/>
          </a:xfrm>
          <a:prstGeom prst="rect">
            <a:avLst/>
          </a:prstGeom>
        </p:spPr>
      </p:pic>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381000" y="230187"/>
            <a:ext cx="8382000" cy="553998"/>
          </a:xfrm>
        </p:spPr>
        <p:txBody>
          <a:bodyPr/>
          <a:lstStyle/>
          <a:p>
            <a:pPr eaLnBrk="1" hangingPunct="1"/>
            <a:r>
              <a:rPr sz="4000" smtClean="0"/>
              <a:t>Precise and expressive heap reasoning</a:t>
            </a:r>
            <a:endParaRPr lang="en-US" sz="4000" dirty="0" smtClean="0"/>
          </a:p>
        </p:txBody>
      </p:sp>
      <p:sp>
        <p:nvSpPr>
          <p:cNvPr id="39" name="Content Placeholder 38"/>
          <p:cNvSpPr>
            <a:spLocks noGrp="1"/>
          </p:cNvSpPr>
          <p:nvPr>
            <p:ph idx="1"/>
          </p:nvPr>
        </p:nvSpPr>
        <p:spPr>
          <a:xfrm>
            <a:off x="364291" y="3803317"/>
            <a:ext cx="8382000" cy="2885405"/>
          </a:xfrm>
        </p:spPr>
        <p:txBody>
          <a:bodyPr/>
          <a:lstStyle/>
          <a:p>
            <a:endParaRPr lang="en-US" dirty="0" smtClean="0"/>
          </a:p>
          <a:p>
            <a:pPr lvl="1"/>
            <a:endParaRPr lang="en-US" sz="1400" dirty="0" smtClean="0"/>
          </a:p>
          <a:p>
            <a:pPr lvl="1"/>
            <a:endParaRPr lang="en-US" sz="1400" dirty="0" smtClean="0"/>
          </a:p>
          <a:p>
            <a:r>
              <a:rPr lang="en-US" sz="1800" dirty="0" smtClean="0"/>
              <a:t>Pointer Arithmetic</a:t>
            </a:r>
            <a:r>
              <a:rPr lang="en-US" sz="1400" dirty="0" smtClean="0"/>
              <a:t/>
            </a:r>
            <a:br>
              <a:rPr lang="en-US" sz="1400" dirty="0" smtClean="0"/>
            </a:br>
            <a:r>
              <a:rPr lang="en-US" sz="1400" dirty="0" smtClean="0"/>
              <a:t>	</a:t>
            </a:r>
            <a:r>
              <a:rPr lang="en-US" sz="2000" dirty="0" smtClean="0"/>
              <a:t>q  = CONTAINING_RECORD(p, IRP, link) </a:t>
            </a:r>
            <a:br>
              <a:rPr lang="en-US" sz="2000" dirty="0" smtClean="0"/>
            </a:br>
            <a:r>
              <a:rPr lang="en-US" sz="2000" dirty="0" smtClean="0"/>
              <a:t>			 = (IRP *) ((char*)p – (char*)(&amp;(((IRP *)0)</a:t>
            </a:r>
            <a:r>
              <a:rPr lang="en-US" sz="2000" dirty="0" smtClean="0">
                <a:sym typeface="Symbol" pitchFamily="18" charset="2"/>
              </a:rPr>
              <a:t>link)))</a:t>
            </a:r>
          </a:p>
          <a:p>
            <a:endParaRPr lang="en-US" sz="1400" dirty="0" smtClean="0"/>
          </a:p>
          <a:p>
            <a:r>
              <a:rPr lang="en-US" sz="1800" dirty="0" smtClean="0"/>
              <a:t>Transitive Closure	</a:t>
            </a:r>
            <a:r>
              <a:rPr lang="en-US" sz="1400" dirty="0" smtClean="0"/>
              <a:t/>
            </a:r>
            <a:br>
              <a:rPr lang="en-US" sz="1400" dirty="0" smtClean="0"/>
            </a:br>
            <a:r>
              <a:rPr lang="en-US" sz="1400" dirty="0" smtClean="0"/>
              <a:t>	</a:t>
            </a:r>
            <a:r>
              <a:rPr lang="en-US" sz="2000" dirty="0" smtClean="0">
                <a:solidFill>
                  <a:srgbClr val="7030A0"/>
                </a:solidFill>
              </a:rPr>
              <a:t>Reach(next, u</a:t>
            </a:r>
            <a:r>
              <a:rPr lang="en-US" sz="2000" dirty="0" smtClean="0"/>
              <a:t>) </a:t>
            </a:r>
            <a:r>
              <a:rPr lang="en-US" sz="2000" dirty="0" smtClean="0">
                <a:sym typeface="Symbol" pitchFamily="18" charset="2"/>
              </a:rPr>
              <a:t></a:t>
            </a:r>
            <a:r>
              <a:rPr lang="en-US" sz="2000" dirty="0" smtClean="0"/>
              <a:t>  </a:t>
            </a:r>
            <a:r>
              <a:rPr lang="en-US" sz="2000" dirty="0" smtClean="0">
                <a:solidFill>
                  <a:srgbClr val="7030A0"/>
                </a:solidFill>
              </a:rPr>
              <a:t>{u, u-&gt;next, u-&gt;next-&gt;next, …}</a:t>
            </a:r>
            <a:br>
              <a:rPr lang="en-US" sz="2000" dirty="0" smtClean="0">
                <a:solidFill>
                  <a:srgbClr val="7030A0"/>
                </a:solidFill>
              </a:rPr>
            </a:br>
            <a:r>
              <a:rPr lang="en-US" sz="2000" dirty="0" smtClean="0">
                <a:solidFill>
                  <a:srgbClr val="7030A0"/>
                </a:solidFill>
              </a:rPr>
              <a:t>	</a:t>
            </a:r>
            <a:r>
              <a:rPr lang="en-US" sz="1600" dirty="0" err="1" smtClean="0">
                <a:solidFill>
                  <a:srgbClr val="C00000"/>
                </a:solidFill>
              </a:rPr>
              <a:t>forall</a:t>
            </a:r>
            <a:r>
              <a:rPr lang="en-US" sz="1600" dirty="0" smtClean="0">
                <a:solidFill>
                  <a:srgbClr val="C00000"/>
                </a:solidFill>
              </a:rPr>
              <a:t> (x, Reach(</a:t>
            </a:r>
            <a:r>
              <a:rPr lang="en-US" sz="1600" dirty="0" err="1" smtClean="0">
                <a:solidFill>
                  <a:srgbClr val="C00000"/>
                </a:solidFill>
              </a:rPr>
              <a:t>next,p</a:t>
            </a:r>
            <a:r>
              <a:rPr lang="en-US" sz="1600" dirty="0" smtClean="0">
                <a:solidFill>
                  <a:srgbClr val="C00000"/>
                </a:solidFill>
              </a:rPr>
              <a:t>), CONTAINING_RECORD(x, IRP, link)-&gt;state == PENDING)</a:t>
            </a:r>
            <a:endParaRPr lang="en-US" dirty="0" smtClean="0"/>
          </a:p>
        </p:txBody>
      </p:sp>
      <p:sp>
        <p:nvSpPr>
          <p:cNvPr id="20485" name="Rectangle 4"/>
          <p:cNvSpPr>
            <a:spLocks noChangeArrowheads="1"/>
          </p:cNvSpPr>
          <p:nvPr/>
        </p:nvSpPr>
        <p:spPr bwMode="auto">
          <a:xfrm>
            <a:off x="2555875" y="1916113"/>
            <a:ext cx="1676400" cy="2667000"/>
          </a:xfrm>
          <a:prstGeom prst="rect">
            <a:avLst/>
          </a:prstGeom>
          <a:solidFill>
            <a:schemeClr val="accent1"/>
          </a:solidFill>
          <a:ln w="19050">
            <a:solidFill>
              <a:schemeClr val="bg1"/>
            </a:solidFill>
            <a:miter lim="800000"/>
            <a:headEnd/>
            <a:tailEnd/>
          </a:ln>
        </p:spPr>
        <p:txBody>
          <a:bodyPr wrap="none" anchor="ctr"/>
          <a:lstStyle/>
          <a:p>
            <a:pPr algn="ctr"/>
            <a:endParaRPr lang="en-US">
              <a:solidFill>
                <a:schemeClr val="bg1"/>
              </a:solidFill>
            </a:endParaRPr>
          </a:p>
        </p:txBody>
      </p:sp>
      <p:sp>
        <p:nvSpPr>
          <p:cNvPr id="20486" name="Rectangle 5"/>
          <p:cNvSpPr>
            <a:spLocks noChangeArrowheads="1"/>
          </p:cNvSpPr>
          <p:nvPr/>
        </p:nvSpPr>
        <p:spPr bwMode="auto">
          <a:xfrm>
            <a:off x="2555875" y="2906713"/>
            <a:ext cx="1676400" cy="685800"/>
          </a:xfrm>
          <a:prstGeom prst="rect">
            <a:avLst/>
          </a:prstGeom>
          <a:solidFill>
            <a:srgbClr val="C0C0C0"/>
          </a:solidFill>
          <a:ln w="19050">
            <a:solidFill>
              <a:schemeClr val="bg1"/>
            </a:solidFill>
            <a:miter lim="800000"/>
            <a:headEnd/>
            <a:tailEnd/>
          </a:ln>
        </p:spPr>
        <p:txBody>
          <a:bodyPr wrap="none" anchor="ctr"/>
          <a:lstStyle/>
          <a:p>
            <a:pPr algn="ctr"/>
            <a:endParaRPr lang="en-US">
              <a:solidFill>
                <a:schemeClr val="bg1"/>
              </a:solidFill>
            </a:endParaRPr>
          </a:p>
        </p:txBody>
      </p:sp>
      <p:sp>
        <p:nvSpPr>
          <p:cNvPr id="20487" name="Line 6"/>
          <p:cNvSpPr>
            <a:spLocks noChangeShapeType="1"/>
          </p:cNvSpPr>
          <p:nvPr/>
        </p:nvSpPr>
        <p:spPr bwMode="auto">
          <a:xfrm>
            <a:off x="2555875" y="3259138"/>
            <a:ext cx="1676400" cy="0"/>
          </a:xfrm>
          <a:prstGeom prst="line">
            <a:avLst/>
          </a:prstGeom>
          <a:noFill/>
          <a:ln w="19050">
            <a:solidFill>
              <a:schemeClr val="bg1"/>
            </a:solidFill>
            <a:round/>
            <a:headEnd/>
            <a:tailEnd/>
          </a:ln>
        </p:spPr>
        <p:txBody>
          <a:bodyPr/>
          <a:lstStyle/>
          <a:p>
            <a:endParaRPr lang="en-US">
              <a:solidFill>
                <a:schemeClr val="bg1"/>
              </a:solidFill>
            </a:endParaRPr>
          </a:p>
        </p:txBody>
      </p:sp>
      <p:sp>
        <p:nvSpPr>
          <p:cNvPr id="20488" name="Text Box 7"/>
          <p:cNvSpPr txBox="1">
            <a:spLocks noChangeArrowheads="1"/>
          </p:cNvSpPr>
          <p:nvPr/>
        </p:nvSpPr>
        <p:spPr bwMode="auto">
          <a:xfrm>
            <a:off x="3049588" y="2890838"/>
            <a:ext cx="674993" cy="707886"/>
          </a:xfrm>
          <a:prstGeom prst="rect">
            <a:avLst/>
          </a:prstGeom>
          <a:noFill/>
          <a:ln w="9525">
            <a:noFill/>
            <a:miter lim="800000"/>
            <a:headEnd/>
            <a:tailEnd/>
          </a:ln>
        </p:spPr>
        <p:txBody>
          <a:bodyPr wrap="none">
            <a:spAutoFit/>
          </a:bodyPr>
          <a:lstStyle/>
          <a:p>
            <a:r>
              <a:rPr lang="en-US" sz="2000">
                <a:solidFill>
                  <a:schemeClr val="bg1"/>
                </a:solidFill>
              </a:rPr>
              <a:t>next</a:t>
            </a:r>
          </a:p>
          <a:p>
            <a:r>
              <a:rPr lang="en-US" sz="2000">
                <a:solidFill>
                  <a:schemeClr val="bg1"/>
                </a:solidFill>
              </a:rPr>
              <a:t>prev</a:t>
            </a:r>
          </a:p>
        </p:txBody>
      </p:sp>
      <p:sp>
        <p:nvSpPr>
          <p:cNvPr id="20489" name="Text Box 8"/>
          <p:cNvSpPr txBox="1">
            <a:spLocks noChangeArrowheads="1"/>
          </p:cNvSpPr>
          <p:nvPr/>
        </p:nvSpPr>
        <p:spPr bwMode="auto">
          <a:xfrm>
            <a:off x="2997200" y="1504950"/>
            <a:ext cx="508473" cy="369332"/>
          </a:xfrm>
          <a:prstGeom prst="rect">
            <a:avLst/>
          </a:prstGeom>
          <a:noFill/>
          <a:ln w="9525">
            <a:noFill/>
            <a:miter lim="800000"/>
            <a:headEnd/>
            <a:tailEnd/>
          </a:ln>
        </p:spPr>
        <p:txBody>
          <a:bodyPr wrap="none">
            <a:spAutoFit/>
          </a:bodyPr>
          <a:lstStyle/>
          <a:p>
            <a:r>
              <a:rPr lang="en-US">
                <a:solidFill>
                  <a:schemeClr val="bg1"/>
                </a:solidFill>
              </a:rPr>
              <a:t>IRP</a:t>
            </a:r>
          </a:p>
        </p:txBody>
      </p:sp>
      <p:sp>
        <p:nvSpPr>
          <p:cNvPr id="20490" name="Text Box 9"/>
          <p:cNvSpPr txBox="1">
            <a:spLocks noChangeArrowheads="1"/>
          </p:cNvSpPr>
          <p:nvPr/>
        </p:nvSpPr>
        <p:spPr bwMode="auto">
          <a:xfrm>
            <a:off x="2479675" y="2565400"/>
            <a:ext cx="676275" cy="400050"/>
          </a:xfrm>
          <a:prstGeom prst="rect">
            <a:avLst/>
          </a:prstGeom>
          <a:noFill/>
          <a:ln w="9525">
            <a:noFill/>
            <a:miter lim="800000"/>
            <a:headEnd/>
            <a:tailEnd/>
          </a:ln>
        </p:spPr>
        <p:txBody>
          <a:bodyPr wrap="none">
            <a:spAutoFit/>
          </a:bodyPr>
          <a:lstStyle/>
          <a:p>
            <a:r>
              <a:rPr lang="en-US" sz="2000">
                <a:solidFill>
                  <a:schemeClr val="bg1"/>
                </a:solidFill>
              </a:rPr>
              <a:t>link </a:t>
            </a:r>
          </a:p>
        </p:txBody>
      </p:sp>
      <p:sp>
        <p:nvSpPr>
          <p:cNvPr id="20491" name="Rectangle 10"/>
          <p:cNvSpPr>
            <a:spLocks noChangeArrowheads="1"/>
          </p:cNvSpPr>
          <p:nvPr/>
        </p:nvSpPr>
        <p:spPr bwMode="auto">
          <a:xfrm>
            <a:off x="5375275" y="1917700"/>
            <a:ext cx="1676400" cy="2667000"/>
          </a:xfrm>
          <a:prstGeom prst="rect">
            <a:avLst/>
          </a:prstGeom>
          <a:solidFill>
            <a:schemeClr val="accent1"/>
          </a:solidFill>
          <a:ln w="19050">
            <a:solidFill>
              <a:schemeClr val="bg1"/>
            </a:solidFill>
            <a:miter lim="800000"/>
            <a:headEnd/>
            <a:tailEnd/>
          </a:ln>
        </p:spPr>
        <p:txBody>
          <a:bodyPr wrap="none" anchor="ctr"/>
          <a:lstStyle/>
          <a:p>
            <a:pPr algn="ctr"/>
            <a:endParaRPr lang="en-US">
              <a:solidFill>
                <a:schemeClr val="bg1"/>
              </a:solidFill>
            </a:endParaRPr>
          </a:p>
        </p:txBody>
      </p:sp>
      <p:sp>
        <p:nvSpPr>
          <p:cNvPr id="20492" name="Rectangle 11"/>
          <p:cNvSpPr>
            <a:spLocks noChangeArrowheads="1"/>
          </p:cNvSpPr>
          <p:nvPr/>
        </p:nvSpPr>
        <p:spPr bwMode="auto">
          <a:xfrm>
            <a:off x="5375275" y="2908300"/>
            <a:ext cx="1676400" cy="685800"/>
          </a:xfrm>
          <a:prstGeom prst="rect">
            <a:avLst/>
          </a:prstGeom>
          <a:solidFill>
            <a:srgbClr val="C0C0C0"/>
          </a:solidFill>
          <a:ln w="19050">
            <a:solidFill>
              <a:schemeClr val="bg1"/>
            </a:solidFill>
            <a:miter lim="800000"/>
            <a:headEnd/>
            <a:tailEnd/>
          </a:ln>
        </p:spPr>
        <p:txBody>
          <a:bodyPr wrap="none" anchor="ctr"/>
          <a:lstStyle/>
          <a:p>
            <a:pPr algn="ctr"/>
            <a:endParaRPr lang="en-US">
              <a:solidFill>
                <a:schemeClr val="bg1"/>
              </a:solidFill>
            </a:endParaRPr>
          </a:p>
        </p:txBody>
      </p:sp>
      <p:sp>
        <p:nvSpPr>
          <p:cNvPr id="20493" name="Line 12"/>
          <p:cNvSpPr>
            <a:spLocks noChangeShapeType="1"/>
          </p:cNvSpPr>
          <p:nvPr/>
        </p:nvSpPr>
        <p:spPr bwMode="auto">
          <a:xfrm>
            <a:off x="5375275" y="3260725"/>
            <a:ext cx="1676400" cy="0"/>
          </a:xfrm>
          <a:prstGeom prst="line">
            <a:avLst/>
          </a:prstGeom>
          <a:noFill/>
          <a:ln w="19050">
            <a:solidFill>
              <a:schemeClr val="bg1"/>
            </a:solidFill>
            <a:round/>
            <a:headEnd/>
            <a:tailEnd/>
          </a:ln>
        </p:spPr>
        <p:txBody>
          <a:bodyPr/>
          <a:lstStyle/>
          <a:p>
            <a:endParaRPr lang="en-US">
              <a:solidFill>
                <a:schemeClr val="bg1"/>
              </a:solidFill>
            </a:endParaRPr>
          </a:p>
        </p:txBody>
      </p:sp>
      <p:sp>
        <p:nvSpPr>
          <p:cNvPr id="20494" name="Text Box 13"/>
          <p:cNvSpPr txBox="1">
            <a:spLocks noChangeArrowheads="1"/>
          </p:cNvSpPr>
          <p:nvPr/>
        </p:nvSpPr>
        <p:spPr bwMode="auto">
          <a:xfrm>
            <a:off x="5868988" y="2892425"/>
            <a:ext cx="674993" cy="707886"/>
          </a:xfrm>
          <a:prstGeom prst="rect">
            <a:avLst/>
          </a:prstGeom>
          <a:noFill/>
          <a:ln w="9525">
            <a:noFill/>
            <a:miter lim="800000"/>
            <a:headEnd/>
            <a:tailEnd/>
          </a:ln>
        </p:spPr>
        <p:txBody>
          <a:bodyPr wrap="none">
            <a:spAutoFit/>
          </a:bodyPr>
          <a:lstStyle/>
          <a:p>
            <a:r>
              <a:rPr lang="en-US" sz="2000" dirty="0">
                <a:solidFill>
                  <a:schemeClr val="bg1"/>
                </a:solidFill>
              </a:rPr>
              <a:t>next</a:t>
            </a:r>
          </a:p>
          <a:p>
            <a:r>
              <a:rPr lang="en-US" sz="2000" dirty="0" err="1">
                <a:solidFill>
                  <a:schemeClr val="bg1"/>
                </a:solidFill>
              </a:rPr>
              <a:t>prev</a:t>
            </a:r>
            <a:endParaRPr lang="en-US" sz="2000" dirty="0">
              <a:solidFill>
                <a:schemeClr val="bg1"/>
              </a:solidFill>
            </a:endParaRPr>
          </a:p>
        </p:txBody>
      </p:sp>
      <p:sp>
        <p:nvSpPr>
          <p:cNvPr id="20495" name="Text Box 14"/>
          <p:cNvSpPr txBox="1">
            <a:spLocks noChangeArrowheads="1"/>
          </p:cNvSpPr>
          <p:nvPr/>
        </p:nvSpPr>
        <p:spPr bwMode="auto">
          <a:xfrm>
            <a:off x="5816600" y="1506538"/>
            <a:ext cx="508473" cy="369332"/>
          </a:xfrm>
          <a:prstGeom prst="rect">
            <a:avLst/>
          </a:prstGeom>
          <a:noFill/>
          <a:ln w="9525">
            <a:noFill/>
            <a:miter lim="800000"/>
            <a:headEnd/>
            <a:tailEnd/>
          </a:ln>
        </p:spPr>
        <p:txBody>
          <a:bodyPr wrap="none">
            <a:spAutoFit/>
          </a:bodyPr>
          <a:lstStyle/>
          <a:p>
            <a:r>
              <a:rPr lang="en-US">
                <a:solidFill>
                  <a:schemeClr val="bg1"/>
                </a:solidFill>
              </a:rPr>
              <a:t>IRP</a:t>
            </a:r>
          </a:p>
        </p:txBody>
      </p:sp>
      <p:sp>
        <p:nvSpPr>
          <p:cNvPr id="20496" name="Text Box 15"/>
          <p:cNvSpPr txBox="1">
            <a:spLocks noChangeArrowheads="1"/>
          </p:cNvSpPr>
          <p:nvPr/>
        </p:nvSpPr>
        <p:spPr bwMode="auto">
          <a:xfrm>
            <a:off x="5299075" y="2565400"/>
            <a:ext cx="600075" cy="400050"/>
          </a:xfrm>
          <a:prstGeom prst="rect">
            <a:avLst/>
          </a:prstGeom>
          <a:noFill/>
          <a:ln w="9525">
            <a:noFill/>
            <a:miter lim="800000"/>
            <a:headEnd/>
            <a:tailEnd/>
          </a:ln>
        </p:spPr>
        <p:txBody>
          <a:bodyPr wrap="none">
            <a:spAutoFit/>
          </a:bodyPr>
          <a:lstStyle/>
          <a:p>
            <a:r>
              <a:rPr lang="en-US" sz="2000">
                <a:solidFill>
                  <a:schemeClr val="bg1"/>
                </a:solidFill>
              </a:rPr>
              <a:t>link</a:t>
            </a:r>
          </a:p>
        </p:txBody>
      </p:sp>
      <p:sp>
        <p:nvSpPr>
          <p:cNvPr id="20497" name="Freeform 16"/>
          <p:cNvSpPr>
            <a:spLocks/>
          </p:cNvSpPr>
          <p:nvPr/>
        </p:nvSpPr>
        <p:spPr bwMode="auto">
          <a:xfrm>
            <a:off x="4079875" y="2906713"/>
            <a:ext cx="1295400" cy="254000"/>
          </a:xfrm>
          <a:custGeom>
            <a:avLst/>
            <a:gdLst>
              <a:gd name="T0" fmla="*/ 0 w 816"/>
              <a:gd name="T1" fmla="*/ 2147483647 h 160"/>
              <a:gd name="T2" fmla="*/ 2147483647 w 816"/>
              <a:gd name="T3" fmla="*/ 2147483647 h 160"/>
              <a:gd name="T4" fmla="*/ 2147483647 w 816"/>
              <a:gd name="T5" fmla="*/ 2147483647 h 160"/>
              <a:gd name="T6" fmla="*/ 2147483647 w 816"/>
              <a:gd name="T7" fmla="*/ 0 h 160"/>
              <a:gd name="T8" fmla="*/ 0 60000 65536"/>
              <a:gd name="T9" fmla="*/ 0 60000 65536"/>
              <a:gd name="T10" fmla="*/ 0 60000 65536"/>
              <a:gd name="T11" fmla="*/ 0 60000 65536"/>
              <a:gd name="T12" fmla="*/ 0 w 816"/>
              <a:gd name="T13" fmla="*/ 0 h 160"/>
              <a:gd name="T14" fmla="*/ 816 w 816"/>
              <a:gd name="T15" fmla="*/ 160 h 160"/>
            </a:gdLst>
            <a:ahLst/>
            <a:cxnLst>
              <a:cxn ang="T8">
                <a:pos x="T0" y="T1"/>
              </a:cxn>
              <a:cxn ang="T9">
                <a:pos x="T2" y="T3"/>
              </a:cxn>
              <a:cxn ang="T10">
                <a:pos x="T4" y="T5"/>
              </a:cxn>
              <a:cxn ang="T11">
                <a:pos x="T6" y="T7"/>
              </a:cxn>
            </a:cxnLst>
            <a:rect l="T12" t="T13" r="T14" b="T15"/>
            <a:pathLst>
              <a:path w="816" h="160">
                <a:moveTo>
                  <a:pt x="0" y="144"/>
                </a:moveTo>
                <a:cubicBezTo>
                  <a:pt x="212" y="152"/>
                  <a:pt x="424" y="160"/>
                  <a:pt x="528" y="144"/>
                </a:cubicBezTo>
                <a:cubicBezTo>
                  <a:pt x="632" y="128"/>
                  <a:pt x="576" y="72"/>
                  <a:pt x="624" y="48"/>
                </a:cubicBezTo>
                <a:cubicBezTo>
                  <a:pt x="672" y="24"/>
                  <a:pt x="744" y="12"/>
                  <a:pt x="816" y="0"/>
                </a:cubicBezTo>
              </a:path>
            </a:pathLst>
          </a:custGeom>
          <a:noFill/>
          <a:ln w="19050">
            <a:solidFill>
              <a:schemeClr val="bg1"/>
            </a:solidFill>
            <a:round/>
            <a:headEnd/>
            <a:tailEnd type="triangle" w="med" len="med"/>
          </a:ln>
        </p:spPr>
        <p:txBody>
          <a:bodyPr/>
          <a:lstStyle/>
          <a:p>
            <a:endParaRPr lang="en-US">
              <a:solidFill>
                <a:schemeClr val="bg1"/>
              </a:solidFill>
            </a:endParaRPr>
          </a:p>
        </p:txBody>
      </p:sp>
      <p:sp>
        <p:nvSpPr>
          <p:cNvPr id="20498" name="Freeform 17"/>
          <p:cNvSpPr>
            <a:spLocks/>
          </p:cNvSpPr>
          <p:nvPr/>
        </p:nvSpPr>
        <p:spPr bwMode="auto">
          <a:xfrm>
            <a:off x="4232275" y="2894013"/>
            <a:ext cx="1219200" cy="622300"/>
          </a:xfrm>
          <a:custGeom>
            <a:avLst/>
            <a:gdLst>
              <a:gd name="T0" fmla="*/ 2147483647 w 768"/>
              <a:gd name="T1" fmla="*/ 2147483647 h 392"/>
              <a:gd name="T2" fmla="*/ 2147483647 w 768"/>
              <a:gd name="T3" fmla="*/ 2147483647 h 392"/>
              <a:gd name="T4" fmla="*/ 2147483647 w 768"/>
              <a:gd name="T5" fmla="*/ 2147483647 h 392"/>
              <a:gd name="T6" fmla="*/ 0 w 768"/>
              <a:gd name="T7" fmla="*/ 2147483647 h 392"/>
              <a:gd name="T8" fmla="*/ 0 60000 65536"/>
              <a:gd name="T9" fmla="*/ 0 60000 65536"/>
              <a:gd name="T10" fmla="*/ 0 60000 65536"/>
              <a:gd name="T11" fmla="*/ 0 60000 65536"/>
              <a:gd name="T12" fmla="*/ 0 w 768"/>
              <a:gd name="T13" fmla="*/ 0 h 392"/>
              <a:gd name="T14" fmla="*/ 768 w 768"/>
              <a:gd name="T15" fmla="*/ 392 h 392"/>
            </a:gdLst>
            <a:ahLst/>
            <a:cxnLst>
              <a:cxn ang="T8">
                <a:pos x="T0" y="T1"/>
              </a:cxn>
              <a:cxn ang="T9">
                <a:pos x="T2" y="T3"/>
              </a:cxn>
              <a:cxn ang="T10">
                <a:pos x="T4" y="T5"/>
              </a:cxn>
              <a:cxn ang="T11">
                <a:pos x="T6" y="T7"/>
              </a:cxn>
            </a:cxnLst>
            <a:rect l="T12" t="T13" r="T14" b="T15"/>
            <a:pathLst>
              <a:path w="768" h="392">
                <a:moveTo>
                  <a:pt x="768" y="344"/>
                </a:moveTo>
                <a:cubicBezTo>
                  <a:pt x="596" y="368"/>
                  <a:pt x="424" y="392"/>
                  <a:pt x="336" y="344"/>
                </a:cubicBezTo>
                <a:cubicBezTo>
                  <a:pt x="248" y="296"/>
                  <a:pt x="296" y="112"/>
                  <a:pt x="240" y="56"/>
                </a:cubicBezTo>
                <a:cubicBezTo>
                  <a:pt x="184" y="0"/>
                  <a:pt x="92" y="4"/>
                  <a:pt x="0" y="8"/>
                </a:cubicBezTo>
              </a:path>
            </a:pathLst>
          </a:custGeom>
          <a:noFill/>
          <a:ln w="19050">
            <a:solidFill>
              <a:schemeClr val="bg1"/>
            </a:solidFill>
            <a:round/>
            <a:headEnd/>
            <a:tailEnd type="triangle" w="med" len="med"/>
          </a:ln>
        </p:spPr>
        <p:txBody>
          <a:bodyPr/>
          <a:lstStyle/>
          <a:p>
            <a:endParaRPr lang="en-US">
              <a:solidFill>
                <a:schemeClr val="bg1"/>
              </a:solidFill>
            </a:endParaRPr>
          </a:p>
        </p:txBody>
      </p:sp>
      <p:sp>
        <p:nvSpPr>
          <p:cNvPr id="20499" name="Freeform 18"/>
          <p:cNvSpPr>
            <a:spLocks/>
          </p:cNvSpPr>
          <p:nvPr/>
        </p:nvSpPr>
        <p:spPr bwMode="auto">
          <a:xfrm>
            <a:off x="6899275" y="2906713"/>
            <a:ext cx="1295400" cy="254000"/>
          </a:xfrm>
          <a:custGeom>
            <a:avLst/>
            <a:gdLst>
              <a:gd name="T0" fmla="*/ 0 w 816"/>
              <a:gd name="T1" fmla="*/ 2147483647 h 160"/>
              <a:gd name="T2" fmla="*/ 2147483647 w 816"/>
              <a:gd name="T3" fmla="*/ 2147483647 h 160"/>
              <a:gd name="T4" fmla="*/ 2147483647 w 816"/>
              <a:gd name="T5" fmla="*/ 2147483647 h 160"/>
              <a:gd name="T6" fmla="*/ 2147483647 w 816"/>
              <a:gd name="T7" fmla="*/ 0 h 160"/>
              <a:gd name="T8" fmla="*/ 0 60000 65536"/>
              <a:gd name="T9" fmla="*/ 0 60000 65536"/>
              <a:gd name="T10" fmla="*/ 0 60000 65536"/>
              <a:gd name="T11" fmla="*/ 0 60000 65536"/>
              <a:gd name="T12" fmla="*/ 0 w 816"/>
              <a:gd name="T13" fmla="*/ 0 h 160"/>
              <a:gd name="T14" fmla="*/ 816 w 816"/>
              <a:gd name="T15" fmla="*/ 160 h 160"/>
            </a:gdLst>
            <a:ahLst/>
            <a:cxnLst>
              <a:cxn ang="T8">
                <a:pos x="T0" y="T1"/>
              </a:cxn>
              <a:cxn ang="T9">
                <a:pos x="T2" y="T3"/>
              </a:cxn>
              <a:cxn ang="T10">
                <a:pos x="T4" y="T5"/>
              </a:cxn>
              <a:cxn ang="T11">
                <a:pos x="T6" y="T7"/>
              </a:cxn>
            </a:cxnLst>
            <a:rect l="T12" t="T13" r="T14" b="T15"/>
            <a:pathLst>
              <a:path w="816" h="160">
                <a:moveTo>
                  <a:pt x="0" y="144"/>
                </a:moveTo>
                <a:cubicBezTo>
                  <a:pt x="212" y="152"/>
                  <a:pt x="424" y="160"/>
                  <a:pt x="528" y="144"/>
                </a:cubicBezTo>
                <a:cubicBezTo>
                  <a:pt x="632" y="128"/>
                  <a:pt x="576" y="72"/>
                  <a:pt x="624" y="48"/>
                </a:cubicBezTo>
                <a:cubicBezTo>
                  <a:pt x="672" y="24"/>
                  <a:pt x="744" y="12"/>
                  <a:pt x="816" y="0"/>
                </a:cubicBezTo>
              </a:path>
            </a:pathLst>
          </a:custGeom>
          <a:noFill/>
          <a:ln w="19050">
            <a:solidFill>
              <a:schemeClr val="bg1"/>
            </a:solidFill>
            <a:round/>
            <a:headEnd/>
            <a:tailEnd type="triangle" w="med" len="med"/>
          </a:ln>
        </p:spPr>
        <p:txBody>
          <a:bodyPr/>
          <a:lstStyle/>
          <a:p>
            <a:endParaRPr lang="en-US">
              <a:solidFill>
                <a:schemeClr val="bg1"/>
              </a:solidFill>
            </a:endParaRPr>
          </a:p>
        </p:txBody>
      </p:sp>
      <p:sp>
        <p:nvSpPr>
          <p:cNvPr id="20500" name="Freeform 19"/>
          <p:cNvSpPr>
            <a:spLocks/>
          </p:cNvSpPr>
          <p:nvPr/>
        </p:nvSpPr>
        <p:spPr bwMode="auto">
          <a:xfrm>
            <a:off x="1412875" y="2894013"/>
            <a:ext cx="1219200" cy="622300"/>
          </a:xfrm>
          <a:custGeom>
            <a:avLst/>
            <a:gdLst>
              <a:gd name="T0" fmla="*/ 2147483647 w 768"/>
              <a:gd name="T1" fmla="*/ 2147483647 h 392"/>
              <a:gd name="T2" fmla="*/ 2147483647 w 768"/>
              <a:gd name="T3" fmla="*/ 2147483647 h 392"/>
              <a:gd name="T4" fmla="*/ 2147483647 w 768"/>
              <a:gd name="T5" fmla="*/ 2147483647 h 392"/>
              <a:gd name="T6" fmla="*/ 0 w 768"/>
              <a:gd name="T7" fmla="*/ 2147483647 h 392"/>
              <a:gd name="T8" fmla="*/ 0 60000 65536"/>
              <a:gd name="T9" fmla="*/ 0 60000 65536"/>
              <a:gd name="T10" fmla="*/ 0 60000 65536"/>
              <a:gd name="T11" fmla="*/ 0 60000 65536"/>
              <a:gd name="T12" fmla="*/ 0 w 768"/>
              <a:gd name="T13" fmla="*/ 0 h 392"/>
              <a:gd name="T14" fmla="*/ 768 w 768"/>
              <a:gd name="T15" fmla="*/ 392 h 392"/>
            </a:gdLst>
            <a:ahLst/>
            <a:cxnLst>
              <a:cxn ang="T8">
                <a:pos x="T0" y="T1"/>
              </a:cxn>
              <a:cxn ang="T9">
                <a:pos x="T2" y="T3"/>
              </a:cxn>
              <a:cxn ang="T10">
                <a:pos x="T4" y="T5"/>
              </a:cxn>
              <a:cxn ang="T11">
                <a:pos x="T6" y="T7"/>
              </a:cxn>
            </a:cxnLst>
            <a:rect l="T12" t="T13" r="T14" b="T15"/>
            <a:pathLst>
              <a:path w="768" h="392">
                <a:moveTo>
                  <a:pt x="768" y="344"/>
                </a:moveTo>
                <a:cubicBezTo>
                  <a:pt x="596" y="368"/>
                  <a:pt x="424" y="392"/>
                  <a:pt x="336" y="344"/>
                </a:cubicBezTo>
                <a:cubicBezTo>
                  <a:pt x="248" y="296"/>
                  <a:pt x="296" y="112"/>
                  <a:pt x="240" y="56"/>
                </a:cubicBezTo>
                <a:cubicBezTo>
                  <a:pt x="184" y="0"/>
                  <a:pt x="92" y="4"/>
                  <a:pt x="0" y="8"/>
                </a:cubicBezTo>
              </a:path>
            </a:pathLst>
          </a:custGeom>
          <a:noFill/>
          <a:ln w="19050">
            <a:solidFill>
              <a:schemeClr val="bg1"/>
            </a:solidFill>
            <a:round/>
            <a:headEnd/>
            <a:tailEnd type="triangle" w="med" len="med"/>
          </a:ln>
        </p:spPr>
        <p:txBody>
          <a:bodyPr/>
          <a:lstStyle/>
          <a:p>
            <a:endParaRPr lang="en-US">
              <a:solidFill>
                <a:schemeClr val="bg1"/>
              </a:solidFill>
            </a:endParaRPr>
          </a:p>
        </p:txBody>
      </p:sp>
      <p:sp>
        <p:nvSpPr>
          <p:cNvPr id="20501" name="Oval 20"/>
          <p:cNvSpPr>
            <a:spLocks noChangeArrowheads="1"/>
          </p:cNvSpPr>
          <p:nvPr/>
        </p:nvSpPr>
        <p:spPr bwMode="auto">
          <a:xfrm>
            <a:off x="8270875" y="2878138"/>
            <a:ext cx="76200" cy="76200"/>
          </a:xfrm>
          <a:prstGeom prst="ellipse">
            <a:avLst/>
          </a:prstGeom>
          <a:solidFill>
            <a:schemeClr val="bg1"/>
          </a:solidFill>
          <a:ln w="9525">
            <a:solidFill>
              <a:schemeClr val="tx1"/>
            </a:solidFill>
            <a:round/>
            <a:headEnd/>
            <a:tailEnd/>
          </a:ln>
        </p:spPr>
        <p:txBody>
          <a:bodyPr wrap="none" anchor="ctr"/>
          <a:lstStyle/>
          <a:p>
            <a:endParaRPr lang="en-US">
              <a:solidFill>
                <a:schemeClr val="bg1"/>
              </a:solidFill>
            </a:endParaRPr>
          </a:p>
        </p:txBody>
      </p:sp>
      <p:sp>
        <p:nvSpPr>
          <p:cNvPr id="20502" name="Oval 21"/>
          <p:cNvSpPr>
            <a:spLocks noChangeArrowheads="1"/>
          </p:cNvSpPr>
          <p:nvPr/>
        </p:nvSpPr>
        <p:spPr bwMode="auto">
          <a:xfrm>
            <a:off x="8423275" y="2878138"/>
            <a:ext cx="76200" cy="76200"/>
          </a:xfrm>
          <a:prstGeom prst="ellipse">
            <a:avLst/>
          </a:prstGeom>
          <a:solidFill>
            <a:schemeClr val="bg1"/>
          </a:solidFill>
          <a:ln w="9525">
            <a:solidFill>
              <a:schemeClr val="tx1"/>
            </a:solidFill>
            <a:round/>
            <a:headEnd/>
            <a:tailEnd/>
          </a:ln>
        </p:spPr>
        <p:txBody>
          <a:bodyPr wrap="none" anchor="ctr"/>
          <a:lstStyle/>
          <a:p>
            <a:endParaRPr lang="en-US">
              <a:solidFill>
                <a:schemeClr val="bg1"/>
              </a:solidFill>
            </a:endParaRPr>
          </a:p>
        </p:txBody>
      </p:sp>
      <p:sp>
        <p:nvSpPr>
          <p:cNvPr id="20503" name="Oval 22"/>
          <p:cNvSpPr>
            <a:spLocks noChangeArrowheads="1"/>
          </p:cNvSpPr>
          <p:nvPr/>
        </p:nvSpPr>
        <p:spPr bwMode="auto">
          <a:xfrm>
            <a:off x="8575675" y="2878138"/>
            <a:ext cx="76200" cy="76200"/>
          </a:xfrm>
          <a:prstGeom prst="ellipse">
            <a:avLst/>
          </a:prstGeom>
          <a:solidFill>
            <a:schemeClr val="bg1"/>
          </a:solidFill>
          <a:ln w="9525">
            <a:solidFill>
              <a:schemeClr val="tx1"/>
            </a:solidFill>
            <a:round/>
            <a:headEnd/>
            <a:tailEnd/>
          </a:ln>
        </p:spPr>
        <p:txBody>
          <a:bodyPr wrap="none" anchor="ctr"/>
          <a:lstStyle/>
          <a:p>
            <a:endParaRPr lang="en-US">
              <a:solidFill>
                <a:schemeClr val="bg1"/>
              </a:solidFill>
            </a:endParaRPr>
          </a:p>
        </p:txBody>
      </p:sp>
      <p:sp>
        <p:nvSpPr>
          <p:cNvPr id="20504" name="Oval 23"/>
          <p:cNvSpPr>
            <a:spLocks noChangeArrowheads="1"/>
          </p:cNvSpPr>
          <p:nvPr/>
        </p:nvSpPr>
        <p:spPr bwMode="auto">
          <a:xfrm>
            <a:off x="955675" y="2878138"/>
            <a:ext cx="76200" cy="76200"/>
          </a:xfrm>
          <a:prstGeom prst="ellipse">
            <a:avLst/>
          </a:prstGeom>
          <a:solidFill>
            <a:schemeClr val="bg1"/>
          </a:solidFill>
          <a:ln w="9525">
            <a:solidFill>
              <a:schemeClr val="tx1"/>
            </a:solidFill>
            <a:round/>
            <a:headEnd/>
            <a:tailEnd/>
          </a:ln>
        </p:spPr>
        <p:txBody>
          <a:bodyPr wrap="none" anchor="ctr"/>
          <a:lstStyle/>
          <a:p>
            <a:endParaRPr lang="en-US">
              <a:solidFill>
                <a:schemeClr val="bg1"/>
              </a:solidFill>
            </a:endParaRPr>
          </a:p>
        </p:txBody>
      </p:sp>
      <p:sp>
        <p:nvSpPr>
          <p:cNvPr id="20505" name="Oval 24"/>
          <p:cNvSpPr>
            <a:spLocks noChangeArrowheads="1"/>
          </p:cNvSpPr>
          <p:nvPr/>
        </p:nvSpPr>
        <p:spPr bwMode="auto">
          <a:xfrm>
            <a:off x="1108075" y="2878138"/>
            <a:ext cx="76200" cy="76200"/>
          </a:xfrm>
          <a:prstGeom prst="ellipse">
            <a:avLst/>
          </a:prstGeom>
          <a:solidFill>
            <a:schemeClr val="bg1"/>
          </a:solidFill>
          <a:ln w="9525">
            <a:solidFill>
              <a:schemeClr val="tx1"/>
            </a:solidFill>
            <a:round/>
            <a:headEnd/>
            <a:tailEnd/>
          </a:ln>
        </p:spPr>
        <p:txBody>
          <a:bodyPr wrap="none" anchor="ctr"/>
          <a:lstStyle/>
          <a:p>
            <a:endParaRPr lang="en-US">
              <a:solidFill>
                <a:schemeClr val="bg1"/>
              </a:solidFill>
            </a:endParaRPr>
          </a:p>
        </p:txBody>
      </p:sp>
      <p:sp>
        <p:nvSpPr>
          <p:cNvPr id="20506" name="Oval 25"/>
          <p:cNvSpPr>
            <a:spLocks noChangeArrowheads="1"/>
          </p:cNvSpPr>
          <p:nvPr/>
        </p:nvSpPr>
        <p:spPr bwMode="auto">
          <a:xfrm>
            <a:off x="1260475" y="2878138"/>
            <a:ext cx="76200" cy="76200"/>
          </a:xfrm>
          <a:prstGeom prst="ellipse">
            <a:avLst/>
          </a:prstGeom>
          <a:solidFill>
            <a:schemeClr val="bg1"/>
          </a:solidFill>
          <a:ln w="9525">
            <a:solidFill>
              <a:schemeClr val="tx1"/>
            </a:solidFill>
            <a:round/>
            <a:headEnd/>
            <a:tailEnd/>
          </a:ln>
        </p:spPr>
        <p:txBody>
          <a:bodyPr wrap="none" anchor="ctr"/>
          <a:lstStyle/>
          <a:p>
            <a:endParaRPr lang="en-US">
              <a:solidFill>
                <a:schemeClr val="bg1"/>
              </a:solidFill>
            </a:endParaRPr>
          </a:p>
        </p:txBody>
      </p:sp>
      <p:grpSp>
        <p:nvGrpSpPr>
          <p:cNvPr id="2" name="Group 26"/>
          <p:cNvGrpSpPr>
            <a:grpSpLocks/>
          </p:cNvGrpSpPr>
          <p:nvPr/>
        </p:nvGrpSpPr>
        <p:grpSpPr bwMode="auto">
          <a:xfrm>
            <a:off x="1065213" y="2114550"/>
            <a:ext cx="1490662" cy="792163"/>
            <a:chOff x="309" y="1229"/>
            <a:chExt cx="939" cy="499"/>
          </a:xfrm>
        </p:grpSpPr>
        <p:sp>
          <p:nvSpPr>
            <p:cNvPr id="20512" name="Text Box 27"/>
            <p:cNvSpPr txBox="1">
              <a:spLocks noChangeArrowheads="1"/>
            </p:cNvSpPr>
            <p:nvPr/>
          </p:nvSpPr>
          <p:spPr bwMode="auto">
            <a:xfrm>
              <a:off x="309" y="1229"/>
              <a:ext cx="201" cy="233"/>
            </a:xfrm>
            <a:prstGeom prst="rect">
              <a:avLst/>
            </a:prstGeom>
            <a:noFill/>
            <a:ln w="9525">
              <a:noFill/>
              <a:miter lim="800000"/>
              <a:headEnd/>
              <a:tailEnd/>
            </a:ln>
          </p:spPr>
          <p:txBody>
            <a:bodyPr wrap="none">
              <a:spAutoFit/>
            </a:bodyPr>
            <a:lstStyle/>
            <a:p>
              <a:r>
                <a:rPr lang="en-US" dirty="0">
                  <a:solidFill>
                    <a:schemeClr val="bg1"/>
                  </a:solidFill>
                </a:rPr>
                <a:t>p</a:t>
              </a:r>
            </a:p>
          </p:txBody>
        </p:sp>
        <p:sp>
          <p:nvSpPr>
            <p:cNvPr id="20513" name="Freeform 28"/>
            <p:cNvSpPr>
              <a:spLocks/>
            </p:cNvSpPr>
            <p:nvPr/>
          </p:nvSpPr>
          <p:spPr bwMode="auto">
            <a:xfrm>
              <a:off x="528" y="1392"/>
              <a:ext cx="720" cy="336"/>
            </a:xfrm>
            <a:custGeom>
              <a:avLst/>
              <a:gdLst>
                <a:gd name="T0" fmla="*/ 0 w 720"/>
                <a:gd name="T1" fmla="*/ 0 h 336"/>
                <a:gd name="T2" fmla="*/ 288 w 720"/>
                <a:gd name="T3" fmla="*/ 48 h 336"/>
                <a:gd name="T4" fmla="*/ 384 w 720"/>
                <a:gd name="T5" fmla="*/ 240 h 336"/>
                <a:gd name="T6" fmla="*/ 720 w 720"/>
                <a:gd name="T7" fmla="*/ 336 h 336"/>
                <a:gd name="T8" fmla="*/ 0 60000 65536"/>
                <a:gd name="T9" fmla="*/ 0 60000 65536"/>
                <a:gd name="T10" fmla="*/ 0 60000 65536"/>
                <a:gd name="T11" fmla="*/ 0 60000 65536"/>
                <a:gd name="T12" fmla="*/ 0 w 720"/>
                <a:gd name="T13" fmla="*/ 0 h 336"/>
                <a:gd name="T14" fmla="*/ 720 w 720"/>
                <a:gd name="T15" fmla="*/ 336 h 336"/>
              </a:gdLst>
              <a:ahLst/>
              <a:cxnLst>
                <a:cxn ang="T8">
                  <a:pos x="T0" y="T1"/>
                </a:cxn>
                <a:cxn ang="T9">
                  <a:pos x="T2" y="T3"/>
                </a:cxn>
                <a:cxn ang="T10">
                  <a:pos x="T4" y="T5"/>
                </a:cxn>
                <a:cxn ang="T11">
                  <a:pos x="T6" y="T7"/>
                </a:cxn>
              </a:cxnLst>
              <a:rect l="T12" t="T13" r="T14" b="T15"/>
              <a:pathLst>
                <a:path w="720" h="336">
                  <a:moveTo>
                    <a:pt x="0" y="0"/>
                  </a:moveTo>
                  <a:cubicBezTo>
                    <a:pt x="112" y="4"/>
                    <a:pt x="224" y="8"/>
                    <a:pt x="288" y="48"/>
                  </a:cubicBezTo>
                  <a:cubicBezTo>
                    <a:pt x="352" y="88"/>
                    <a:pt x="312" y="192"/>
                    <a:pt x="384" y="240"/>
                  </a:cubicBezTo>
                  <a:cubicBezTo>
                    <a:pt x="456" y="288"/>
                    <a:pt x="588" y="312"/>
                    <a:pt x="720" y="336"/>
                  </a:cubicBezTo>
                </a:path>
              </a:pathLst>
            </a:custGeom>
            <a:noFill/>
            <a:ln w="19050">
              <a:solidFill>
                <a:schemeClr val="bg1"/>
              </a:solidFill>
              <a:round/>
              <a:headEnd/>
              <a:tailEnd type="triangle" w="med" len="med"/>
            </a:ln>
          </p:spPr>
          <p:txBody>
            <a:bodyPr/>
            <a:lstStyle/>
            <a:p>
              <a:endParaRPr lang="en-US">
                <a:solidFill>
                  <a:schemeClr val="bg1"/>
                </a:solidFill>
              </a:endParaRPr>
            </a:p>
          </p:txBody>
        </p:sp>
      </p:grpSp>
      <p:grpSp>
        <p:nvGrpSpPr>
          <p:cNvPr id="3" name="Group 30"/>
          <p:cNvGrpSpPr>
            <a:grpSpLocks/>
          </p:cNvGrpSpPr>
          <p:nvPr/>
        </p:nvGrpSpPr>
        <p:grpSpPr bwMode="auto">
          <a:xfrm>
            <a:off x="1031875" y="1382713"/>
            <a:ext cx="1524000" cy="533400"/>
            <a:chOff x="288" y="768"/>
            <a:chExt cx="960" cy="336"/>
          </a:xfrm>
        </p:grpSpPr>
        <p:sp>
          <p:nvSpPr>
            <p:cNvPr id="20510" name="Text Box 31"/>
            <p:cNvSpPr txBox="1">
              <a:spLocks noChangeArrowheads="1"/>
            </p:cNvSpPr>
            <p:nvPr/>
          </p:nvSpPr>
          <p:spPr bwMode="auto">
            <a:xfrm>
              <a:off x="288" y="768"/>
              <a:ext cx="201" cy="233"/>
            </a:xfrm>
            <a:prstGeom prst="rect">
              <a:avLst/>
            </a:prstGeom>
            <a:noFill/>
            <a:ln w="9525">
              <a:noFill/>
              <a:miter lim="800000"/>
              <a:headEnd/>
              <a:tailEnd/>
            </a:ln>
          </p:spPr>
          <p:txBody>
            <a:bodyPr wrap="none">
              <a:spAutoFit/>
            </a:bodyPr>
            <a:lstStyle/>
            <a:p>
              <a:r>
                <a:rPr lang="en-US" dirty="0">
                  <a:solidFill>
                    <a:schemeClr val="bg1"/>
                  </a:solidFill>
                </a:rPr>
                <a:t>q</a:t>
              </a:r>
            </a:p>
          </p:txBody>
        </p:sp>
        <p:sp>
          <p:nvSpPr>
            <p:cNvPr id="20511" name="Freeform 32"/>
            <p:cNvSpPr>
              <a:spLocks/>
            </p:cNvSpPr>
            <p:nvPr/>
          </p:nvSpPr>
          <p:spPr bwMode="auto">
            <a:xfrm>
              <a:off x="480" y="960"/>
              <a:ext cx="768" cy="144"/>
            </a:xfrm>
            <a:custGeom>
              <a:avLst/>
              <a:gdLst>
                <a:gd name="T0" fmla="*/ 0 w 768"/>
                <a:gd name="T1" fmla="*/ 0 h 144"/>
                <a:gd name="T2" fmla="*/ 384 w 768"/>
                <a:gd name="T3" fmla="*/ 96 h 144"/>
                <a:gd name="T4" fmla="*/ 768 w 768"/>
                <a:gd name="T5" fmla="*/ 144 h 144"/>
                <a:gd name="T6" fmla="*/ 0 60000 65536"/>
                <a:gd name="T7" fmla="*/ 0 60000 65536"/>
                <a:gd name="T8" fmla="*/ 0 60000 65536"/>
                <a:gd name="T9" fmla="*/ 0 w 768"/>
                <a:gd name="T10" fmla="*/ 0 h 144"/>
                <a:gd name="T11" fmla="*/ 768 w 768"/>
                <a:gd name="T12" fmla="*/ 144 h 144"/>
              </a:gdLst>
              <a:ahLst/>
              <a:cxnLst>
                <a:cxn ang="T6">
                  <a:pos x="T0" y="T1"/>
                </a:cxn>
                <a:cxn ang="T7">
                  <a:pos x="T2" y="T3"/>
                </a:cxn>
                <a:cxn ang="T8">
                  <a:pos x="T4" y="T5"/>
                </a:cxn>
              </a:cxnLst>
              <a:rect l="T9" t="T10" r="T11" b="T12"/>
              <a:pathLst>
                <a:path w="768" h="144">
                  <a:moveTo>
                    <a:pt x="0" y="0"/>
                  </a:moveTo>
                  <a:cubicBezTo>
                    <a:pt x="128" y="36"/>
                    <a:pt x="256" y="72"/>
                    <a:pt x="384" y="96"/>
                  </a:cubicBezTo>
                  <a:cubicBezTo>
                    <a:pt x="512" y="120"/>
                    <a:pt x="640" y="132"/>
                    <a:pt x="768" y="144"/>
                  </a:cubicBezTo>
                </a:path>
              </a:pathLst>
            </a:custGeom>
            <a:noFill/>
            <a:ln w="19050">
              <a:solidFill>
                <a:schemeClr val="bg1"/>
              </a:solidFill>
              <a:round/>
              <a:headEnd/>
              <a:tailEnd type="triangle" w="med" len="med"/>
            </a:ln>
          </p:spPr>
          <p:txBody>
            <a:bodyPr/>
            <a:lstStyle/>
            <a:p>
              <a:endParaRPr lang="en-US">
                <a:solidFill>
                  <a:schemeClr val="bg1"/>
                </a:solidFill>
              </a:endParaRPr>
            </a:p>
          </p:txBody>
        </p:sp>
      </p:grpSp>
      <p:sp>
        <p:nvSpPr>
          <p:cNvPr id="33" name="Rectangle 32"/>
          <p:cNvSpPr/>
          <p:nvPr/>
        </p:nvSpPr>
        <p:spPr>
          <a:xfrm>
            <a:off x="2541065" y="4104751"/>
            <a:ext cx="1676400" cy="45720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PENDING </a:t>
            </a:r>
          </a:p>
        </p:txBody>
      </p:sp>
      <p:sp>
        <p:nvSpPr>
          <p:cNvPr id="34" name="Text Box 9"/>
          <p:cNvSpPr txBox="1">
            <a:spLocks noChangeArrowheads="1"/>
          </p:cNvSpPr>
          <p:nvPr/>
        </p:nvSpPr>
        <p:spPr bwMode="auto">
          <a:xfrm>
            <a:off x="2514600" y="3733800"/>
            <a:ext cx="718466" cy="400110"/>
          </a:xfrm>
          <a:prstGeom prst="rect">
            <a:avLst/>
          </a:prstGeom>
          <a:noFill/>
          <a:ln w="9525">
            <a:noFill/>
            <a:miter lim="800000"/>
            <a:headEnd/>
            <a:tailEnd/>
          </a:ln>
        </p:spPr>
        <p:txBody>
          <a:bodyPr wrap="none">
            <a:spAutoFit/>
          </a:bodyPr>
          <a:lstStyle/>
          <a:p>
            <a:r>
              <a:rPr lang="en-US" sz="2000">
                <a:solidFill>
                  <a:schemeClr val="bg1"/>
                </a:solidFill>
              </a:rPr>
              <a:t>state</a:t>
            </a:r>
          </a:p>
        </p:txBody>
      </p:sp>
      <p:sp>
        <p:nvSpPr>
          <p:cNvPr id="35" name="Rectangle 34"/>
          <p:cNvSpPr/>
          <p:nvPr/>
        </p:nvSpPr>
        <p:spPr>
          <a:xfrm>
            <a:off x="5376374" y="4126523"/>
            <a:ext cx="1676400" cy="457200"/>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PENDING </a:t>
            </a:r>
          </a:p>
        </p:txBody>
      </p:sp>
      <p:sp>
        <p:nvSpPr>
          <p:cNvPr id="36" name="Text Box 9"/>
          <p:cNvSpPr txBox="1">
            <a:spLocks noChangeArrowheads="1"/>
          </p:cNvSpPr>
          <p:nvPr/>
        </p:nvSpPr>
        <p:spPr bwMode="auto">
          <a:xfrm>
            <a:off x="5339861" y="3755572"/>
            <a:ext cx="718466" cy="400110"/>
          </a:xfrm>
          <a:prstGeom prst="rect">
            <a:avLst/>
          </a:prstGeom>
          <a:noFill/>
          <a:ln w="9525">
            <a:noFill/>
            <a:miter lim="800000"/>
            <a:headEnd/>
            <a:tailEnd/>
          </a:ln>
        </p:spPr>
        <p:txBody>
          <a:bodyPr wrap="none">
            <a:spAutoFit/>
          </a:bodyPr>
          <a:lstStyle/>
          <a:p>
            <a:r>
              <a:rPr lang="en-US" sz="2000">
                <a:solidFill>
                  <a:schemeClr val="bg1"/>
                </a:solidFill>
              </a:rPr>
              <a:t>state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3" name="Picture 3"/>
          <p:cNvPicPr>
            <a:picLocks noChangeAspect="1" noChangeArrowheads="1"/>
          </p:cNvPicPr>
          <p:nvPr/>
        </p:nvPicPr>
        <p:blipFill>
          <a:blip r:embed="rId3"/>
          <a:srcRect l="52714" t="29199" r="11517" b="25083"/>
          <a:stretch>
            <a:fillRect/>
          </a:stretch>
        </p:blipFill>
        <p:spPr bwMode="auto">
          <a:xfrm>
            <a:off x="6467954" y="4114800"/>
            <a:ext cx="2535369" cy="2592475"/>
          </a:xfrm>
          <a:prstGeom prst="rect">
            <a:avLst/>
          </a:prstGeom>
          <a:ln>
            <a:solidFill>
              <a:schemeClr val="bg1"/>
            </a:solidFill>
          </a:ln>
          <a:effectLst>
            <a:outerShdw blurRad="292100" dist="139700" dir="2700000" algn="tl" rotWithShape="0">
              <a:srgbClr val="333333">
                <a:alpha val="65000"/>
              </a:srgbClr>
            </a:outerShdw>
          </a:effectLst>
        </p:spPr>
      </p:pic>
      <p:sp>
        <p:nvSpPr>
          <p:cNvPr id="126978" name="Rectangle 2"/>
          <p:cNvSpPr>
            <a:spLocks noGrp="1" noChangeArrowheads="1"/>
          </p:cNvSpPr>
          <p:nvPr>
            <p:ph type="title" idx="4294967295"/>
          </p:nvPr>
        </p:nvSpPr>
        <p:spPr>
          <a:xfrm>
            <a:off x="457200" y="304800"/>
            <a:ext cx="8229600" cy="747897"/>
          </a:xfrm>
        </p:spPr>
        <p:txBody>
          <a:bodyPr/>
          <a:lstStyle/>
          <a:p>
            <a:r>
              <a:rPr lang="en-US" dirty="0" smtClean="0"/>
              <a:t>Annotation </a:t>
            </a:r>
            <a:r>
              <a:rPr smtClean="0"/>
              <a:t>L</a:t>
            </a:r>
            <a:r>
              <a:rPr lang="en-US" dirty="0" err="1" smtClean="0"/>
              <a:t>anguage</a:t>
            </a:r>
            <a:r>
              <a:rPr lang="en-US" dirty="0" smtClean="0"/>
              <a:t> &amp; Logic</a:t>
            </a:r>
          </a:p>
        </p:txBody>
      </p:sp>
      <p:sp>
        <p:nvSpPr>
          <p:cNvPr id="210947" name="Rectangle 3"/>
          <p:cNvSpPr>
            <a:spLocks noGrp="1" noChangeArrowheads="1"/>
          </p:cNvSpPr>
          <p:nvPr>
            <p:ph type="body" idx="4294967295"/>
          </p:nvPr>
        </p:nvSpPr>
        <p:spPr>
          <a:xfrm>
            <a:off x="457200" y="1630362"/>
            <a:ext cx="8229600" cy="4661276"/>
          </a:xfrm>
        </p:spPr>
        <p:txBody>
          <a:bodyPr/>
          <a:lstStyle/>
          <a:p>
            <a:r>
              <a:rPr lang="en-US" sz="2000" dirty="0" smtClean="0"/>
              <a:t>Procedure contracts</a:t>
            </a:r>
          </a:p>
          <a:p>
            <a:pPr lvl="1"/>
            <a:r>
              <a:rPr lang="en-US" sz="1800" dirty="0" smtClean="0"/>
              <a:t>requires, ensures, modifies</a:t>
            </a:r>
          </a:p>
          <a:p>
            <a:r>
              <a:rPr lang="en-US" sz="2000" dirty="0" smtClean="0"/>
              <a:t>Arbitrary C expressions</a:t>
            </a:r>
          </a:p>
          <a:p>
            <a:pPr lvl="1"/>
            <a:r>
              <a:rPr lang="en-US" sz="1800" dirty="0" smtClean="0"/>
              <a:t>program variables, resources</a:t>
            </a:r>
          </a:p>
          <a:p>
            <a:pPr lvl="1"/>
            <a:r>
              <a:rPr lang="en-US" sz="1800" dirty="0" smtClean="0"/>
              <a:t>Boolean connectives</a:t>
            </a:r>
          </a:p>
          <a:p>
            <a:pPr lvl="1"/>
            <a:r>
              <a:rPr lang="en-US" sz="1800" dirty="0" smtClean="0"/>
              <a:t>quantifiers</a:t>
            </a:r>
          </a:p>
          <a:p>
            <a:r>
              <a:rPr lang="en-US" sz="2000" dirty="0" smtClean="0"/>
              <a:t>Can express a rich set of contracts</a:t>
            </a:r>
          </a:p>
          <a:p>
            <a:pPr lvl="1"/>
            <a:r>
              <a:rPr lang="en-US" sz="1800" dirty="0" smtClean="0"/>
              <a:t>API usage (e.g. lock acquire/release)</a:t>
            </a:r>
          </a:p>
          <a:p>
            <a:pPr lvl="1"/>
            <a:r>
              <a:rPr lang="en-US" sz="1800" dirty="0" smtClean="0"/>
              <a:t>Synchronization protocols </a:t>
            </a:r>
          </a:p>
          <a:p>
            <a:pPr lvl="1"/>
            <a:r>
              <a:rPr lang="en-US" sz="1800" dirty="0" smtClean="0"/>
              <a:t>Memory safety </a:t>
            </a:r>
          </a:p>
          <a:p>
            <a:pPr lvl="1"/>
            <a:r>
              <a:rPr lang="en-US" sz="1800" dirty="0" smtClean="0"/>
              <a:t>Data structure invariants (linked list)</a:t>
            </a:r>
          </a:p>
          <a:p>
            <a:r>
              <a:rPr lang="en-US" sz="2000" dirty="0" smtClean="0"/>
              <a:t>Challenge: </a:t>
            </a:r>
          </a:p>
          <a:p>
            <a:pPr lvl="1"/>
            <a:r>
              <a:rPr lang="en-US" sz="1700" dirty="0" smtClean="0"/>
              <a:t>Retain efficiency</a:t>
            </a:r>
          </a:p>
          <a:p>
            <a:pPr lvl="1"/>
            <a:r>
              <a:rPr lang="en-US" sz="1800" dirty="0" smtClean="0"/>
              <a:t>Decidable fragments</a:t>
            </a:r>
            <a:endParaRPr lang="en-US" sz="1600" dirty="0" smtClean="0"/>
          </a:p>
          <a:p>
            <a:pPr lvl="1"/>
            <a:endParaRPr lang="en-US" sz="2000" dirty="0" smtClean="0"/>
          </a:p>
        </p:txBody>
      </p:sp>
      <p:pic>
        <p:nvPicPr>
          <p:cNvPr id="276481" name="Picture 1"/>
          <p:cNvPicPr>
            <a:picLocks noChangeAspect="1" noChangeArrowheads="1"/>
          </p:cNvPicPr>
          <p:nvPr/>
        </p:nvPicPr>
        <p:blipFill>
          <a:blip r:embed="rId4"/>
          <a:srcRect l="10978" t="37088" r="50955" b="51168"/>
          <a:stretch>
            <a:fillRect/>
          </a:stretch>
        </p:blipFill>
        <p:spPr bwMode="auto">
          <a:xfrm>
            <a:off x="4260501" y="1487154"/>
            <a:ext cx="4396851" cy="1085223"/>
          </a:xfrm>
          <a:prstGeom prst="rect">
            <a:avLst/>
          </a:prstGeom>
          <a:ln>
            <a:solidFill>
              <a:schemeClr val="bg1"/>
            </a:solidFill>
          </a:ln>
          <a:effectLst>
            <a:outerShdw blurRad="292100" dist="139700" dir="2700000" algn="tl" rotWithShape="0">
              <a:srgbClr val="333333">
                <a:alpha val="65000"/>
              </a:srgbClr>
            </a:outerShdw>
          </a:effectLst>
        </p:spPr>
      </p:pic>
      <p:pic>
        <p:nvPicPr>
          <p:cNvPr id="276482" name="Picture 2"/>
          <p:cNvPicPr>
            <a:picLocks noChangeAspect="1" noChangeArrowheads="1"/>
          </p:cNvPicPr>
          <p:nvPr/>
        </p:nvPicPr>
        <p:blipFill>
          <a:blip r:embed="rId5"/>
          <a:srcRect l="7077" t="44900" r="54451" b="22710"/>
          <a:stretch>
            <a:fillRect/>
          </a:stretch>
        </p:blipFill>
        <p:spPr bwMode="auto">
          <a:xfrm>
            <a:off x="4861827" y="2863781"/>
            <a:ext cx="3267288" cy="2200590"/>
          </a:xfrm>
          <a:prstGeom prst="rect">
            <a:avLst/>
          </a:prstGeom>
          <a:ln>
            <a:solidFill>
              <a:schemeClr val="bg1"/>
            </a:solid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sz="4400" dirty="0" smtClean="0"/>
              <a:t>Efficient logic for program verification</a:t>
            </a:r>
          </a:p>
        </p:txBody>
      </p:sp>
      <p:sp>
        <p:nvSpPr>
          <p:cNvPr id="25602" name="Rectangle 3"/>
          <p:cNvSpPr>
            <a:spLocks noGrp="1" noChangeArrowheads="1"/>
          </p:cNvSpPr>
          <p:nvPr>
            <p:ph sz="half" idx="1"/>
          </p:nvPr>
        </p:nvSpPr>
        <p:spPr>
          <a:xfrm>
            <a:off x="4691743" y="1612520"/>
            <a:ext cx="4114800" cy="2086725"/>
          </a:xfrm>
        </p:spPr>
        <p:txBody>
          <a:bodyPr/>
          <a:lstStyle/>
          <a:p>
            <a:r>
              <a:rPr lang="en-US" sz="2400" dirty="0" smtClean="0"/>
              <a:t>Logic with Reach, Quantifiers, Arithmetic</a:t>
            </a:r>
          </a:p>
          <a:p>
            <a:pPr lvl="1"/>
            <a:r>
              <a:rPr lang="en-US" sz="2000" dirty="0" smtClean="0"/>
              <a:t>Expressive</a:t>
            </a:r>
          </a:p>
          <a:p>
            <a:pPr lvl="1"/>
            <a:r>
              <a:rPr lang="en-US" sz="2000" dirty="0" smtClean="0"/>
              <a:t>Careful use of quantifiers</a:t>
            </a:r>
          </a:p>
          <a:p>
            <a:r>
              <a:rPr lang="en-US" sz="2400" dirty="0" smtClean="0"/>
              <a:t>Efficient logic</a:t>
            </a:r>
          </a:p>
          <a:p>
            <a:pPr lvl="1"/>
            <a:r>
              <a:rPr lang="en-US" sz="2000" dirty="0" smtClean="0"/>
              <a:t>Only NP-complete</a:t>
            </a:r>
          </a:p>
        </p:txBody>
      </p:sp>
      <p:pic>
        <p:nvPicPr>
          <p:cNvPr id="5" name="Picture 3"/>
          <p:cNvPicPr>
            <a:picLocks noChangeAspect="1" noChangeArrowheads="1"/>
          </p:cNvPicPr>
          <p:nvPr/>
        </p:nvPicPr>
        <p:blipFill>
          <a:blip r:embed="rId3"/>
          <a:srcRect l="52714" t="29199" r="11517" b="25083"/>
          <a:stretch>
            <a:fillRect/>
          </a:stretch>
        </p:blipFill>
        <p:spPr bwMode="auto">
          <a:xfrm>
            <a:off x="479135" y="1033964"/>
            <a:ext cx="4008644" cy="4098933"/>
          </a:xfrm>
          <a:prstGeom prst="rect">
            <a:avLst/>
          </a:prstGeom>
          <a:ln>
            <a:solidFill>
              <a:schemeClr val="bg1"/>
            </a:solidFill>
          </a:ln>
          <a:effectLst>
            <a:outerShdw blurRad="292100" dist="139700" dir="2700000" algn="tl" rotWithShape="0">
              <a:srgbClr val="333333">
                <a:alpha val="65000"/>
              </a:srgbClr>
            </a:outerShdw>
          </a:effectLst>
        </p:spPr>
      </p:pic>
      <p:pic>
        <p:nvPicPr>
          <p:cNvPr id="314369" name="Picture 1"/>
          <p:cNvPicPr>
            <a:picLocks noChangeAspect="1" noChangeArrowheads="1"/>
          </p:cNvPicPr>
          <p:nvPr/>
        </p:nvPicPr>
        <p:blipFill>
          <a:blip r:embed="rId4"/>
          <a:srcRect l="9303" t="50435" r="37506" b="31110"/>
          <a:stretch>
            <a:fillRect/>
          </a:stretch>
        </p:blipFill>
        <p:spPr bwMode="auto">
          <a:xfrm>
            <a:off x="3537696" y="5207248"/>
            <a:ext cx="5404207" cy="1500027"/>
          </a:xfrm>
          <a:prstGeom prst="rect">
            <a:avLst/>
          </a:prstGeom>
          <a:ln>
            <a:solidFill>
              <a:schemeClr val="bg1"/>
            </a:solidFill>
          </a:ln>
          <a:effectLst>
            <a:outerShdw blurRad="292100" dist="139700" dir="2700000" algn="tl" rotWithShape="0">
              <a:srgbClr val="333333">
                <a:alpha val="65000"/>
              </a:srgbClr>
            </a:outerShdw>
          </a:effectLst>
        </p:spPr>
      </p:pic>
      <p:sp>
        <p:nvSpPr>
          <p:cNvPr id="7" name="Rectangle 6"/>
          <p:cNvSpPr/>
          <p:nvPr/>
        </p:nvSpPr>
        <p:spPr>
          <a:xfrm>
            <a:off x="544449" y="6010668"/>
            <a:ext cx="2917786" cy="646331"/>
          </a:xfrm>
          <a:prstGeom prst="rect">
            <a:avLst/>
          </a:prstGeom>
        </p:spPr>
        <p:txBody>
          <a:bodyPr wrap="none">
            <a:spAutoFit/>
          </a:bodyPr>
          <a:lstStyle/>
          <a:p>
            <a:r>
              <a:rPr lang="en-US" dirty="0" smtClean="0">
                <a:solidFill>
                  <a:schemeClr val="bg1"/>
                </a:solidFill>
              </a:rPr>
              <a:t>Encoding using quantifiers </a:t>
            </a:r>
            <a:br>
              <a:rPr lang="en-US" dirty="0" smtClean="0">
                <a:solidFill>
                  <a:schemeClr val="bg1"/>
                </a:solidFill>
              </a:rPr>
            </a:br>
            <a:r>
              <a:rPr lang="en-US" dirty="0" smtClean="0">
                <a:solidFill>
                  <a:schemeClr val="bg1"/>
                </a:solidFill>
              </a:rPr>
              <a:t>and triggers</a:t>
            </a:r>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8253" y="2065867"/>
            <a:ext cx="8128248" cy="2437590"/>
          </a:xfrm>
        </p:spPr>
        <p:txBody>
          <a:bodyPr/>
          <a:lstStyle/>
          <a:p>
            <a:endParaRPr sz="4400" b="1" smtClean="0"/>
          </a:p>
          <a:p>
            <a:endParaRPr sz="4400" b="1" smtClean="0"/>
          </a:p>
          <a:p>
            <a:r>
              <a:rPr sz="4400" b="1" smtClean="0"/>
              <a:t>Combining Random Testing with Model Checking</a:t>
            </a:r>
            <a:endParaRPr lang="en-US" sz="4400" b="1" dirty="0"/>
          </a:p>
        </p:txBody>
      </p:sp>
      <p:pic>
        <p:nvPicPr>
          <p:cNvPr id="4" name="Picture 3" descr="rse-fte.jpg"/>
          <p:cNvPicPr>
            <a:picLocks noChangeAspect="1"/>
          </p:cNvPicPr>
          <p:nvPr/>
        </p:nvPicPr>
        <p:blipFill>
          <a:blip r:embed="rId2" cstate="print"/>
          <a:srcRect l="66344" t="19025" r="19753" b="60667"/>
          <a:stretch>
            <a:fillRect/>
          </a:stretch>
        </p:blipFill>
        <p:spPr>
          <a:xfrm>
            <a:off x="3391579" y="5385045"/>
            <a:ext cx="802376" cy="852054"/>
          </a:xfrm>
          <a:prstGeom prst="rect">
            <a:avLst/>
          </a:prstGeom>
        </p:spPr>
      </p:pic>
      <p:sp>
        <p:nvSpPr>
          <p:cNvPr id="5" name="TextBox 4"/>
          <p:cNvSpPr txBox="1"/>
          <p:nvPr/>
        </p:nvSpPr>
        <p:spPr>
          <a:xfrm>
            <a:off x="1431697" y="5960534"/>
            <a:ext cx="7712304" cy="646331"/>
          </a:xfrm>
          <a:prstGeom prst="rect">
            <a:avLst/>
          </a:prstGeom>
          <a:noFill/>
        </p:spPr>
        <p:txBody>
          <a:bodyPr wrap="square" rtlCol="0">
            <a:spAutoFit/>
          </a:bodyPr>
          <a:lstStyle/>
          <a:p>
            <a:r>
              <a:rPr lang="en-US" dirty="0" smtClean="0">
                <a:solidFill>
                  <a:schemeClr val="bg1"/>
                </a:solidFill>
              </a:rPr>
              <a:t>			Aditya Nori, Sriram Rajamani,</a:t>
            </a:r>
          </a:p>
          <a:p>
            <a:r>
              <a:rPr lang="en-US" dirty="0" smtClean="0">
                <a:solidFill>
                  <a:schemeClr val="bg1"/>
                </a:solidFill>
              </a:rPr>
              <a:t>ISSTA08: Proofs from Tests. </a:t>
            </a:r>
            <a:r>
              <a:rPr lang="en-US" dirty="0" err="1" smtClean="0">
                <a:solidFill>
                  <a:srgbClr val="002060"/>
                </a:solidFill>
              </a:rPr>
              <a:t>Nels</a:t>
            </a:r>
            <a:r>
              <a:rPr lang="en-US" dirty="0" smtClean="0">
                <a:solidFill>
                  <a:srgbClr val="002060"/>
                </a:solidFill>
              </a:rPr>
              <a:t> E. Beckman, Nori, Rajamani, Rob Simmons</a:t>
            </a:r>
            <a:r>
              <a:rPr lang="en-US" dirty="0" smtClean="0">
                <a:solidFill>
                  <a:schemeClr val="bg1"/>
                </a:solidFill>
              </a:rPr>
              <a:t> </a:t>
            </a:r>
          </a:p>
        </p:txBody>
      </p:sp>
      <p:pic>
        <p:nvPicPr>
          <p:cNvPr id="6" name="Picture 2" descr="C:\Users\adityan\Desktop\yogi logo for projections.jpg"/>
          <p:cNvPicPr>
            <a:picLocks noChangeAspect="1" noChangeArrowheads="1"/>
          </p:cNvPicPr>
          <p:nvPr/>
        </p:nvPicPr>
        <p:blipFill>
          <a:blip r:embed="rId3" cstate="print"/>
          <a:srcRect/>
          <a:stretch>
            <a:fillRect/>
          </a:stretch>
        </p:blipFill>
        <p:spPr bwMode="auto">
          <a:xfrm>
            <a:off x="207423" y="1737241"/>
            <a:ext cx="3142213" cy="1556559"/>
          </a:xfrm>
          <a:prstGeom prst="rect">
            <a:avLst/>
          </a:prstGeom>
          <a:noFill/>
        </p:spPr>
      </p:pic>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71438"/>
            <a:ext cx="8229600" cy="642918"/>
          </a:xfrm>
        </p:spPr>
        <p:txBody>
          <a:bodyPr rtlCol="0">
            <a:noAutofit/>
          </a:bodyPr>
          <a:lstStyle/>
          <a:p>
            <a:pPr eaLnBrk="1" fontAlgn="auto" hangingPunct="1">
              <a:spcAft>
                <a:spcPts val="0"/>
              </a:spcAft>
              <a:defRPr/>
            </a:pPr>
            <a:r>
              <a:rPr lang="en-US" sz="4000" dirty="0" smtClean="0"/>
              <a:t>DASH Algorithm</a:t>
            </a:r>
            <a:endParaRPr lang="en-US" sz="4000" dirty="0"/>
          </a:p>
        </p:txBody>
      </p:sp>
      <p:sp>
        <p:nvSpPr>
          <p:cNvPr id="84001" name="Content Placeholder 2"/>
          <p:cNvSpPr txBox="1">
            <a:spLocks/>
          </p:cNvSpPr>
          <p:nvPr/>
        </p:nvSpPr>
        <p:spPr bwMode="auto">
          <a:xfrm>
            <a:off x="4394202" y="1394353"/>
            <a:ext cx="4495800" cy="4684714"/>
          </a:xfrm>
          <a:prstGeom prst="rect">
            <a:avLst/>
          </a:prstGeom>
          <a:noFill/>
          <a:ln w="9525">
            <a:noFill/>
            <a:miter lim="800000"/>
            <a:headEnd/>
            <a:tailEnd/>
          </a:ln>
        </p:spPr>
        <p:txBody>
          <a:bodyPr/>
          <a:lstStyle/>
          <a:p>
            <a:pPr marL="342900" indent="-342900">
              <a:spcBef>
                <a:spcPct val="20000"/>
              </a:spcBef>
              <a:buFont typeface="Arial" charset="0"/>
              <a:buChar char="•"/>
            </a:pPr>
            <a:r>
              <a:rPr lang="en-US" sz="2400" dirty="0" smtClean="0">
                <a:solidFill>
                  <a:srgbClr val="C00000"/>
                </a:solidFill>
              </a:rPr>
              <a:t>Main workhorse: </a:t>
            </a:r>
            <a:r>
              <a:rPr lang="en-US" sz="2400" dirty="0" smtClean="0">
                <a:solidFill>
                  <a:srgbClr val="002060"/>
                </a:solidFill>
              </a:rPr>
              <a:t>test case generation</a:t>
            </a:r>
          </a:p>
          <a:p>
            <a:pPr marL="342900" indent="-342900">
              <a:spcBef>
                <a:spcPct val="20000"/>
              </a:spcBef>
              <a:buFont typeface="Arial" charset="0"/>
              <a:buChar char="•"/>
            </a:pPr>
            <a:r>
              <a:rPr lang="en-US" sz="2400" dirty="0" smtClean="0">
                <a:solidFill>
                  <a:srgbClr val="002060"/>
                </a:solidFill>
              </a:rPr>
              <a:t>Use counterexamples from current abstraction to “</a:t>
            </a:r>
            <a:r>
              <a:rPr lang="en-US" sz="2400" dirty="0" smtClean="0">
                <a:solidFill>
                  <a:srgbClr val="FF0000"/>
                </a:solidFill>
              </a:rPr>
              <a:t>extend frontier</a:t>
            </a:r>
            <a:r>
              <a:rPr lang="en-US" sz="2400" dirty="0" smtClean="0">
                <a:solidFill>
                  <a:srgbClr val="002060"/>
                </a:solidFill>
              </a:rPr>
              <a:t>” and  generate tests</a:t>
            </a:r>
            <a:endParaRPr lang="en-US" sz="2400" dirty="0">
              <a:solidFill>
                <a:srgbClr val="002060"/>
              </a:solidFill>
            </a:endParaRPr>
          </a:p>
          <a:p>
            <a:pPr marL="342900" indent="-342900">
              <a:spcBef>
                <a:spcPct val="20000"/>
              </a:spcBef>
              <a:buFont typeface="Arial" charset="0"/>
              <a:buChar char="•"/>
            </a:pPr>
            <a:r>
              <a:rPr lang="en-US" sz="2400" dirty="0" smtClean="0">
                <a:solidFill>
                  <a:srgbClr val="002060"/>
                </a:solidFill>
              </a:rPr>
              <a:t>When test case generation fails, use this information to “</a:t>
            </a:r>
            <a:r>
              <a:rPr lang="en-US" sz="2400" dirty="0" smtClean="0">
                <a:solidFill>
                  <a:srgbClr val="FF0000"/>
                </a:solidFill>
              </a:rPr>
              <a:t>refine</a:t>
            </a:r>
            <a:r>
              <a:rPr lang="en-US" sz="2400" dirty="0" smtClean="0">
                <a:solidFill>
                  <a:srgbClr val="002060"/>
                </a:solidFill>
              </a:rPr>
              <a:t>” abstraction at the frontier</a:t>
            </a:r>
          </a:p>
          <a:p>
            <a:pPr marL="800100" lvl="1" indent="-342900">
              <a:spcBef>
                <a:spcPct val="20000"/>
              </a:spcBef>
              <a:buFont typeface="Arial" charset="0"/>
              <a:buChar char="•"/>
            </a:pPr>
            <a:r>
              <a:rPr lang="en-US" sz="2000" dirty="0" smtClean="0">
                <a:solidFill>
                  <a:srgbClr val="FF0000"/>
                </a:solidFill>
              </a:rPr>
              <a:t>Use only aliases that happen on the tests!</a:t>
            </a:r>
            <a:endParaRPr lang="en-US" sz="2000" dirty="0">
              <a:solidFill>
                <a:srgbClr val="FF0000"/>
              </a:solidFill>
            </a:endParaRPr>
          </a:p>
        </p:txBody>
      </p:sp>
      <p:grpSp>
        <p:nvGrpSpPr>
          <p:cNvPr id="3" name="Group 34"/>
          <p:cNvGrpSpPr>
            <a:grpSpLocks noChangeAspect="1"/>
          </p:cNvGrpSpPr>
          <p:nvPr/>
        </p:nvGrpSpPr>
        <p:grpSpPr>
          <a:xfrm>
            <a:off x="523868" y="1073655"/>
            <a:ext cx="3352800" cy="5395700"/>
            <a:chOff x="152400" y="838200"/>
            <a:chExt cx="3048000" cy="4905182"/>
          </a:xfrm>
        </p:grpSpPr>
        <p:grpSp>
          <p:nvGrpSpPr>
            <p:cNvPr id="4" name="Group 36"/>
            <p:cNvGrpSpPr>
              <a:grpSpLocks noChangeAspect="1"/>
            </p:cNvGrpSpPr>
            <p:nvPr/>
          </p:nvGrpSpPr>
          <p:grpSpPr>
            <a:xfrm>
              <a:off x="152400" y="1284919"/>
              <a:ext cx="3048000" cy="4458464"/>
              <a:chOff x="2057399" y="1296377"/>
              <a:chExt cx="3750075" cy="5485423"/>
            </a:xfrm>
          </p:grpSpPr>
          <p:sp>
            <p:nvSpPr>
              <p:cNvPr id="38" name="Flowchart: Decision 37"/>
              <p:cNvSpPr/>
              <p:nvPr/>
            </p:nvSpPr>
            <p:spPr>
              <a:xfrm>
                <a:off x="2608985" y="5090160"/>
                <a:ext cx="2039215" cy="701040"/>
              </a:xfrm>
              <a:prstGeom prst="flowChartDecis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buNone/>
                </a:pPr>
                <a:r>
                  <a:rPr lang="en-US" sz="1050" b="1" dirty="0" smtClean="0">
                    <a:solidFill>
                      <a:schemeClr val="bg1"/>
                    </a:solidFill>
                    <a:latin typeface="Calibri" pitchFamily="34" charset="0"/>
                  </a:rPr>
                  <a:t>  Can extend test  beyond frontier?</a:t>
                </a:r>
                <a:endParaRPr lang="en-US" sz="1050" b="1" dirty="0">
                  <a:solidFill>
                    <a:schemeClr val="bg1"/>
                  </a:solidFill>
                  <a:latin typeface="Calibri" pitchFamily="34" charset="0"/>
                </a:endParaRPr>
              </a:p>
            </p:txBody>
          </p:sp>
          <p:sp>
            <p:nvSpPr>
              <p:cNvPr id="39" name="Flowchart: Process 38"/>
              <p:cNvSpPr/>
              <p:nvPr/>
            </p:nvSpPr>
            <p:spPr>
              <a:xfrm>
                <a:off x="2685185" y="6019800"/>
                <a:ext cx="1888453" cy="546419"/>
              </a:xfrm>
              <a:prstGeom prst="flowChartProcess">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lstStyle/>
              <a:p>
                <a:pPr algn="ctr">
                  <a:buNone/>
                </a:pPr>
                <a:r>
                  <a:rPr lang="en-US" sz="1050" b="1" dirty="0" smtClean="0">
                    <a:solidFill>
                      <a:schemeClr val="bg1"/>
                    </a:solidFill>
                    <a:latin typeface="Calibri" pitchFamily="34" charset="0"/>
                  </a:rPr>
                  <a:t>Refine abstraction</a:t>
                </a:r>
                <a:endParaRPr lang="en-US" sz="1050" b="1" dirty="0">
                  <a:solidFill>
                    <a:schemeClr val="bg1"/>
                  </a:solidFill>
                  <a:latin typeface="Calibri" pitchFamily="34" charset="0"/>
                </a:endParaRPr>
              </a:p>
            </p:txBody>
          </p:sp>
          <p:sp>
            <p:nvSpPr>
              <p:cNvPr id="40" name="Flowchart: Process 39"/>
              <p:cNvSpPr/>
              <p:nvPr/>
            </p:nvSpPr>
            <p:spPr>
              <a:xfrm>
                <a:off x="2685185" y="1587181"/>
                <a:ext cx="1888451" cy="546419"/>
              </a:xfrm>
              <a:prstGeom prst="flowChartProcess">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r>
                  <a:rPr lang="en-US" sz="1050" b="1" dirty="0" smtClean="0">
                    <a:solidFill>
                      <a:schemeClr val="bg1"/>
                    </a:solidFill>
                    <a:latin typeface="Calibri" pitchFamily="34" charset="0"/>
                  </a:rPr>
                  <a:t>Construct initial abstraction</a:t>
                </a:r>
              </a:p>
              <a:p>
                <a:pPr algn="ctr">
                  <a:buNone/>
                </a:pPr>
                <a:r>
                  <a:rPr lang="en-US" sz="1050" b="1" dirty="0" smtClean="0">
                    <a:solidFill>
                      <a:schemeClr val="bg1"/>
                    </a:solidFill>
                    <a:latin typeface="Calibri" pitchFamily="34" charset="0"/>
                  </a:rPr>
                  <a:t>Construct random tests</a:t>
                </a:r>
              </a:p>
            </p:txBody>
          </p:sp>
          <p:sp>
            <p:nvSpPr>
              <p:cNvPr id="41" name="Flowchart: Decision 40"/>
              <p:cNvSpPr/>
              <p:nvPr/>
            </p:nvSpPr>
            <p:spPr>
              <a:xfrm>
                <a:off x="2685185" y="2727960"/>
                <a:ext cx="1888451" cy="548640"/>
              </a:xfrm>
              <a:prstGeom prst="flowChartDecis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buNone/>
                </a:pPr>
                <a:r>
                  <a:rPr lang="en-US" sz="1050" b="1" dirty="0" smtClean="0">
                    <a:solidFill>
                      <a:schemeClr val="bg1"/>
                    </a:solidFill>
                    <a:latin typeface="Calibri" pitchFamily="34" charset="0"/>
                    <a:ea typeface="Cambria Math"/>
                  </a:rPr>
                  <a:t>Test succeeded?</a:t>
                </a:r>
                <a:endParaRPr lang="en-US" sz="1050" b="1" dirty="0">
                  <a:solidFill>
                    <a:schemeClr val="bg1"/>
                  </a:solidFill>
                  <a:latin typeface="Calibri" pitchFamily="34" charset="0"/>
                </a:endParaRPr>
              </a:p>
            </p:txBody>
          </p:sp>
          <p:sp>
            <p:nvSpPr>
              <p:cNvPr id="42" name="Flowchart: Display 41"/>
              <p:cNvSpPr/>
              <p:nvPr/>
            </p:nvSpPr>
            <p:spPr>
              <a:xfrm>
                <a:off x="5029200" y="2795650"/>
                <a:ext cx="762000" cy="430566"/>
              </a:xfrm>
              <a:prstGeom prst="flowChartDisplay">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buNone/>
                </a:pPr>
                <a:r>
                  <a:rPr lang="en-US" sz="1050" b="1" dirty="0" smtClean="0">
                    <a:solidFill>
                      <a:schemeClr val="bg1"/>
                    </a:solidFill>
                    <a:latin typeface="Calibri" pitchFamily="34" charset="0"/>
                  </a:rPr>
                  <a:t>Bug!</a:t>
                </a:r>
                <a:endParaRPr lang="en-US" sz="1050" b="1" dirty="0">
                  <a:solidFill>
                    <a:schemeClr val="bg1"/>
                  </a:solidFill>
                  <a:latin typeface="Calibri" pitchFamily="34" charset="0"/>
                </a:endParaRPr>
              </a:p>
            </p:txBody>
          </p:sp>
          <p:sp>
            <p:nvSpPr>
              <p:cNvPr id="43" name="Flowchart: Decision 42"/>
              <p:cNvSpPr/>
              <p:nvPr/>
            </p:nvSpPr>
            <p:spPr>
              <a:xfrm>
                <a:off x="2685185" y="3489960"/>
                <a:ext cx="1888451" cy="548640"/>
              </a:xfrm>
              <a:prstGeom prst="flowChartDecis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buNone/>
                </a:pPr>
                <a:r>
                  <a:rPr lang="en-US" sz="1050" b="1" dirty="0" err="1" smtClean="0">
                    <a:solidFill>
                      <a:schemeClr val="bg1"/>
                    </a:solidFill>
                    <a:latin typeface="Calibri" pitchFamily="34" charset="0"/>
                    <a:ea typeface="Cambria Math"/>
                  </a:rPr>
                  <a:t>Abstractionsucceeded</a:t>
                </a:r>
                <a:r>
                  <a:rPr lang="en-US" sz="1050" b="1" dirty="0" smtClean="0">
                    <a:solidFill>
                      <a:schemeClr val="bg1"/>
                    </a:solidFill>
                    <a:latin typeface="Calibri" pitchFamily="34" charset="0"/>
                    <a:ea typeface="Cambria Math"/>
                  </a:rPr>
                  <a:t>?</a:t>
                </a:r>
                <a:endParaRPr lang="en-US" sz="1050" b="1" dirty="0">
                  <a:solidFill>
                    <a:schemeClr val="bg1"/>
                  </a:solidFill>
                  <a:latin typeface="Calibri" pitchFamily="34" charset="0"/>
                </a:endParaRPr>
              </a:p>
            </p:txBody>
          </p:sp>
          <p:sp>
            <p:nvSpPr>
              <p:cNvPr id="44" name="Flowchart: Process 43"/>
              <p:cNvSpPr/>
              <p:nvPr/>
            </p:nvSpPr>
            <p:spPr>
              <a:xfrm>
                <a:off x="2685185" y="4343400"/>
                <a:ext cx="2039215" cy="546419"/>
              </a:xfrm>
              <a:prstGeom prst="flowChartProcess">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lstStyle/>
              <a:p>
                <a:pPr>
                  <a:buNone/>
                </a:pPr>
                <a:r>
                  <a:rPr lang="en-US" sz="1050" b="1" dirty="0" smtClean="0">
                    <a:solidFill>
                      <a:schemeClr val="bg1"/>
                    </a:solidFill>
                    <a:latin typeface="Calibri" pitchFamily="34" charset="0"/>
                  </a:rPr>
                  <a:t> </a:t>
                </a:r>
                <a:r>
                  <a:rPr lang="en-US" sz="1050" b="1" dirty="0" smtClean="0">
                    <a:solidFill>
                      <a:schemeClr val="bg1"/>
                    </a:solidFill>
                    <a:latin typeface="Calibri" pitchFamily="34" charset="0"/>
                    <a:ea typeface="Cambria Math"/>
                    <a:sym typeface="Wingdings"/>
                  </a:rPr>
                  <a:t>τ = error path in abstraction</a:t>
                </a:r>
              </a:p>
              <a:p>
                <a:pPr>
                  <a:buNone/>
                </a:pPr>
                <a:r>
                  <a:rPr lang="en-US" sz="1050" b="1" dirty="0" smtClean="0">
                    <a:solidFill>
                      <a:schemeClr val="bg1"/>
                    </a:solidFill>
                    <a:latin typeface="Calibri" pitchFamily="34" charset="0"/>
                    <a:ea typeface="Cambria Math"/>
                    <a:sym typeface="Wingdings"/>
                  </a:rPr>
                  <a:t> f =  frontier of error path</a:t>
                </a:r>
                <a:endParaRPr lang="en-US" sz="1050" b="1" dirty="0">
                  <a:solidFill>
                    <a:schemeClr val="bg1"/>
                  </a:solidFill>
                  <a:latin typeface="Calibri" pitchFamily="34" charset="0"/>
                </a:endParaRPr>
              </a:p>
            </p:txBody>
          </p:sp>
          <p:cxnSp>
            <p:nvCxnSpPr>
              <p:cNvPr id="45" name="Straight Connector 44"/>
              <p:cNvCxnSpPr>
                <a:stCxn id="37" idx="2"/>
                <a:endCxn id="40" idx="0"/>
              </p:cNvCxnSpPr>
              <p:nvPr/>
            </p:nvCxnSpPr>
            <p:spPr>
              <a:xfrm rot="5400000">
                <a:off x="3483520" y="1441290"/>
                <a:ext cx="291780" cy="1954"/>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46" name="Straight Connector 45"/>
              <p:cNvCxnSpPr/>
              <p:nvPr/>
            </p:nvCxnSpPr>
            <p:spPr>
              <a:xfrm rot="5400000">
                <a:off x="3522730" y="3382708"/>
                <a:ext cx="213360" cy="2733"/>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47" name="Straight Connector 46"/>
              <p:cNvCxnSpPr/>
              <p:nvPr/>
            </p:nvCxnSpPr>
            <p:spPr>
              <a:xfrm rot="5400000">
                <a:off x="3477010" y="4190428"/>
                <a:ext cx="304800" cy="2733"/>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49" name="Straight Connector 48"/>
              <p:cNvCxnSpPr>
                <a:endCxn id="39" idx="0"/>
              </p:cNvCxnSpPr>
              <p:nvPr/>
            </p:nvCxnSpPr>
            <p:spPr>
              <a:xfrm rot="5400000">
                <a:off x="3516223" y="5904390"/>
                <a:ext cx="228600" cy="2221"/>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sp>
            <p:nvSpPr>
              <p:cNvPr id="50" name="Rectangle 36"/>
              <p:cNvSpPr txBox="1"/>
              <p:nvPr/>
            </p:nvSpPr>
            <p:spPr>
              <a:xfrm>
                <a:off x="2209800" y="5410200"/>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yes</a:t>
                </a:r>
                <a:endParaRPr lang="en-US" sz="1050" b="1" dirty="0">
                  <a:solidFill>
                    <a:schemeClr val="bg1"/>
                  </a:solidFill>
                  <a:latin typeface="Calibri" pitchFamily="34" charset="0"/>
                </a:endParaRPr>
              </a:p>
            </p:txBody>
          </p:sp>
          <p:sp>
            <p:nvSpPr>
              <p:cNvPr id="51" name="TextBox 50"/>
              <p:cNvSpPr txBox="1"/>
              <p:nvPr/>
            </p:nvSpPr>
            <p:spPr>
              <a:xfrm>
                <a:off x="3657600" y="5791200"/>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no</a:t>
                </a:r>
                <a:endParaRPr lang="en-US" sz="1050" b="1" dirty="0">
                  <a:solidFill>
                    <a:schemeClr val="bg1"/>
                  </a:solidFill>
                  <a:latin typeface="Calibri" pitchFamily="34" charset="0"/>
                </a:endParaRPr>
              </a:p>
            </p:txBody>
          </p:sp>
          <p:sp>
            <p:nvSpPr>
              <p:cNvPr id="52" name="Flowchart: Summing Junction 51"/>
              <p:cNvSpPr/>
              <p:nvPr/>
            </p:nvSpPr>
            <p:spPr>
              <a:xfrm>
                <a:off x="3563715" y="2514600"/>
                <a:ext cx="131142" cy="76200"/>
              </a:xfrm>
              <a:prstGeom prst="flowChartSummingJunct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endParaRPr lang="en-US" sz="1050" b="1" dirty="0" smtClean="0">
                  <a:solidFill>
                    <a:schemeClr val="bg1"/>
                  </a:solidFill>
                  <a:latin typeface="Calibri" pitchFamily="34" charset="0"/>
                </a:endParaRPr>
              </a:p>
            </p:txBody>
          </p:sp>
          <p:sp>
            <p:nvSpPr>
              <p:cNvPr id="53" name="Flowchart: Summing Junction 52"/>
              <p:cNvSpPr/>
              <p:nvPr/>
            </p:nvSpPr>
            <p:spPr>
              <a:xfrm>
                <a:off x="3563715" y="2286000"/>
                <a:ext cx="131142" cy="76200"/>
              </a:xfrm>
              <a:prstGeom prst="flowChartSummingJunct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endParaRPr lang="en-US" sz="1050" b="1" dirty="0" smtClean="0">
                  <a:solidFill>
                    <a:schemeClr val="bg1"/>
                  </a:solidFill>
                  <a:latin typeface="Calibri" pitchFamily="34" charset="0"/>
                </a:endParaRPr>
              </a:p>
            </p:txBody>
          </p:sp>
          <p:cxnSp>
            <p:nvCxnSpPr>
              <p:cNvPr id="55" name="Straight Connector 54"/>
              <p:cNvCxnSpPr>
                <a:stCxn id="40" idx="2"/>
                <a:endCxn id="53" idx="0"/>
              </p:cNvCxnSpPr>
              <p:nvPr/>
            </p:nvCxnSpPr>
            <p:spPr>
              <a:xfrm rot="5400000">
                <a:off x="3553149" y="2209738"/>
                <a:ext cx="152401" cy="124"/>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56" name="Straight Connector 55"/>
              <p:cNvCxnSpPr/>
              <p:nvPr/>
            </p:nvCxnSpPr>
            <p:spPr>
              <a:xfrm rot="5400000">
                <a:off x="3553086" y="2437828"/>
                <a:ext cx="152400" cy="2733"/>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57" name="Straight Connector 56"/>
              <p:cNvCxnSpPr/>
              <p:nvPr/>
            </p:nvCxnSpPr>
            <p:spPr>
              <a:xfrm rot="5400000" flipV="1">
                <a:off x="3560768" y="2659318"/>
                <a:ext cx="137160" cy="124"/>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sp>
            <p:nvSpPr>
              <p:cNvPr id="59" name="Flowchart: Summing Junction 58"/>
              <p:cNvSpPr/>
              <p:nvPr/>
            </p:nvSpPr>
            <p:spPr>
              <a:xfrm>
                <a:off x="3557344" y="6705600"/>
                <a:ext cx="131142" cy="76200"/>
              </a:xfrm>
              <a:prstGeom prst="flowChartSummingJunct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endParaRPr lang="en-US" sz="1050" b="1" dirty="0" smtClean="0">
                  <a:solidFill>
                    <a:schemeClr val="bg1"/>
                  </a:solidFill>
                  <a:latin typeface="Calibri" pitchFamily="34" charset="0"/>
                </a:endParaRPr>
              </a:p>
            </p:txBody>
          </p:sp>
          <p:sp>
            <p:nvSpPr>
              <p:cNvPr id="60" name="Shape 55"/>
              <p:cNvSpPr/>
              <p:nvPr/>
            </p:nvSpPr>
            <p:spPr>
              <a:xfrm>
                <a:off x="2057399" y="2352250"/>
                <a:ext cx="1570317" cy="4394779"/>
              </a:xfrm>
              <a:custGeom>
                <a:avLst/>
                <a:gdLst/>
                <a:ahLst/>
                <a:cxnLst/>
                <a:rect l="0" t="0" r="0" b="0"/>
                <a:pathLst>
                  <a:path w="1198486" h="4429957">
                    <a:moveTo>
                      <a:pt x="1180730" y="4429957"/>
                    </a:moveTo>
                    <a:lnTo>
                      <a:pt x="17755" y="4429957"/>
                    </a:lnTo>
                    <a:lnTo>
                      <a:pt x="0" y="0"/>
                    </a:lnTo>
                    <a:lnTo>
                      <a:pt x="1198486" y="0"/>
                    </a:lnTo>
                  </a:path>
                </a:pathLst>
              </a:custGeom>
              <a:noFill/>
              <a:ln>
                <a:tailEnd type="stealth"/>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50" b="1">
                  <a:solidFill>
                    <a:schemeClr val="bg1"/>
                  </a:solidFill>
                  <a:latin typeface="Calibri" pitchFamily="34" charset="0"/>
                </a:endParaRPr>
              </a:p>
            </p:txBody>
          </p:sp>
          <p:sp>
            <p:nvSpPr>
              <p:cNvPr id="61" name="TextBox 60"/>
              <p:cNvSpPr txBox="1"/>
              <p:nvPr/>
            </p:nvSpPr>
            <p:spPr>
              <a:xfrm>
                <a:off x="4435874" y="2744045"/>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  yes</a:t>
                </a:r>
                <a:endParaRPr lang="en-US" sz="1050" b="1" dirty="0">
                  <a:solidFill>
                    <a:schemeClr val="bg1"/>
                  </a:solidFill>
                  <a:latin typeface="Calibri" pitchFamily="34" charset="0"/>
                </a:endParaRPr>
              </a:p>
            </p:txBody>
          </p:sp>
          <p:sp>
            <p:nvSpPr>
              <p:cNvPr id="62" name="TextBox 61"/>
              <p:cNvSpPr txBox="1"/>
              <p:nvPr/>
            </p:nvSpPr>
            <p:spPr>
              <a:xfrm>
                <a:off x="3611488" y="3277445"/>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no</a:t>
                </a:r>
                <a:endParaRPr lang="en-US" sz="1050" b="1" dirty="0">
                  <a:solidFill>
                    <a:schemeClr val="bg1"/>
                  </a:solidFill>
                  <a:latin typeface="Calibri" pitchFamily="34" charset="0"/>
                </a:endParaRPr>
              </a:p>
            </p:txBody>
          </p:sp>
          <p:cxnSp>
            <p:nvCxnSpPr>
              <p:cNvPr id="63" name="Straight Connector 62"/>
              <p:cNvCxnSpPr/>
              <p:nvPr/>
            </p:nvCxnSpPr>
            <p:spPr>
              <a:xfrm rot="5400000">
                <a:off x="3556475" y="6632661"/>
                <a:ext cx="139381" cy="6497"/>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64" name="Straight Connector 63"/>
              <p:cNvCxnSpPr>
                <a:stCxn id="41" idx="3"/>
                <a:endCxn id="42" idx="1"/>
              </p:cNvCxnSpPr>
              <p:nvPr/>
            </p:nvCxnSpPr>
            <p:spPr>
              <a:xfrm>
                <a:off x="4573636" y="3002280"/>
                <a:ext cx="455564" cy="8653"/>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sp>
            <p:nvSpPr>
              <p:cNvPr id="65" name="Flowchart: Display 64"/>
              <p:cNvSpPr/>
              <p:nvPr/>
            </p:nvSpPr>
            <p:spPr>
              <a:xfrm>
                <a:off x="4876800" y="3556805"/>
                <a:ext cx="930674" cy="430566"/>
              </a:xfrm>
              <a:prstGeom prst="flowChartDisplay">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buNone/>
                </a:pPr>
                <a:r>
                  <a:rPr lang="en-US" sz="1050" b="1" dirty="0" smtClean="0">
                    <a:solidFill>
                      <a:schemeClr val="bg1"/>
                    </a:solidFill>
                    <a:latin typeface="Calibri" pitchFamily="34" charset="0"/>
                  </a:rPr>
                  <a:t>Proof!</a:t>
                </a:r>
                <a:endParaRPr lang="en-US" sz="1050" b="1" dirty="0">
                  <a:solidFill>
                    <a:schemeClr val="bg1"/>
                  </a:solidFill>
                  <a:latin typeface="Calibri" pitchFamily="34" charset="0"/>
                </a:endParaRPr>
              </a:p>
            </p:txBody>
          </p:sp>
          <p:sp>
            <p:nvSpPr>
              <p:cNvPr id="66" name="TextBox 65"/>
              <p:cNvSpPr txBox="1"/>
              <p:nvPr/>
            </p:nvSpPr>
            <p:spPr>
              <a:xfrm>
                <a:off x="4419601" y="3505201"/>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  yes</a:t>
                </a:r>
                <a:endParaRPr lang="en-US" sz="1050" b="1" dirty="0">
                  <a:solidFill>
                    <a:schemeClr val="bg1"/>
                  </a:solidFill>
                  <a:latin typeface="Calibri" pitchFamily="34" charset="0"/>
                </a:endParaRPr>
              </a:p>
            </p:txBody>
          </p:sp>
          <p:cxnSp>
            <p:nvCxnSpPr>
              <p:cNvPr id="67" name="Straight Connector 66"/>
              <p:cNvCxnSpPr>
                <a:endCxn id="65" idx="1"/>
              </p:cNvCxnSpPr>
              <p:nvPr/>
            </p:nvCxnSpPr>
            <p:spPr>
              <a:xfrm>
                <a:off x="4557362" y="3763436"/>
                <a:ext cx="319438" cy="8652"/>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68" name="Elbow Connector 67"/>
              <p:cNvCxnSpPr>
                <a:stCxn id="38" idx="1"/>
                <a:endCxn id="52" idx="2"/>
              </p:cNvCxnSpPr>
              <p:nvPr/>
            </p:nvCxnSpPr>
            <p:spPr>
              <a:xfrm rot="10800000" flipH="1">
                <a:off x="2608985" y="2552700"/>
                <a:ext cx="954730" cy="2887980"/>
              </a:xfrm>
              <a:prstGeom prst="bentConnector3">
                <a:avLst>
                  <a:gd name="adj1" fmla="val -5286"/>
                </a:avLst>
              </a:prstGeom>
              <a:ln>
                <a:tailEnd type="stealth"/>
              </a:ln>
            </p:spPr>
            <p:style>
              <a:lnRef idx="1">
                <a:schemeClr val="accent2"/>
              </a:lnRef>
              <a:fillRef idx="2">
                <a:schemeClr val="accent2"/>
              </a:fillRef>
              <a:effectRef idx="1">
                <a:schemeClr val="accent2"/>
              </a:effectRef>
              <a:fontRef idx="minor">
                <a:schemeClr val="dk1"/>
              </a:fontRef>
            </p:style>
          </p:cxnSp>
          <p:sp>
            <p:nvSpPr>
              <p:cNvPr id="69" name="TextBox 68"/>
              <p:cNvSpPr txBox="1"/>
              <p:nvPr/>
            </p:nvSpPr>
            <p:spPr>
              <a:xfrm>
                <a:off x="3581400" y="4114800"/>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no</a:t>
                </a:r>
                <a:endParaRPr lang="en-US" sz="1050" b="1" dirty="0">
                  <a:solidFill>
                    <a:schemeClr val="bg1"/>
                  </a:solidFill>
                  <a:latin typeface="Calibri" pitchFamily="34" charset="0"/>
                </a:endParaRPr>
              </a:p>
            </p:txBody>
          </p:sp>
          <p:cxnSp>
            <p:nvCxnSpPr>
              <p:cNvPr id="70" name="Straight Connector 69"/>
              <p:cNvCxnSpPr/>
              <p:nvPr/>
            </p:nvCxnSpPr>
            <p:spPr>
              <a:xfrm rot="5400000">
                <a:off x="3532535" y="4989989"/>
                <a:ext cx="228600" cy="2221"/>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grpSp>
        <p:sp>
          <p:nvSpPr>
            <p:cNvPr id="37" name="Flowchart: Alternate Process 36"/>
            <p:cNvSpPr/>
            <p:nvPr/>
          </p:nvSpPr>
          <p:spPr>
            <a:xfrm>
              <a:off x="662654" y="838200"/>
              <a:ext cx="1534902" cy="445926"/>
            </a:xfrm>
            <a:prstGeom prst="flowChartAlternateProcess">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buNone/>
              </a:pPr>
              <a:r>
                <a:rPr lang="en-US" sz="1050" b="1" dirty="0" smtClean="0">
                  <a:solidFill>
                    <a:schemeClr val="bg1"/>
                  </a:solidFill>
                  <a:latin typeface="Calibri" pitchFamily="34" charset="0"/>
                  <a:ea typeface="Cambria Math"/>
                </a:rPr>
                <a:t>Input:</a:t>
              </a:r>
            </a:p>
            <a:p>
              <a:pPr algn="ctr">
                <a:buNone/>
              </a:pPr>
              <a:r>
                <a:rPr lang="en-US" sz="1050" b="1" dirty="0" smtClean="0">
                  <a:solidFill>
                    <a:schemeClr val="bg1"/>
                  </a:solidFill>
                  <a:latin typeface="Calibri" pitchFamily="34" charset="0"/>
                  <a:ea typeface="Cambria Math"/>
                </a:rPr>
                <a:t>Program P</a:t>
              </a:r>
              <a:endParaRPr lang="en-US" sz="1050" b="1" dirty="0">
                <a:solidFill>
                  <a:schemeClr val="bg1"/>
                </a:solidFill>
                <a:latin typeface="Calibri" pitchFamily="34" charset="0"/>
              </a:endParaRPr>
            </a:p>
            <a:p>
              <a:pPr algn="ctr">
                <a:buNone/>
              </a:pPr>
              <a:r>
                <a:rPr lang="en-US" sz="1050" b="1" dirty="0" smtClean="0">
                  <a:solidFill>
                    <a:schemeClr val="bg1"/>
                  </a:solidFill>
                  <a:latin typeface="Calibri" pitchFamily="34" charset="0"/>
                  <a:ea typeface="Cambria Math"/>
                </a:rPr>
                <a:t>Property </a:t>
              </a:r>
              <a:r>
                <a:rPr lang="el-GR" sz="1050" b="1" dirty="0" smtClean="0">
                  <a:solidFill>
                    <a:schemeClr val="bg1"/>
                  </a:solidFill>
                  <a:latin typeface="Calibri" pitchFamily="34" charset="0"/>
                  <a:ea typeface="Cambria Math"/>
                </a:rPr>
                <a:t>ψ</a:t>
              </a:r>
              <a:r>
                <a:rPr lang="en-US" sz="1050" b="1" dirty="0" smtClean="0">
                  <a:solidFill>
                    <a:schemeClr val="bg1"/>
                  </a:solidFill>
                  <a:latin typeface="Calibri" pitchFamily="34" charset="0"/>
                  <a:sym typeface="Symbol"/>
                </a:rPr>
                <a:t> </a:t>
              </a:r>
              <a:endParaRPr lang="en-US" sz="1050" b="1" dirty="0">
                <a:solidFill>
                  <a:schemeClr val="bg1"/>
                </a:solidFill>
                <a:latin typeface="Calibri" pitchFamily="34" charset="0"/>
              </a:endParaRPr>
            </a:p>
          </p:txBody>
        </p:sp>
      </p:gr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30" name="Picture 6"/>
          <p:cNvPicPr>
            <a:picLocks noChangeAspect="1" noChangeArrowheads="1"/>
          </p:cNvPicPr>
          <p:nvPr/>
        </p:nvPicPr>
        <p:blipFill>
          <a:blip r:embed="rId4"/>
          <a:srcRect/>
          <a:stretch>
            <a:fillRect/>
          </a:stretch>
        </p:blipFill>
        <p:spPr bwMode="auto">
          <a:xfrm>
            <a:off x="1293786" y="1856756"/>
            <a:ext cx="1920240" cy="4366260"/>
          </a:xfrm>
          <a:prstGeom prst="rect">
            <a:avLst/>
          </a:prstGeom>
          <a:noFill/>
          <a:ln w="9525">
            <a:noFill/>
            <a:miter lim="800000"/>
            <a:headEnd/>
            <a:tailEnd/>
          </a:ln>
          <a:effectLst/>
        </p:spPr>
      </p:pic>
      <p:sp>
        <p:nvSpPr>
          <p:cNvPr id="4" name="Title 1"/>
          <p:cNvSpPr txBox="1">
            <a:spLocks/>
          </p:cNvSpPr>
          <p:nvPr/>
        </p:nvSpPr>
        <p:spPr>
          <a:xfrm>
            <a:off x="1788065" y="240747"/>
            <a:ext cx="3043230" cy="796908"/>
          </a:xfrm>
          <a:prstGeom prst="rect">
            <a:avLst/>
          </a:prstGeom>
        </p:spPr>
        <p:txBody>
          <a:bodyPr wrap="square" lIns="91440" tIns="45720" rIns="91440" bIns="45720" compatLnSpc="1">
            <a:normAutofit/>
          </a:bodyPr>
          <a:lstStyle/>
          <a:p>
            <a:pPr lvl="0" algn="ctr" defTabSz="914400" fontAlgn="base">
              <a:spcBef>
                <a:spcPct val="0"/>
              </a:spcBef>
              <a:spcAft>
                <a:spcPct val="0"/>
              </a:spcAft>
              <a:defRPr/>
            </a:pPr>
            <a:r>
              <a:rPr kumimoji="0" lang="en-US" sz="4400" b="0" i="0" u="none" strike="noStrike" kern="1200" cap="none" spc="0" normalizeH="0" baseline="0" noProof="0" dirty="0" smtClean="0">
                <a:ln>
                  <a:noFill/>
                </a:ln>
                <a:solidFill>
                  <a:srgbClr val="C00000">
                    <a:alpha val="100000"/>
                  </a:srgbClr>
                </a:solidFill>
                <a:effectLst/>
                <a:uLnTx/>
                <a:uFillTx/>
                <a:latin typeface="+mj-lt"/>
                <a:ea typeface="+mj-ea"/>
                <a:cs typeface="+mj-cs"/>
              </a:rPr>
              <a:t> </a:t>
            </a:r>
            <a:r>
              <a:rPr lang="en-US" sz="4400" noProof="0" dirty="0" smtClean="0"/>
              <a:t>Example</a:t>
            </a:r>
            <a:endParaRPr kumimoji="0" lang="en-US" sz="4400" b="0" i="0" u="none" strike="noStrike" kern="1200" cap="none" spc="0" normalizeH="0" baseline="0" noProof="0" dirty="0">
              <a:ln>
                <a:noFill/>
              </a:ln>
              <a:solidFill>
                <a:srgbClr val="C00000"/>
              </a:solidFill>
              <a:effectLst/>
              <a:uLnTx/>
              <a:uFillTx/>
              <a:latin typeface="Comic Sans MS" pitchFamily="66" charset="0"/>
              <a:ea typeface="+mj-ea"/>
              <a:cs typeface="+mj-cs"/>
            </a:endParaRPr>
          </a:p>
        </p:txBody>
      </p:sp>
      <p:pic>
        <p:nvPicPr>
          <p:cNvPr id="6" name="Picture 2"/>
          <p:cNvPicPr>
            <a:picLocks noChangeAspect="1" noChangeArrowheads="1"/>
          </p:cNvPicPr>
          <p:nvPr/>
        </p:nvPicPr>
        <p:blipFill>
          <a:blip r:embed="rId5"/>
          <a:srcRect/>
          <a:stretch>
            <a:fillRect/>
          </a:stretch>
        </p:blipFill>
        <p:spPr bwMode="auto">
          <a:xfrm>
            <a:off x="4990253" y="876300"/>
            <a:ext cx="3611880" cy="59817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inkTgt spid="_x0000_s607234"/>
                                        </p:tgtEl>
                                        <p:attrNameLst>
                                          <p:attrName>style.visibility</p:attrName>
                                        </p:attrNameLst>
                                      </p:cBhvr>
                                      <p:to>
                                        <p:strVal val="visible"/>
                                      </p:to>
                                    </p:set>
                                    <p:animEffect transition="in" filter="fade">
                                      <p:cBhvr>
                                        <p:cTn id="7" dur="500"/>
                                        <p:tgtEl>
                                          <p:inkTgt spid="_x0000_s607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txBox="1">
            <a:spLocks/>
          </p:cNvSpPr>
          <p:nvPr/>
        </p:nvSpPr>
        <p:spPr>
          <a:xfrm>
            <a:off x="457200" y="274638"/>
            <a:ext cx="8229600" cy="1143000"/>
          </a:xfrm>
          <a:prstGeom prst="rect">
            <a:avLst/>
          </a:prstGeom>
        </p:spPr>
        <p:txBody>
          <a:bodyPr wrap="square" lIns="91440" tIns="45720" rIns="91440" bIns="45720" compatLnSpc="1">
            <a:normAutofit/>
          </a:bodyPr>
          <a:lstStyle/>
          <a:p>
            <a:pPr algn="ctr" defTabSz="914400" fontAlgn="base">
              <a:spcBef>
                <a:spcPct val="0"/>
              </a:spcBef>
              <a:spcAft>
                <a:spcPct val="0"/>
              </a:spcAft>
              <a:defRPr/>
            </a:pPr>
            <a:r>
              <a:rPr kumimoji="0" lang="en-US" sz="4400" b="0" i="0" u="none" strike="noStrike" kern="1200" cap="none" spc="0" normalizeH="0" baseline="0" noProof="0" dirty="0" smtClean="0">
                <a:ln>
                  <a:noFill/>
                </a:ln>
                <a:solidFill>
                  <a:srgbClr val="C00000">
                    <a:alpha val="100000"/>
                  </a:srgbClr>
                </a:solidFill>
                <a:effectLst/>
                <a:uLnTx/>
                <a:uFillTx/>
                <a:latin typeface="+mj-lt"/>
                <a:ea typeface="+mj-ea"/>
                <a:cs typeface="+mj-cs"/>
              </a:rPr>
              <a:t> </a:t>
            </a:r>
            <a:r>
              <a:rPr lang="en-US" sz="4400" dirty="0" smtClean="0">
                <a:solidFill>
                  <a:srgbClr val="C00000">
                    <a:alpha val="100000"/>
                  </a:srgbClr>
                </a:solidFill>
              </a:rPr>
              <a:t> </a:t>
            </a:r>
            <a:r>
              <a:rPr lang="en-US" sz="4400" dirty="0" smtClean="0"/>
              <a:t>Example</a:t>
            </a:r>
            <a:endParaRPr lang="en-US" sz="4400" dirty="0" smtClean="0">
              <a:solidFill>
                <a:srgbClr val="C00000"/>
              </a:solidFill>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solidFill>
                <a:srgbClr val="C00000"/>
              </a:solidFill>
              <a:effectLst/>
              <a:uLnTx/>
              <a:uFillTx/>
              <a:latin typeface="Comic Sans MS" pitchFamily="66" charset="0"/>
              <a:ea typeface="+mj-ea"/>
              <a:cs typeface="+mj-cs"/>
            </a:endParaRPr>
          </a:p>
        </p:txBody>
      </p:sp>
      <p:pic>
        <p:nvPicPr>
          <p:cNvPr id="32772" name="Picture 4"/>
          <p:cNvPicPr>
            <a:picLocks noChangeAspect="1" noChangeArrowheads="1"/>
          </p:cNvPicPr>
          <p:nvPr/>
        </p:nvPicPr>
        <p:blipFill>
          <a:blip r:embed="rId4"/>
          <a:srcRect/>
          <a:stretch>
            <a:fillRect/>
          </a:stretch>
        </p:blipFill>
        <p:spPr bwMode="auto">
          <a:xfrm>
            <a:off x="3715268" y="2233096"/>
            <a:ext cx="2847975" cy="3019425"/>
          </a:xfrm>
          <a:prstGeom prst="rect">
            <a:avLst/>
          </a:prstGeom>
          <a:noFill/>
          <a:ln w="9525">
            <a:noFill/>
            <a:miter lim="800000"/>
            <a:headEnd/>
            <a:tailEnd/>
          </a:ln>
          <a:effectLst/>
        </p:spPr>
      </p:pic>
      <p:sp>
        <p:nvSpPr>
          <p:cNvPr id="3" name="Content Placeholder 2"/>
          <p:cNvSpPr>
            <a:spLocks noGrp="1"/>
          </p:cNvSpPr>
          <p:nvPr>
            <p:ph idx="4294967295"/>
          </p:nvPr>
        </p:nvSpPr>
        <p:spPr>
          <a:xfrm>
            <a:off x="2819400" y="1600201"/>
            <a:ext cx="3048000" cy="3505200"/>
          </a:xfrm>
          <a:prstGeom prst="rect">
            <a:avLst/>
          </a:prstGeom>
        </p:spPr>
        <p:txBody>
          <a:bodyPr wrap="square" lIns="91440" tIns="45720" rIns="91440" bIns="45720" anchor="t" compatLnSpc="1">
            <a:normAutofit/>
          </a:bodyPr>
          <a:lstStyle/>
          <a:p>
            <a:pPr marL="742950" lvl="1" indent="-285750" eaLnBrk="1" hangingPunct="1">
              <a:spcBef>
                <a:spcPct val="20000"/>
              </a:spcBef>
              <a:buFont typeface="Arial"/>
              <a:defRPr/>
            </a:pPr>
            <a:endParaRPr lang="en-US" sz="2800" dirty="0">
              <a:solidFill>
                <a:srgbClr val="C00000">
                  <a:alpha val="100000"/>
                </a:srgbClr>
              </a:solidFill>
            </a:endParaRPr>
          </a:p>
          <a:p>
            <a:pPr marL="742950" lvl="1" indent="-285750" eaLnBrk="1" hangingPunct="1">
              <a:spcBef>
                <a:spcPct val="20000"/>
              </a:spcBef>
              <a:buNone/>
              <a:defRPr/>
            </a:pPr>
            <a:endParaRPr lang="en-US" sz="2800" dirty="0">
              <a:solidFill>
                <a:srgbClr val="C00000">
                  <a:alpha val="100000"/>
                </a:srgbClr>
              </a:solidFill>
            </a:endParaRPr>
          </a:p>
        </p:txBody>
      </p:sp>
      <p:graphicFrame>
        <p:nvGraphicFramePr>
          <p:cNvPr id="4097" name="Object 4096"/>
          <p:cNvGraphicFramePr>
            <a:graphicFrameLocks noChangeAspect="1"/>
          </p:cNvGraphicFramePr>
          <p:nvPr/>
        </p:nvGraphicFramePr>
        <p:xfrm>
          <a:off x="4514850" y="3321050"/>
          <a:ext cx="114300" cy="215900"/>
        </p:xfrm>
        <a:graphic>
          <a:graphicData uri="http://schemas.openxmlformats.org/presentationml/2006/ole">
            <p:oleObj spid="_x0000_s608259" name="Equation" r:id="rId5" imgW="0" imgH="0" progId="Equation.3">
              <p:embed/>
            </p:oleObj>
          </a:graphicData>
        </a:graphic>
      </p:graphicFrame>
      <p:grpSp>
        <p:nvGrpSpPr>
          <p:cNvPr id="40" name="Group 34"/>
          <p:cNvGrpSpPr>
            <a:grpSpLocks noChangeAspect="1"/>
          </p:cNvGrpSpPr>
          <p:nvPr/>
        </p:nvGrpSpPr>
        <p:grpSpPr>
          <a:xfrm>
            <a:off x="286802" y="1270000"/>
            <a:ext cx="3352800" cy="5131622"/>
            <a:chOff x="152400" y="838200"/>
            <a:chExt cx="3048000" cy="4905182"/>
          </a:xfrm>
        </p:grpSpPr>
        <p:grpSp>
          <p:nvGrpSpPr>
            <p:cNvPr id="42" name="Group 36"/>
            <p:cNvGrpSpPr>
              <a:grpSpLocks noChangeAspect="1"/>
            </p:cNvGrpSpPr>
            <p:nvPr/>
          </p:nvGrpSpPr>
          <p:grpSpPr>
            <a:xfrm>
              <a:off x="152400" y="1284917"/>
              <a:ext cx="3048000" cy="4458464"/>
              <a:chOff x="2057399" y="1296377"/>
              <a:chExt cx="3750075" cy="5485423"/>
            </a:xfrm>
          </p:grpSpPr>
          <p:sp>
            <p:nvSpPr>
              <p:cNvPr id="44" name="Flowchart: Decision 43"/>
              <p:cNvSpPr/>
              <p:nvPr/>
            </p:nvSpPr>
            <p:spPr>
              <a:xfrm>
                <a:off x="2608985" y="5090160"/>
                <a:ext cx="2039215" cy="701040"/>
              </a:xfrm>
              <a:prstGeom prst="flowChartDecis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buNone/>
                </a:pPr>
                <a:r>
                  <a:rPr lang="en-US" sz="1050" b="1" dirty="0" smtClean="0">
                    <a:solidFill>
                      <a:schemeClr val="bg1"/>
                    </a:solidFill>
                    <a:latin typeface="Calibri" pitchFamily="34" charset="0"/>
                  </a:rPr>
                  <a:t>  Can extend test  beyond frontier?</a:t>
                </a:r>
                <a:endParaRPr lang="en-US" sz="1050" b="1" dirty="0">
                  <a:solidFill>
                    <a:schemeClr val="bg1"/>
                  </a:solidFill>
                  <a:latin typeface="Calibri" pitchFamily="34" charset="0"/>
                </a:endParaRPr>
              </a:p>
            </p:txBody>
          </p:sp>
          <p:sp>
            <p:nvSpPr>
              <p:cNvPr id="45" name="Flowchart: Process 44"/>
              <p:cNvSpPr/>
              <p:nvPr/>
            </p:nvSpPr>
            <p:spPr>
              <a:xfrm>
                <a:off x="2685185" y="6019800"/>
                <a:ext cx="1888453" cy="546419"/>
              </a:xfrm>
              <a:prstGeom prst="flowChartProcess">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lstStyle/>
              <a:p>
                <a:pPr algn="ctr">
                  <a:buNone/>
                </a:pPr>
                <a:r>
                  <a:rPr lang="en-US" sz="1050" b="1" dirty="0" smtClean="0">
                    <a:solidFill>
                      <a:schemeClr val="bg1"/>
                    </a:solidFill>
                    <a:latin typeface="Calibri" pitchFamily="34" charset="0"/>
                  </a:rPr>
                  <a:t>Refine abstraction</a:t>
                </a:r>
                <a:endParaRPr lang="en-US" sz="1050" b="1" dirty="0">
                  <a:solidFill>
                    <a:schemeClr val="bg1"/>
                  </a:solidFill>
                  <a:latin typeface="Calibri" pitchFamily="34" charset="0"/>
                </a:endParaRPr>
              </a:p>
            </p:txBody>
          </p:sp>
          <p:sp>
            <p:nvSpPr>
              <p:cNvPr id="46" name="Flowchart: Process 45"/>
              <p:cNvSpPr/>
              <p:nvPr/>
            </p:nvSpPr>
            <p:spPr>
              <a:xfrm>
                <a:off x="2685185" y="1587181"/>
                <a:ext cx="1888451" cy="546419"/>
              </a:xfrm>
              <a:prstGeom prst="flowChartProcess">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r>
                  <a:rPr lang="en-US" sz="1050" b="1" dirty="0" smtClean="0">
                    <a:solidFill>
                      <a:schemeClr val="bg1"/>
                    </a:solidFill>
                    <a:latin typeface="Calibri" pitchFamily="34" charset="0"/>
                  </a:rPr>
                  <a:t>Construct initial abstraction</a:t>
                </a:r>
              </a:p>
              <a:p>
                <a:pPr algn="ctr">
                  <a:buNone/>
                </a:pPr>
                <a:r>
                  <a:rPr lang="en-US" sz="1050" b="1" dirty="0" smtClean="0">
                    <a:solidFill>
                      <a:schemeClr val="bg1"/>
                    </a:solidFill>
                    <a:latin typeface="Calibri" pitchFamily="34" charset="0"/>
                  </a:rPr>
                  <a:t>Construct random tests</a:t>
                </a:r>
              </a:p>
            </p:txBody>
          </p:sp>
          <p:sp>
            <p:nvSpPr>
              <p:cNvPr id="47" name="Flowchart: Decision 46"/>
              <p:cNvSpPr/>
              <p:nvPr/>
            </p:nvSpPr>
            <p:spPr>
              <a:xfrm>
                <a:off x="2685185" y="2727960"/>
                <a:ext cx="1888451" cy="548640"/>
              </a:xfrm>
              <a:prstGeom prst="flowChartDecis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buNone/>
                </a:pPr>
                <a:r>
                  <a:rPr lang="en-US" sz="1050" b="1" dirty="0" smtClean="0">
                    <a:solidFill>
                      <a:schemeClr val="bg1"/>
                    </a:solidFill>
                    <a:latin typeface="Calibri" pitchFamily="34" charset="0"/>
                    <a:ea typeface="Cambria Math"/>
                  </a:rPr>
                  <a:t>Test succeeded?</a:t>
                </a:r>
                <a:endParaRPr lang="en-US" sz="1050" b="1" dirty="0">
                  <a:solidFill>
                    <a:schemeClr val="bg1"/>
                  </a:solidFill>
                  <a:latin typeface="Calibri" pitchFamily="34" charset="0"/>
                </a:endParaRPr>
              </a:p>
            </p:txBody>
          </p:sp>
          <p:sp>
            <p:nvSpPr>
              <p:cNvPr id="48" name="Flowchart: Display 47"/>
              <p:cNvSpPr/>
              <p:nvPr/>
            </p:nvSpPr>
            <p:spPr>
              <a:xfrm>
                <a:off x="5029200" y="2795650"/>
                <a:ext cx="762000" cy="430566"/>
              </a:xfrm>
              <a:prstGeom prst="flowChartDisplay">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buNone/>
                </a:pPr>
                <a:r>
                  <a:rPr lang="en-US" sz="1050" b="1" dirty="0" smtClean="0">
                    <a:solidFill>
                      <a:schemeClr val="bg1"/>
                    </a:solidFill>
                    <a:latin typeface="Calibri" pitchFamily="34" charset="0"/>
                  </a:rPr>
                  <a:t>Bug!</a:t>
                </a:r>
                <a:endParaRPr lang="en-US" sz="1050" b="1" dirty="0">
                  <a:solidFill>
                    <a:schemeClr val="bg1"/>
                  </a:solidFill>
                  <a:latin typeface="Calibri" pitchFamily="34" charset="0"/>
                </a:endParaRPr>
              </a:p>
            </p:txBody>
          </p:sp>
          <p:sp>
            <p:nvSpPr>
              <p:cNvPr id="49" name="Flowchart: Decision 48"/>
              <p:cNvSpPr/>
              <p:nvPr/>
            </p:nvSpPr>
            <p:spPr>
              <a:xfrm>
                <a:off x="2685185" y="3489960"/>
                <a:ext cx="1888451" cy="548640"/>
              </a:xfrm>
              <a:prstGeom prst="flowChartDecis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buNone/>
                </a:pPr>
                <a:r>
                  <a:rPr lang="en-US" sz="1050" b="1" dirty="0" err="1" smtClean="0">
                    <a:solidFill>
                      <a:schemeClr val="bg1"/>
                    </a:solidFill>
                    <a:latin typeface="Calibri" pitchFamily="34" charset="0"/>
                    <a:ea typeface="Cambria Math"/>
                  </a:rPr>
                  <a:t>Abstractionsucceeded</a:t>
                </a:r>
                <a:r>
                  <a:rPr lang="en-US" sz="1050" b="1" dirty="0" smtClean="0">
                    <a:solidFill>
                      <a:schemeClr val="bg1"/>
                    </a:solidFill>
                    <a:latin typeface="Calibri" pitchFamily="34" charset="0"/>
                    <a:ea typeface="Cambria Math"/>
                  </a:rPr>
                  <a:t>?</a:t>
                </a:r>
                <a:endParaRPr lang="en-US" sz="1050" b="1" dirty="0">
                  <a:solidFill>
                    <a:schemeClr val="bg1"/>
                  </a:solidFill>
                  <a:latin typeface="Calibri" pitchFamily="34" charset="0"/>
                </a:endParaRPr>
              </a:p>
            </p:txBody>
          </p:sp>
          <p:sp>
            <p:nvSpPr>
              <p:cNvPr id="50" name="Flowchart: Process 49"/>
              <p:cNvSpPr/>
              <p:nvPr/>
            </p:nvSpPr>
            <p:spPr>
              <a:xfrm>
                <a:off x="2685185" y="4343400"/>
                <a:ext cx="2039215" cy="546419"/>
              </a:xfrm>
              <a:prstGeom prst="flowChartProcess">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lstStyle/>
              <a:p>
                <a:pPr>
                  <a:buNone/>
                </a:pPr>
                <a:r>
                  <a:rPr lang="en-US" sz="1050" b="1" dirty="0" smtClean="0">
                    <a:solidFill>
                      <a:schemeClr val="bg1"/>
                    </a:solidFill>
                    <a:latin typeface="Calibri" pitchFamily="34" charset="0"/>
                  </a:rPr>
                  <a:t> </a:t>
                </a:r>
                <a:r>
                  <a:rPr lang="en-US" sz="1050" b="1" dirty="0" smtClean="0">
                    <a:solidFill>
                      <a:schemeClr val="bg1"/>
                    </a:solidFill>
                    <a:latin typeface="Calibri" pitchFamily="34" charset="0"/>
                    <a:ea typeface="Cambria Math"/>
                    <a:sym typeface="Wingdings"/>
                  </a:rPr>
                  <a:t>τ = error path in abstraction</a:t>
                </a:r>
              </a:p>
              <a:p>
                <a:pPr>
                  <a:buNone/>
                </a:pPr>
                <a:r>
                  <a:rPr lang="en-US" sz="1050" b="1" dirty="0" smtClean="0">
                    <a:solidFill>
                      <a:schemeClr val="bg1"/>
                    </a:solidFill>
                    <a:latin typeface="Calibri" pitchFamily="34" charset="0"/>
                    <a:ea typeface="Cambria Math"/>
                    <a:sym typeface="Wingdings"/>
                  </a:rPr>
                  <a:t> f =  frontier of error path</a:t>
                </a:r>
                <a:endParaRPr lang="en-US" sz="1050" b="1" dirty="0">
                  <a:solidFill>
                    <a:schemeClr val="bg1"/>
                  </a:solidFill>
                  <a:latin typeface="Calibri" pitchFamily="34" charset="0"/>
                </a:endParaRPr>
              </a:p>
            </p:txBody>
          </p:sp>
          <p:cxnSp>
            <p:nvCxnSpPr>
              <p:cNvPr id="51" name="Straight Connector 50"/>
              <p:cNvCxnSpPr>
                <a:stCxn id="43" idx="2"/>
                <a:endCxn id="46" idx="0"/>
              </p:cNvCxnSpPr>
              <p:nvPr/>
            </p:nvCxnSpPr>
            <p:spPr>
              <a:xfrm rot="5400000">
                <a:off x="3483520" y="1441290"/>
                <a:ext cx="291780" cy="1954"/>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52" name="Straight Connector 51"/>
              <p:cNvCxnSpPr/>
              <p:nvPr/>
            </p:nvCxnSpPr>
            <p:spPr>
              <a:xfrm rot="5400000">
                <a:off x="3522730" y="3382708"/>
                <a:ext cx="213360" cy="2733"/>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53" name="Straight Connector 52"/>
              <p:cNvCxnSpPr/>
              <p:nvPr/>
            </p:nvCxnSpPr>
            <p:spPr>
              <a:xfrm rot="5400000">
                <a:off x="3477010" y="4190428"/>
                <a:ext cx="304800" cy="2733"/>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54" name="Straight Connector 53"/>
              <p:cNvCxnSpPr>
                <a:endCxn id="45" idx="0"/>
              </p:cNvCxnSpPr>
              <p:nvPr/>
            </p:nvCxnSpPr>
            <p:spPr>
              <a:xfrm rot="5400000">
                <a:off x="3516223" y="5904390"/>
                <a:ext cx="228600" cy="2221"/>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sp>
            <p:nvSpPr>
              <p:cNvPr id="55" name="Rectangle 36"/>
              <p:cNvSpPr txBox="1"/>
              <p:nvPr/>
            </p:nvSpPr>
            <p:spPr>
              <a:xfrm>
                <a:off x="2209800" y="5410200"/>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yes</a:t>
                </a:r>
                <a:endParaRPr lang="en-US" sz="1050" b="1" dirty="0">
                  <a:solidFill>
                    <a:schemeClr val="bg1"/>
                  </a:solidFill>
                  <a:latin typeface="Calibri" pitchFamily="34" charset="0"/>
                </a:endParaRPr>
              </a:p>
            </p:txBody>
          </p:sp>
          <p:sp>
            <p:nvSpPr>
              <p:cNvPr id="56" name="TextBox 55"/>
              <p:cNvSpPr txBox="1"/>
              <p:nvPr/>
            </p:nvSpPr>
            <p:spPr>
              <a:xfrm>
                <a:off x="3657600" y="5791200"/>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no</a:t>
                </a:r>
                <a:endParaRPr lang="en-US" sz="1050" b="1" dirty="0">
                  <a:solidFill>
                    <a:schemeClr val="bg1"/>
                  </a:solidFill>
                  <a:latin typeface="Calibri" pitchFamily="34" charset="0"/>
                </a:endParaRPr>
              </a:p>
            </p:txBody>
          </p:sp>
          <p:sp>
            <p:nvSpPr>
              <p:cNvPr id="57" name="Flowchart: Summing Junction 56"/>
              <p:cNvSpPr/>
              <p:nvPr/>
            </p:nvSpPr>
            <p:spPr>
              <a:xfrm>
                <a:off x="3563715" y="2514600"/>
                <a:ext cx="131142" cy="76200"/>
              </a:xfrm>
              <a:prstGeom prst="flowChartSummingJunct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endParaRPr lang="en-US" sz="1050" b="1" dirty="0" smtClean="0">
                  <a:solidFill>
                    <a:schemeClr val="bg1"/>
                  </a:solidFill>
                  <a:latin typeface="Calibri" pitchFamily="34" charset="0"/>
                </a:endParaRPr>
              </a:p>
            </p:txBody>
          </p:sp>
          <p:sp>
            <p:nvSpPr>
              <p:cNvPr id="58" name="Flowchart: Summing Junction 57"/>
              <p:cNvSpPr/>
              <p:nvPr/>
            </p:nvSpPr>
            <p:spPr>
              <a:xfrm>
                <a:off x="3563715" y="2286000"/>
                <a:ext cx="131142" cy="76200"/>
              </a:xfrm>
              <a:prstGeom prst="flowChartSummingJunct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endParaRPr lang="en-US" sz="1050" b="1" dirty="0" smtClean="0">
                  <a:solidFill>
                    <a:schemeClr val="bg1"/>
                  </a:solidFill>
                  <a:latin typeface="Calibri" pitchFamily="34" charset="0"/>
                </a:endParaRPr>
              </a:p>
            </p:txBody>
          </p:sp>
          <p:cxnSp>
            <p:nvCxnSpPr>
              <p:cNvPr id="59" name="Straight Connector 58"/>
              <p:cNvCxnSpPr>
                <a:stCxn id="46" idx="2"/>
                <a:endCxn id="58" idx="0"/>
              </p:cNvCxnSpPr>
              <p:nvPr/>
            </p:nvCxnSpPr>
            <p:spPr>
              <a:xfrm rot="5400000">
                <a:off x="3553149" y="2209738"/>
                <a:ext cx="152401" cy="124"/>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60" name="Straight Connector 59"/>
              <p:cNvCxnSpPr/>
              <p:nvPr/>
            </p:nvCxnSpPr>
            <p:spPr>
              <a:xfrm rot="5400000">
                <a:off x="3553086" y="2437828"/>
                <a:ext cx="152400" cy="2733"/>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61" name="Straight Connector 60"/>
              <p:cNvCxnSpPr/>
              <p:nvPr/>
            </p:nvCxnSpPr>
            <p:spPr>
              <a:xfrm rot="5400000" flipV="1">
                <a:off x="3560768" y="2659318"/>
                <a:ext cx="137160" cy="124"/>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sp>
            <p:nvSpPr>
              <p:cNvPr id="62" name="Flowchart: Summing Junction 61"/>
              <p:cNvSpPr/>
              <p:nvPr/>
            </p:nvSpPr>
            <p:spPr>
              <a:xfrm>
                <a:off x="3557344" y="6705600"/>
                <a:ext cx="131142" cy="76200"/>
              </a:xfrm>
              <a:prstGeom prst="flowChartSummingJunct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endParaRPr lang="en-US" sz="1050" b="1" dirty="0" smtClean="0">
                  <a:solidFill>
                    <a:schemeClr val="bg1"/>
                  </a:solidFill>
                  <a:latin typeface="Calibri" pitchFamily="34" charset="0"/>
                </a:endParaRPr>
              </a:p>
            </p:txBody>
          </p:sp>
          <p:sp>
            <p:nvSpPr>
              <p:cNvPr id="63" name="Shape 55"/>
              <p:cNvSpPr/>
              <p:nvPr/>
            </p:nvSpPr>
            <p:spPr>
              <a:xfrm>
                <a:off x="2057399" y="2352250"/>
                <a:ext cx="1570317" cy="4394779"/>
              </a:xfrm>
              <a:custGeom>
                <a:avLst/>
                <a:gdLst/>
                <a:ahLst/>
                <a:cxnLst/>
                <a:rect l="0" t="0" r="0" b="0"/>
                <a:pathLst>
                  <a:path w="1198486" h="4429957">
                    <a:moveTo>
                      <a:pt x="1180730" y="4429957"/>
                    </a:moveTo>
                    <a:lnTo>
                      <a:pt x="17755" y="4429957"/>
                    </a:lnTo>
                    <a:lnTo>
                      <a:pt x="0" y="0"/>
                    </a:lnTo>
                    <a:lnTo>
                      <a:pt x="1198486" y="0"/>
                    </a:lnTo>
                  </a:path>
                </a:pathLst>
              </a:custGeom>
              <a:noFill/>
              <a:ln>
                <a:tailEnd type="stealth"/>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50" b="1">
                  <a:solidFill>
                    <a:schemeClr val="bg1"/>
                  </a:solidFill>
                  <a:latin typeface="Calibri" pitchFamily="34" charset="0"/>
                </a:endParaRPr>
              </a:p>
            </p:txBody>
          </p:sp>
          <p:sp>
            <p:nvSpPr>
              <p:cNvPr id="64" name="TextBox 63"/>
              <p:cNvSpPr txBox="1"/>
              <p:nvPr/>
            </p:nvSpPr>
            <p:spPr>
              <a:xfrm>
                <a:off x="4435874" y="2744045"/>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  yes</a:t>
                </a:r>
                <a:endParaRPr lang="en-US" sz="1050" b="1" dirty="0">
                  <a:solidFill>
                    <a:schemeClr val="bg1"/>
                  </a:solidFill>
                  <a:latin typeface="Calibri" pitchFamily="34" charset="0"/>
                </a:endParaRPr>
              </a:p>
            </p:txBody>
          </p:sp>
          <p:sp>
            <p:nvSpPr>
              <p:cNvPr id="65" name="TextBox 64"/>
              <p:cNvSpPr txBox="1"/>
              <p:nvPr/>
            </p:nvSpPr>
            <p:spPr>
              <a:xfrm>
                <a:off x="3611488" y="3277445"/>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no</a:t>
                </a:r>
                <a:endParaRPr lang="en-US" sz="1050" b="1" dirty="0">
                  <a:solidFill>
                    <a:schemeClr val="bg1"/>
                  </a:solidFill>
                  <a:latin typeface="Calibri" pitchFamily="34" charset="0"/>
                </a:endParaRPr>
              </a:p>
            </p:txBody>
          </p:sp>
          <p:cxnSp>
            <p:nvCxnSpPr>
              <p:cNvPr id="66" name="Straight Connector 65"/>
              <p:cNvCxnSpPr/>
              <p:nvPr/>
            </p:nvCxnSpPr>
            <p:spPr>
              <a:xfrm rot="5400000">
                <a:off x="3556475" y="6632661"/>
                <a:ext cx="139381" cy="6497"/>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67" name="Straight Connector 66"/>
              <p:cNvCxnSpPr>
                <a:stCxn id="47" idx="3"/>
                <a:endCxn id="48" idx="1"/>
              </p:cNvCxnSpPr>
              <p:nvPr/>
            </p:nvCxnSpPr>
            <p:spPr>
              <a:xfrm>
                <a:off x="4573636" y="3002280"/>
                <a:ext cx="455564" cy="8653"/>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sp>
            <p:nvSpPr>
              <p:cNvPr id="68" name="Flowchart: Display 67"/>
              <p:cNvSpPr/>
              <p:nvPr/>
            </p:nvSpPr>
            <p:spPr>
              <a:xfrm>
                <a:off x="4876800" y="3556805"/>
                <a:ext cx="930674" cy="430566"/>
              </a:xfrm>
              <a:prstGeom prst="flowChartDisplay">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buNone/>
                </a:pPr>
                <a:r>
                  <a:rPr lang="en-US" sz="1050" b="1" dirty="0" smtClean="0">
                    <a:solidFill>
                      <a:schemeClr val="bg1"/>
                    </a:solidFill>
                    <a:latin typeface="Calibri" pitchFamily="34" charset="0"/>
                  </a:rPr>
                  <a:t>Proof!</a:t>
                </a:r>
                <a:endParaRPr lang="en-US" sz="1050" b="1" dirty="0">
                  <a:solidFill>
                    <a:schemeClr val="bg1"/>
                  </a:solidFill>
                  <a:latin typeface="Calibri" pitchFamily="34" charset="0"/>
                </a:endParaRPr>
              </a:p>
            </p:txBody>
          </p:sp>
          <p:sp>
            <p:nvSpPr>
              <p:cNvPr id="69" name="TextBox 68"/>
              <p:cNvSpPr txBox="1"/>
              <p:nvPr/>
            </p:nvSpPr>
            <p:spPr>
              <a:xfrm>
                <a:off x="4419601" y="3505201"/>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  yes</a:t>
                </a:r>
                <a:endParaRPr lang="en-US" sz="1050" b="1" dirty="0">
                  <a:solidFill>
                    <a:schemeClr val="bg1"/>
                  </a:solidFill>
                  <a:latin typeface="Calibri" pitchFamily="34" charset="0"/>
                </a:endParaRPr>
              </a:p>
            </p:txBody>
          </p:sp>
          <p:cxnSp>
            <p:nvCxnSpPr>
              <p:cNvPr id="70" name="Straight Connector 69"/>
              <p:cNvCxnSpPr>
                <a:endCxn id="68" idx="1"/>
              </p:cNvCxnSpPr>
              <p:nvPr/>
            </p:nvCxnSpPr>
            <p:spPr>
              <a:xfrm>
                <a:off x="4557362" y="3763436"/>
                <a:ext cx="319438" cy="8652"/>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71" name="Elbow Connector 70"/>
              <p:cNvCxnSpPr>
                <a:stCxn id="44" idx="1"/>
                <a:endCxn id="57" idx="2"/>
              </p:cNvCxnSpPr>
              <p:nvPr/>
            </p:nvCxnSpPr>
            <p:spPr>
              <a:xfrm rot="10800000" flipH="1">
                <a:off x="2608985" y="2552700"/>
                <a:ext cx="954730" cy="2887980"/>
              </a:xfrm>
              <a:prstGeom prst="bentConnector3">
                <a:avLst>
                  <a:gd name="adj1" fmla="val -5286"/>
                </a:avLst>
              </a:prstGeom>
              <a:ln>
                <a:tailEnd type="stealth"/>
              </a:ln>
            </p:spPr>
            <p:style>
              <a:lnRef idx="1">
                <a:schemeClr val="accent2"/>
              </a:lnRef>
              <a:fillRef idx="2">
                <a:schemeClr val="accent2"/>
              </a:fillRef>
              <a:effectRef idx="1">
                <a:schemeClr val="accent2"/>
              </a:effectRef>
              <a:fontRef idx="minor">
                <a:schemeClr val="dk1"/>
              </a:fontRef>
            </p:style>
          </p:cxnSp>
          <p:sp>
            <p:nvSpPr>
              <p:cNvPr id="72" name="TextBox 71"/>
              <p:cNvSpPr txBox="1"/>
              <p:nvPr/>
            </p:nvSpPr>
            <p:spPr>
              <a:xfrm>
                <a:off x="3581400" y="4114800"/>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no</a:t>
                </a:r>
                <a:endParaRPr lang="en-US" sz="1050" b="1" dirty="0">
                  <a:solidFill>
                    <a:schemeClr val="bg1"/>
                  </a:solidFill>
                  <a:latin typeface="Calibri" pitchFamily="34" charset="0"/>
                </a:endParaRPr>
              </a:p>
            </p:txBody>
          </p:sp>
          <p:cxnSp>
            <p:nvCxnSpPr>
              <p:cNvPr id="73" name="Straight Connector 72"/>
              <p:cNvCxnSpPr/>
              <p:nvPr/>
            </p:nvCxnSpPr>
            <p:spPr>
              <a:xfrm rot="5400000">
                <a:off x="3532535" y="4989989"/>
                <a:ext cx="228600" cy="2221"/>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grpSp>
        <p:sp>
          <p:nvSpPr>
            <p:cNvPr id="43" name="Flowchart: Alternate Process 42"/>
            <p:cNvSpPr/>
            <p:nvPr/>
          </p:nvSpPr>
          <p:spPr>
            <a:xfrm>
              <a:off x="662654" y="838200"/>
              <a:ext cx="1534902" cy="445926"/>
            </a:xfrm>
            <a:prstGeom prst="flowChartAlternateProcess">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buNone/>
              </a:pPr>
              <a:r>
                <a:rPr lang="en-US" sz="1050" b="1" dirty="0" smtClean="0">
                  <a:solidFill>
                    <a:schemeClr val="bg1"/>
                  </a:solidFill>
                  <a:latin typeface="Calibri" pitchFamily="34" charset="0"/>
                  <a:ea typeface="Cambria Math"/>
                </a:rPr>
                <a:t>Input:</a:t>
              </a:r>
            </a:p>
            <a:p>
              <a:pPr algn="ctr">
                <a:buNone/>
              </a:pPr>
              <a:r>
                <a:rPr lang="en-US" sz="1050" b="1" dirty="0" smtClean="0">
                  <a:solidFill>
                    <a:schemeClr val="bg1"/>
                  </a:solidFill>
                  <a:latin typeface="Calibri" pitchFamily="34" charset="0"/>
                  <a:ea typeface="Cambria Math"/>
                </a:rPr>
                <a:t>Program P</a:t>
              </a:r>
              <a:endParaRPr lang="en-US" sz="1050" b="1" dirty="0">
                <a:solidFill>
                  <a:schemeClr val="bg1"/>
                </a:solidFill>
                <a:latin typeface="Calibri" pitchFamily="34" charset="0"/>
              </a:endParaRPr>
            </a:p>
            <a:p>
              <a:pPr algn="ctr">
                <a:buNone/>
              </a:pPr>
              <a:r>
                <a:rPr lang="en-US" sz="1050" b="1" dirty="0" smtClean="0">
                  <a:solidFill>
                    <a:schemeClr val="bg1"/>
                  </a:solidFill>
                  <a:latin typeface="Calibri" pitchFamily="34" charset="0"/>
                  <a:ea typeface="Cambria Math"/>
                </a:rPr>
                <a:t>Property </a:t>
              </a:r>
              <a:r>
                <a:rPr lang="el-GR" sz="1050" b="1" dirty="0" smtClean="0">
                  <a:solidFill>
                    <a:schemeClr val="bg1"/>
                  </a:solidFill>
                  <a:latin typeface="Calibri" pitchFamily="34" charset="0"/>
                  <a:ea typeface="Cambria Math"/>
                </a:rPr>
                <a:t>ψ</a:t>
              </a:r>
              <a:r>
                <a:rPr lang="en-US" sz="1050" b="1" dirty="0" smtClean="0">
                  <a:solidFill>
                    <a:schemeClr val="bg1"/>
                  </a:solidFill>
                  <a:latin typeface="Calibri" pitchFamily="34" charset="0"/>
                  <a:sym typeface="Symbol"/>
                </a:rPr>
                <a:t> </a:t>
              </a:r>
              <a:endParaRPr lang="en-US" sz="1050" b="1" dirty="0">
                <a:solidFill>
                  <a:schemeClr val="bg1"/>
                </a:solidFill>
                <a:latin typeface="Calibri"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inkTgt spid="_x0000_s608258"/>
                                        </p:tgtEl>
                                        <p:attrNameLst>
                                          <p:attrName>style.visibility</p:attrName>
                                        </p:attrNameLst>
                                      </p:cBhvr>
                                      <p:to>
                                        <p:strVal val="visible"/>
                                      </p:to>
                                    </p:set>
                                    <p:animEffect transition="in" filter="fade">
                                      <p:cBhvr>
                                        <p:cTn id="7" dur="500"/>
                                        <p:tgtEl>
                                          <p:inkTgt spid="_x0000_s608258"/>
                                        </p:tgtEl>
                                      </p:cBhvr>
                                    </p:animEffect>
                                  </p:childTnLst>
                                </p:cTn>
                              </p:par>
                              <p:par>
                                <p:cTn id="8" presetID="10" presetClass="entr" presetSubtype="0" fill="hold" nodeType="withEffect">
                                  <p:stCondLst>
                                    <p:cond delay="0"/>
                                  </p:stCondLst>
                                  <p:childTnLst>
                                    <p:set>
                                      <p:cBhvr>
                                        <p:cTn id="9" dur="1" fill="hold">
                                          <p:stCondLst>
                                            <p:cond delay="0"/>
                                          </p:stCondLst>
                                        </p:cTn>
                                        <p:tgtEl>
                                          <p:inkTgt spid="_x0000_s608260"/>
                                        </p:tgtEl>
                                        <p:attrNameLst>
                                          <p:attrName>style.visibility</p:attrName>
                                        </p:attrNameLst>
                                      </p:cBhvr>
                                      <p:to>
                                        <p:strVal val="visible"/>
                                      </p:to>
                                    </p:set>
                                    <p:animEffect transition="in" filter="fade">
                                      <p:cBhvr>
                                        <p:cTn id="10" dur="500"/>
                                        <p:tgtEl>
                                          <p:inkTgt spid="_x0000_s608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icture 4"/>
          <p:cNvPicPr>
            <a:picLocks noChangeAspect="1" noChangeArrowheads="1"/>
          </p:cNvPicPr>
          <p:nvPr/>
        </p:nvPicPr>
        <p:blipFill>
          <a:blip r:embed="rId4"/>
          <a:srcRect/>
          <a:stretch>
            <a:fillRect/>
          </a:stretch>
        </p:blipFill>
        <p:spPr bwMode="auto">
          <a:xfrm>
            <a:off x="3071802" y="2266963"/>
            <a:ext cx="2847975" cy="3019425"/>
          </a:xfrm>
          <a:prstGeom prst="rect">
            <a:avLst/>
          </a:prstGeom>
          <a:noFill/>
          <a:ln w="9525">
            <a:noFill/>
            <a:miter lim="800000"/>
            <a:headEnd/>
            <a:tailEnd/>
          </a:ln>
          <a:effectLst/>
        </p:spPr>
      </p:pic>
      <p:sp>
        <p:nvSpPr>
          <p:cNvPr id="75" name="Oval Callout 74"/>
          <p:cNvSpPr/>
          <p:nvPr/>
        </p:nvSpPr>
        <p:spPr>
          <a:xfrm>
            <a:off x="4038600" y="5334000"/>
            <a:ext cx="2209800" cy="457200"/>
          </a:xfrm>
          <a:prstGeom prst="wedgeEllipseCallout">
            <a:avLst>
              <a:gd name="adj1" fmla="val -165402"/>
              <a:gd name="adj2" fmla="val -285668"/>
            </a:avLst>
          </a:prstGeom>
          <a:solidFill>
            <a:srgbClr val="FFFF00"/>
          </a:solidFill>
          <a:ln w="12700">
            <a:solidFill>
              <a:schemeClr val="tx1"/>
            </a:solidFill>
          </a:ln>
        </p:spPr>
        <p:style>
          <a:lnRef idx="2">
            <a:schemeClr val="accent1"/>
          </a:lnRef>
          <a:fillRef idx="1">
            <a:schemeClr val="accent1"/>
          </a:fillRef>
          <a:effectRef idx="0">
            <a:schemeClr val="accent1"/>
          </a:effectRef>
          <a:fontRef idx="minor">
            <a:schemeClr val="lt1"/>
          </a:fontRef>
        </p:style>
        <p:txBody>
          <a:bodyPr rtlCol="0" anchor="ctr"/>
          <a:lstStyle/>
          <a:p>
            <a:pPr algn="ctr">
              <a:buNone/>
            </a:pPr>
            <a:r>
              <a:rPr lang="el-GR" sz="1200" dirty="0" smtClean="0">
                <a:solidFill>
                  <a:srgbClr val="C00000"/>
                </a:solidFill>
                <a:latin typeface="Cambria Math"/>
                <a:ea typeface="Cambria Math"/>
                <a:sym typeface="Wingdings"/>
              </a:rPr>
              <a:t>τ</a:t>
            </a:r>
            <a:r>
              <a:rPr lang="en-US" sz="1200" dirty="0" smtClean="0">
                <a:solidFill>
                  <a:srgbClr val="C00000"/>
                </a:solidFill>
                <a:latin typeface="Cambria Math"/>
                <a:ea typeface="Cambria Math"/>
                <a:sym typeface="Wingdings"/>
              </a:rPr>
              <a:t>=</a:t>
            </a:r>
            <a:r>
              <a:rPr lang="en-US" sz="1200" dirty="0" smtClean="0">
                <a:solidFill>
                  <a:srgbClr val="C00000"/>
                </a:solidFill>
                <a:latin typeface="Cambria Math"/>
                <a:ea typeface="Cambria Math"/>
              </a:rPr>
              <a:t>(0,1,2,3,4,7,8,9)</a:t>
            </a:r>
            <a:endParaRPr lang="en-US" dirty="0">
              <a:solidFill>
                <a:srgbClr val="C00000"/>
              </a:solidFill>
              <a:latin typeface="Cambria Math"/>
              <a:ea typeface="Cambria Math"/>
            </a:endParaRPr>
          </a:p>
        </p:txBody>
      </p:sp>
      <p:sp>
        <p:nvSpPr>
          <p:cNvPr id="2" name="Title 1"/>
          <p:cNvSpPr>
            <a:spLocks noGrp="1"/>
          </p:cNvSpPr>
          <p:nvPr>
            <p:ph type="title" idx="10"/>
          </p:nvPr>
        </p:nvSpPr>
        <p:spPr>
          <a:xfrm>
            <a:off x="457200" y="274638"/>
            <a:ext cx="8229600" cy="1143000"/>
          </a:xfrm>
        </p:spPr>
        <p:txBody>
          <a:bodyPr wrap="square" lIns="91440" tIns="45720" rIns="91440" bIns="45720" compatLnSpc="1">
            <a:normAutofit/>
          </a:bodyPr>
          <a:lstStyle/>
          <a:p>
            <a:pPr lvl="0" fontAlgn="base">
              <a:spcBef>
                <a:spcPct val="0"/>
              </a:spcBef>
              <a:spcAft>
                <a:spcPct val="0"/>
              </a:spcAft>
              <a:defRPr/>
            </a:pPr>
            <a:r>
              <a:rPr lang="en-US" sz="4400" dirty="0" smtClean="0">
                <a:solidFill>
                  <a:srgbClr val="C00000">
                    <a:alpha val="100000"/>
                  </a:srgbClr>
                </a:solidFill>
                <a:latin typeface="+mj-lt"/>
                <a:ea typeface="+mj-ea"/>
                <a:cs typeface="+mj-cs"/>
              </a:rPr>
              <a:t> </a:t>
            </a:r>
            <a:r>
              <a:rPr lang="en-US" sz="4400" dirty="0" smtClean="0">
                <a:solidFill>
                  <a:srgbClr val="C00000">
                    <a:alpha val="100000"/>
                  </a:srgbClr>
                </a:solidFill>
              </a:rPr>
              <a:t> </a:t>
            </a:r>
            <a:endParaRPr lang="en-US" sz="4400" dirty="0">
              <a:solidFill>
                <a:srgbClr val="C00000"/>
              </a:solidFill>
              <a:latin typeface="Comic Sans MS" pitchFamily="66" charset="0"/>
              <a:ea typeface="+mj-ea"/>
              <a:cs typeface="+mj-cs"/>
            </a:endParaRPr>
          </a:p>
        </p:txBody>
      </p:sp>
      <p:graphicFrame>
        <p:nvGraphicFramePr>
          <p:cNvPr id="4097" name="Object 4096"/>
          <p:cNvGraphicFramePr>
            <a:graphicFrameLocks noChangeAspect="1"/>
          </p:cNvGraphicFramePr>
          <p:nvPr/>
        </p:nvGraphicFramePr>
        <p:xfrm>
          <a:off x="4514850" y="3321050"/>
          <a:ext cx="114300" cy="215900"/>
        </p:xfrm>
        <a:graphic>
          <a:graphicData uri="http://schemas.openxmlformats.org/presentationml/2006/ole">
            <p:oleObj spid="_x0000_s609282" name="Equation" r:id="rId5" imgW="0" imgH="0" progId="Equation.3">
              <p:embed/>
            </p:oleObj>
          </a:graphicData>
        </a:graphic>
      </p:graphicFrame>
      <p:sp>
        <p:nvSpPr>
          <p:cNvPr id="67" name="Oval Callout 66"/>
          <p:cNvSpPr/>
          <p:nvPr/>
        </p:nvSpPr>
        <p:spPr>
          <a:xfrm>
            <a:off x="5354356" y="1857364"/>
            <a:ext cx="932156" cy="304800"/>
          </a:xfrm>
          <a:prstGeom prst="wedgeEllipseCallout">
            <a:avLst>
              <a:gd name="adj1" fmla="val -33884"/>
              <a:gd name="adj2" fmla="val 148580"/>
            </a:avLst>
          </a:prstGeom>
          <a:solidFill>
            <a:srgbClr val="FFFF00"/>
          </a:solidFill>
          <a:ln w="12700">
            <a:solidFill>
              <a:schemeClr val="tx1"/>
            </a:solidFill>
          </a:ln>
        </p:spPr>
        <p:style>
          <a:lnRef idx="2">
            <a:schemeClr val="accent1"/>
          </a:lnRef>
          <a:fillRef idx="1">
            <a:schemeClr val="accent1"/>
          </a:fillRef>
          <a:effectRef idx="0">
            <a:schemeClr val="accent1"/>
          </a:effectRef>
          <a:fontRef idx="minor">
            <a:schemeClr val="lt1"/>
          </a:fontRef>
        </p:style>
        <p:txBody>
          <a:bodyPr rtlCol="0" anchor="ctr"/>
          <a:lstStyle/>
          <a:p>
            <a:pPr algn="ctr">
              <a:buNone/>
            </a:pPr>
            <a:r>
              <a:rPr lang="en-US" sz="1400" dirty="0" smtClean="0">
                <a:solidFill>
                  <a:srgbClr val="C00000"/>
                </a:solidFill>
                <a:latin typeface="Cambria Math" pitchFamily="18" charset="0"/>
                <a:ea typeface="Cambria Math" pitchFamily="18" charset="0"/>
              </a:rPr>
              <a:t>y = 1</a:t>
            </a:r>
            <a:endParaRPr lang="en-US" dirty="0">
              <a:latin typeface="Cambria Math" pitchFamily="18" charset="0"/>
              <a:ea typeface="Cambria Math" pitchFamily="18" charset="0"/>
            </a:endParaRPr>
          </a:p>
        </p:txBody>
      </p:sp>
      <p:sp>
        <p:nvSpPr>
          <p:cNvPr id="73" name="Oval Callout 72"/>
          <p:cNvSpPr/>
          <p:nvPr/>
        </p:nvSpPr>
        <p:spPr>
          <a:xfrm>
            <a:off x="2357422" y="6000768"/>
            <a:ext cx="2214578" cy="605909"/>
          </a:xfrm>
          <a:prstGeom prst="wedgeEllipseCallout">
            <a:avLst>
              <a:gd name="adj1" fmla="val -67000"/>
              <a:gd name="adj2" fmla="val -255212"/>
            </a:avLst>
          </a:prstGeom>
          <a:solidFill>
            <a:srgbClr val="FFFF00"/>
          </a:solidFill>
          <a:ln w="12700">
            <a:solidFill>
              <a:srgbClr val="000000"/>
            </a:solidFill>
          </a:ln>
        </p:spPr>
        <p:style>
          <a:lnRef idx="2">
            <a:schemeClr val="accent1"/>
          </a:lnRef>
          <a:fillRef idx="1">
            <a:schemeClr val="accent1"/>
          </a:fillRef>
          <a:effectRef idx="0">
            <a:schemeClr val="accent1"/>
          </a:effectRef>
          <a:fontRef idx="minor">
            <a:schemeClr val="lt1"/>
          </a:fontRef>
        </p:style>
        <p:txBody>
          <a:bodyPr wrap="square" rtlCol="0" anchor="ctr">
            <a:spAutoFit/>
          </a:bodyPr>
          <a:lstStyle/>
          <a:p>
            <a:pPr algn="ctr">
              <a:buNone/>
            </a:pPr>
            <a:r>
              <a:rPr lang="en-US" sz="1100" dirty="0" smtClean="0">
                <a:solidFill>
                  <a:srgbClr val="FF0000"/>
                </a:solidFill>
                <a:latin typeface="Comic Sans MS" pitchFamily="66" charset="0"/>
                <a:ea typeface="Cambria Math"/>
                <a:sym typeface="Wingdings"/>
              </a:rPr>
              <a:t>Symbolic execution +</a:t>
            </a:r>
          </a:p>
          <a:p>
            <a:pPr algn="ctr">
              <a:buNone/>
            </a:pPr>
            <a:r>
              <a:rPr lang="en-US" sz="1100" dirty="0" smtClean="0">
                <a:solidFill>
                  <a:srgbClr val="FF0000"/>
                </a:solidFill>
                <a:latin typeface="Comic Sans MS" pitchFamily="66" charset="0"/>
                <a:ea typeface="Cambria Math"/>
                <a:sym typeface="Wingdings"/>
              </a:rPr>
              <a:t>Theorem proving</a:t>
            </a:r>
          </a:p>
        </p:txBody>
      </p:sp>
      <p:sp>
        <p:nvSpPr>
          <p:cNvPr id="74" name="Oval Callout 73"/>
          <p:cNvSpPr/>
          <p:nvPr/>
        </p:nvSpPr>
        <p:spPr>
          <a:xfrm>
            <a:off x="5576902" y="5929330"/>
            <a:ext cx="1066800" cy="457200"/>
          </a:xfrm>
          <a:prstGeom prst="wedgeEllipseCallout">
            <a:avLst>
              <a:gd name="adj1" fmla="val 192269"/>
              <a:gd name="adj2" fmla="val -170479"/>
            </a:avLst>
          </a:prstGeom>
          <a:solidFill>
            <a:srgbClr val="FFFF00"/>
          </a:solidFill>
          <a:ln w="12700">
            <a:solidFill>
              <a:srgbClr val="000000"/>
            </a:solidFill>
          </a:ln>
        </p:spPr>
        <p:style>
          <a:lnRef idx="2">
            <a:schemeClr val="accent1"/>
          </a:lnRef>
          <a:fillRef idx="1">
            <a:schemeClr val="accent1"/>
          </a:fillRef>
          <a:effectRef idx="0">
            <a:schemeClr val="accent1"/>
          </a:effectRef>
          <a:fontRef idx="minor">
            <a:schemeClr val="lt1"/>
          </a:fontRef>
        </p:style>
        <p:txBody>
          <a:bodyPr rtlCol="0" anchor="ctr"/>
          <a:lstStyle/>
          <a:p>
            <a:pPr algn="ctr">
              <a:buNone/>
            </a:pPr>
            <a:r>
              <a:rPr lang="en-US" sz="1100" dirty="0" smtClean="0">
                <a:solidFill>
                  <a:srgbClr val="FF0000"/>
                </a:solidFill>
                <a:latin typeface="Comic Sans MS" pitchFamily="66" charset="0"/>
                <a:ea typeface="Cambria Math"/>
                <a:sym typeface="Wingdings"/>
              </a:rPr>
              <a:t>frontier</a:t>
            </a:r>
            <a:endParaRPr lang="en-US" dirty="0">
              <a:solidFill>
                <a:srgbClr val="FF0000"/>
              </a:solidFill>
              <a:latin typeface="Comic Sans MS" pitchFamily="66" charset="0"/>
              <a:ea typeface="Cambria Math"/>
            </a:endParaRPr>
          </a:p>
        </p:txBody>
      </p:sp>
      <p:sp>
        <p:nvSpPr>
          <p:cNvPr id="220" name="Cloud 219"/>
          <p:cNvSpPr/>
          <p:nvPr/>
        </p:nvSpPr>
        <p:spPr>
          <a:xfrm>
            <a:off x="6889810" y="6858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0</a:t>
            </a:r>
            <a:endParaRPr lang="en-US" dirty="0">
              <a:solidFill>
                <a:srgbClr val="002060"/>
              </a:solidFill>
              <a:latin typeface="Cambria Math"/>
              <a:ea typeface="Cambria Math"/>
            </a:endParaRPr>
          </a:p>
        </p:txBody>
      </p:sp>
      <p:sp>
        <p:nvSpPr>
          <p:cNvPr id="221" name="Cloud 220"/>
          <p:cNvSpPr/>
          <p:nvPr/>
        </p:nvSpPr>
        <p:spPr>
          <a:xfrm>
            <a:off x="6893512" y="13716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1</a:t>
            </a:r>
            <a:endParaRPr lang="en-US" dirty="0">
              <a:solidFill>
                <a:srgbClr val="002060"/>
              </a:solidFill>
              <a:latin typeface="Cambria Math"/>
              <a:ea typeface="Cambria Math"/>
            </a:endParaRPr>
          </a:p>
        </p:txBody>
      </p:sp>
      <p:sp>
        <p:nvSpPr>
          <p:cNvPr id="222" name="Cloud 221"/>
          <p:cNvSpPr/>
          <p:nvPr/>
        </p:nvSpPr>
        <p:spPr>
          <a:xfrm>
            <a:off x="6893512" y="20574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2</a:t>
            </a:r>
            <a:endParaRPr lang="en-US" dirty="0">
              <a:solidFill>
                <a:srgbClr val="002060"/>
              </a:solidFill>
              <a:latin typeface="Cambria Math"/>
              <a:ea typeface="Cambria Math"/>
            </a:endParaRPr>
          </a:p>
        </p:txBody>
      </p:sp>
      <p:sp>
        <p:nvSpPr>
          <p:cNvPr id="223" name="Cloud 222"/>
          <p:cNvSpPr/>
          <p:nvPr/>
        </p:nvSpPr>
        <p:spPr>
          <a:xfrm>
            <a:off x="6898688" y="27432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3</a:t>
            </a:r>
            <a:endParaRPr lang="en-US" dirty="0">
              <a:solidFill>
                <a:srgbClr val="002060"/>
              </a:solidFill>
              <a:latin typeface="Cambria Math"/>
              <a:ea typeface="Cambria Math"/>
            </a:endParaRPr>
          </a:p>
        </p:txBody>
      </p:sp>
      <p:sp>
        <p:nvSpPr>
          <p:cNvPr id="224" name="Cloud 223"/>
          <p:cNvSpPr/>
          <p:nvPr/>
        </p:nvSpPr>
        <p:spPr>
          <a:xfrm>
            <a:off x="6907566" y="34290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4</a:t>
            </a:r>
            <a:endParaRPr lang="en-US" dirty="0">
              <a:solidFill>
                <a:srgbClr val="002060"/>
              </a:solidFill>
              <a:latin typeface="Cambria Math"/>
              <a:ea typeface="Cambria Math"/>
            </a:endParaRPr>
          </a:p>
        </p:txBody>
      </p:sp>
      <p:sp>
        <p:nvSpPr>
          <p:cNvPr id="225" name="Cloud 224"/>
          <p:cNvSpPr/>
          <p:nvPr/>
        </p:nvSpPr>
        <p:spPr>
          <a:xfrm>
            <a:off x="5979112" y="41148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5</a:t>
            </a:r>
            <a:endParaRPr lang="en-US" dirty="0">
              <a:solidFill>
                <a:srgbClr val="002060"/>
              </a:solidFill>
              <a:latin typeface="Cambria Math"/>
              <a:ea typeface="Cambria Math"/>
            </a:endParaRPr>
          </a:p>
        </p:txBody>
      </p:sp>
      <p:sp>
        <p:nvSpPr>
          <p:cNvPr id="226" name="Cloud 225"/>
          <p:cNvSpPr/>
          <p:nvPr/>
        </p:nvSpPr>
        <p:spPr>
          <a:xfrm>
            <a:off x="5979112" y="48006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6</a:t>
            </a:r>
            <a:endParaRPr lang="en-US" dirty="0">
              <a:solidFill>
                <a:srgbClr val="002060"/>
              </a:solidFill>
              <a:latin typeface="Cambria Math"/>
              <a:ea typeface="Cambria Math"/>
            </a:endParaRPr>
          </a:p>
        </p:txBody>
      </p:sp>
      <p:sp>
        <p:nvSpPr>
          <p:cNvPr id="227" name="Cloud 226"/>
          <p:cNvSpPr/>
          <p:nvPr/>
        </p:nvSpPr>
        <p:spPr>
          <a:xfrm>
            <a:off x="7804210" y="41148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7</a:t>
            </a:r>
            <a:endParaRPr lang="en-US" dirty="0">
              <a:solidFill>
                <a:srgbClr val="002060"/>
              </a:solidFill>
              <a:latin typeface="Cambria Math"/>
              <a:ea typeface="Cambria Math"/>
            </a:endParaRPr>
          </a:p>
        </p:txBody>
      </p:sp>
      <p:sp>
        <p:nvSpPr>
          <p:cNvPr id="228" name="Cloud 227"/>
          <p:cNvSpPr/>
          <p:nvPr/>
        </p:nvSpPr>
        <p:spPr>
          <a:xfrm>
            <a:off x="7807912" y="48006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8</a:t>
            </a:r>
            <a:endParaRPr lang="en-US" dirty="0">
              <a:solidFill>
                <a:srgbClr val="002060"/>
              </a:solidFill>
              <a:latin typeface="Cambria Math"/>
              <a:ea typeface="Cambria Math"/>
            </a:endParaRPr>
          </a:p>
        </p:txBody>
      </p:sp>
      <p:sp>
        <p:nvSpPr>
          <p:cNvPr id="229" name="Cloud 228"/>
          <p:cNvSpPr/>
          <p:nvPr/>
        </p:nvSpPr>
        <p:spPr>
          <a:xfrm>
            <a:off x="7809386" y="5486400"/>
            <a:ext cx="838200" cy="457200"/>
          </a:xfrm>
          <a:prstGeom prst="cloud">
            <a:avLst/>
          </a:prstGeom>
          <a:gradFill flip="none" rotWithShape="1">
            <a:gsLst>
              <a:gs pos="0">
                <a:srgbClr val="C00000"/>
              </a:gs>
              <a:gs pos="0">
                <a:srgbClr val="C00000"/>
              </a:gs>
              <a:gs pos="100000">
                <a:schemeClr val="accent1">
                  <a:tint val="20000"/>
                </a:schemeClr>
              </a:gs>
            </a:gsLst>
            <a:path path="shape">
              <a:fillToRect l="50000" t="50000" r="50000" b="50000"/>
            </a:path>
            <a:tileRect/>
          </a:gradFill>
          <a:ln>
            <a:solidFill>
              <a:srgbClr val="0070C0"/>
            </a:solidFill>
          </a:ln>
        </p:spPr>
        <p:style>
          <a:lnRef idx="2">
            <a:schemeClr val="accent1"/>
          </a:lnRef>
          <a:fillRef idx="1">
            <a:schemeClr val="accent1"/>
          </a:fillRef>
          <a:effectRef idx="0">
            <a:schemeClr val="accent1"/>
          </a:effectRef>
          <a:fontRef idx="minor">
            <a:schemeClr val="lt1"/>
          </a:fontRef>
        </p:style>
        <p:txBody>
          <a:bodyPr rtlCol="0" anchor="ctr">
            <a:noAutofit/>
          </a:bodyPr>
          <a:lstStyle/>
          <a:p>
            <a:pPr algn="ctr">
              <a:buNone/>
            </a:pPr>
            <a:r>
              <a:rPr lang="en-US" sz="1100" dirty="0" smtClean="0">
                <a:solidFill>
                  <a:srgbClr val="002060"/>
                </a:solidFill>
                <a:latin typeface="Cambria Math"/>
                <a:ea typeface="Cambria Math"/>
              </a:rPr>
              <a:t>9</a:t>
            </a:r>
            <a:endParaRPr lang="en-US" dirty="0">
              <a:solidFill>
                <a:srgbClr val="002060"/>
              </a:solidFill>
              <a:latin typeface="Cambria Math"/>
              <a:ea typeface="Cambria Math"/>
            </a:endParaRPr>
          </a:p>
        </p:txBody>
      </p:sp>
      <p:cxnSp>
        <p:nvCxnSpPr>
          <p:cNvPr id="230" name="Straight Connector 229"/>
          <p:cNvCxnSpPr>
            <a:stCxn id="220" idx="1"/>
            <a:endCxn id="221" idx="3"/>
          </p:cNvCxnSpPr>
          <p:nvPr/>
        </p:nvCxnSpPr>
        <p:spPr>
          <a:xfrm rot="5400000" flipV="1">
            <a:off x="7183147" y="1268276"/>
            <a:ext cx="255228" cy="3702"/>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a:stCxn id="221" idx="1"/>
            <a:endCxn id="222" idx="3"/>
          </p:cNvCxnSpPr>
          <p:nvPr/>
        </p:nvCxnSpPr>
        <p:spPr>
          <a:xfrm rot="5400000">
            <a:off x="7184998" y="1955927"/>
            <a:ext cx="255228" cy="1588"/>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a:stCxn id="222" idx="1"/>
            <a:endCxn id="223" idx="3"/>
          </p:cNvCxnSpPr>
          <p:nvPr/>
        </p:nvCxnSpPr>
        <p:spPr>
          <a:xfrm rot="5400000" flipV="1">
            <a:off x="7187586" y="2639139"/>
            <a:ext cx="255228" cy="5176"/>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223" idx="1"/>
            <a:endCxn id="224" idx="3"/>
          </p:cNvCxnSpPr>
          <p:nvPr/>
        </p:nvCxnSpPr>
        <p:spPr>
          <a:xfrm rot="5400000" flipV="1">
            <a:off x="7194613" y="3323088"/>
            <a:ext cx="255228" cy="8878"/>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224" idx="1"/>
            <a:endCxn id="225" idx="3"/>
          </p:cNvCxnSpPr>
          <p:nvPr/>
        </p:nvCxnSpPr>
        <p:spPr>
          <a:xfrm rot="5400000">
            <a:off x="6734825" y="3549100"/>
            <a:ext cx="255228" cy="928454"/>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224" idx="1"/>
            <a:endCxn id="227" idx="3"/>
          </p:cNvCxnSpPr>
          <p:nvPr/>
        </p:nvCxnSpPr>
        <p:spPr>
          <a:xfrm rot="16200000" flipH="1">
            <a:off x="7647374" y="3565005"/>
            <a:ext cx="255228" cy="896644"/>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a:stCxn id="225" idx="1"/>
            <a:endCxn id="226" idx="3"/>
          </p:cNvCxnSpPr>
          <p:nvPr/>
        </p:nvCxnSpPr>
        <p:spPr>
          <a:xfrm rot="5400000">
            <a:off x="6270598" y="4699127"/>
            <a:ext cx="255228" cy="1588"/>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a:stCxn id="227" idx="1"/>
            <a:endCxn id="228" idx="3"/>
          </p:cNvCxnSpPr>
          <p:nvPr/>
        </p:nvCxnSpPr>
        <p:spPr>
          <a:xfrm rot="5400000" flipV="1">
            <a:off x="8097547" y="4697276"/>
            <a:ext cx="255228" cy="3702"/>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a:stCxn id="228" idx="1"/>
            <a:endCxn id="229" idx="3"/>
          </p:cNvCxnSpPr>
          <p:nvPr/>
        </p:nvCxnSpPr>
        <p:spPr>
          <a:xfrm rot="5400000" flipV="1">
            <a:off x="8100135" y="5384190"/>
            <a:ext cx="255228" cy="1474"/>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240" name="Arc 239"/>
          <p:cNvSpPr/>
          <p:nvPr/>
        </p:nvSpPr>
        <p:spPr>
          <a:xfrm>
            <a:off x="7184258" y="1415990"/>
            <a:ext cx="1752600" cy="2819400"/>
          </a:xfrm>
          <a:prstGeom prst="arc">
            <a:avLst>
              <a:gd name="adj1" fmla="val 15280980"/>
              <a:gd name="adj2" fmla="val 4468616"/>
            </a:avLst>
          </a:prstGeom>
          <a:ln w="25400" cap="rnd" cmpd="sng" algn="ctr">
            <a:solidFill>
              <a:srgbClr val="0070C0"/>
            </a:solidFill>
            <a:prstDash val="solid"/>
            <a:headEnd type="triangl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TextBox 240"/>
          <p:cNvSpPr txBox="1"/>
          <p:nvPr/>
        </p:nvSpPr>
        <p:spPr>
          <a:xfrm>
            <a:off x="6934200" y="838200"/>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42" name="TextBox 241"/>
          <p:cNvSpPr txBox="1"/>
          <p:nvPr/>
        </p:nvSpPr>
        <p:spPr>
          <a:xfrm>
            <a:off x="6934200" y="15346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43" name="TextBox 242"/>
          <p:cNvSpPr txBox="1"/>
          <p:nvPr/>
        </p:nvSpPr>
        <p:spPr>
          <a:xfrm>
            <a:off x="7086600" y="1571612"/>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44" name="TextBox 243"/>
          <p:cNvSpPr txBox="1"/>
          <p:nvPr/>
        </p:nvSpPr>
        <p:spPr>
          <a:xfrm>
            <a:off x="6934200" y="2209800"/>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45" name="TextBox 244"/>
          <p:cNvSpPr txBox="1"/>
          <p:nvPr/>
        </p:nvSpPr>
        <p:spPr>
          <a:xfrm>
            <a:off x="7086600" y="2214554"/>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46" name="TextBox 245"/>
          <p:cNvSpPr txBox="1"/>
          <p:nvPr/>
        </p:nvSpPr>
        <p:spPr>
          <a:xfrm>
            <a:off x="6934200" y="29062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47" name="TextBox 246"/>
          <p:cNvSpPr txBox="1"/>
          <p:nvPr/>
        </p:nvSpPr>
        <p:spPr>
          <a:xfrm>
            <a:off x="7086600" y="2928934"/>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48" name="TextBox 247"/>
          <p:cNvSpPr txBox="1"/>
          <p:nvPr/>
        </p:nvSpPr>
        <p:spPr>
          <a:xfrm>
            <a:off x="6934200" y="35920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49" name="TextBox 248"/>
          <p:cNvSpPr txBox="1"/>
          <p:nvPr/>
        </p:nvSpPr>
        <p:spPr>
          <a:xfrm>
            <a:off x="7086600" y="3571876"/>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50" name="TextBox 249"/>
          <p:cNvSpPr txBox="1"/>
          <p:nvPr/>
        </p:nvSpPr>
        <p:spPr>
          <a:xfrm>
            <a:off x="6019800" y="42778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51" name="TextBox 250"/>
          <p:cNvSpPr txBox="1"/>
          <p:nvPr/>
        </p:nvSpPr>
        <p:spPr>
          <a:xfrm>
            <a:off x="6019800" y="49636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52" name="TextBox 251"/>
          <p:cNvSpPr txBox="1"/>
          <p:nvPr/>
        </p:nvSpPr>
        <p:spPr>
          <a:xfrm>
            <a:off x="7848600" y="42778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53" name="TextBox 252"/>
          <p:cNvSpPr txBox="1"/>
          <p:nvPr/>
        </p:nvSpPr>
        <p:spPr>
          <a:xfrm>
            <a:off x="8001000" y="4286256"/>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54" name="TextBox 253"/>
          <p:cNvSpPr txBox="1"/>
          <p:nvPr/>
        </p:nvSpPr>
        <p:spPr>
          <a:xfrm>
            <a:off x="7848600" y="49636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57" name="Cloud 256"/>
          <p:cNvSpPr/>
          <p:nvPr/>
        </p:nvSpPr>
        <p:spPr>
          <a:xfrm>
            <a:off x="6948510" y="6043634"/>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10</a:t>
            </a:r>
            <a:endParaRPr lang="en-US" dirty="0">
              <a:solidFill>
                <a:srgbClr val="002060"/>
              </a:solidFill>
              <a:latin typeface="Cambria Math"/>
              <a:ea typeface="Cambria Math"/>
            </a:endParaRPr>
          </a:p>
        </p:txBody>
      </p:sp>
      <p:sp>
        <p:nvSpPr>
          <p:cNvPr id="258" name="TextBox 257"/>
          <p:cNvSpPr txBox="1"/>
          <p:nvPr/>
        </p:nvSpPr>
        <p:spPr>
          <a:xfrm>
            <a:off x="6986606" y="6206651"/>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cxnSp>
        <p:nvCxnSpPr>
          <p:cNvPr id="262" name="Curved Connector 261"/>
          <p:cNvCxnSpPr>
            <a:stCxn id="228" idx="1"/>
            <a:endCxn id="257" idx="3"/>
          </p:cNvCxnSpPr>
          <p:nvPr/>
        </p:nvCxnSpPr>
        <p:spPr>
          <a:xfrm rot="5400000">
            <a:off x="7391080" y="5233843"/>
            <a:ext cx="812462" cy="859402"/>
          </a:xfrm>
          <a:prstGeom prst="curvedConnector3">
            <a:avLst>
              <a:gd name="adj1" fmla="val 9186"/>
            </a:avLst>
          </a:prstGeom>
          <a:ln w="25400">
            <a:solidFill>
              <a:srgbClr val="0070C0"/>
            </a:solidFill>
            <a:tailEnd type="stealth"/>
          </a:ln>
        </p:spPr>
        <p:style>
          <a:lnRef idx="1">
            <a:schemeClr val="accent1"/>
          </a:lnRef>
          <a:fillRef idx="0">
            <a:schemeClr val="accent1"/>
          </a:fillRef>
          <a:effectRef idx="0">
            <a:schemeClr val="accent1"/>
          </a:effectRef>
          <a:fontRef idx="minor">
            <a:schemeClr val="tx1"/>
          </a:fontRef>
        </p:style>
      </p:cxnSp>
      <p:cxnSp>
        <p:nvCxnSpPr>
          <p:cNvPr id="267" name="Curved Connector 266"/>
          <p:cNvCxnSpPr>
            <a:stCxn id="226" idx="0"/>
            <a:endCxn id="227" idx="2"/>
          </p:cNvCxnSpPr>
          <p:nvPr/>
        </p:nvCxnSpPr>
        <p:spPr>
          <a:xfrm flipV="1">
            <a:off x="6816614" y="4343400"/>
            <a:ext cx="990196" cy="685800"/>
          </a:xfrm>
          <a:prstGeom prst="curvedConnector3">
            <a:avLst>
              <a:gd name="adj1" fmla="val 50000"/>
            </a:avLst>
          </a:prstGeom>
          <a:ln w="25400">
            <a:solidFill>
              <a:srgbClr val="0070C0"/>
            </a:solidFill>
            <a:tailEnd type="stealth"/>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2957614" y="213267"/>
            <a:ext cx="3053719" cy="707886"/>
          </a:xfrm>
          <a:prstGeom prst="rect">
            <a:avLst/>
          </a:prstGeom>
        </p:spPr>
        <p:txBody>
          <a:bodyPr wrap="square">
            <a:spAutoFit/>
          </a:bodyPr>
          <a:lstStyle/>
          <a:p>
            <a:pPr lvl="0" algn="ctr" defTabSz="914400" fontAlgn="base">
              <a:spcBef>
                <a:spcPct val="0"/>
              </a:spcBef>
              <a:spcAft>
                <a:spcPct val="0"/>
              </a:spcAft>
              <a:defRPr/>
            </a:pPr>
            <a:r>
              <a:rPr lang="en-US" sz="4000" dirty="0" smtClean="0">
                <a:solidFill>
                  <a:srgbClr val="C00000">
                    <a:alpha val="100000"/>
                  </a:srgbClr>
                </a:solidFill>
              </a:rPr>
              <a:t> </a:t>
            </a:r>
            <a:r>
              <a:rPr lang="en-US" sz="4000" dirty="0" smtClean="0"/>
              <a:t>Example</a:t>
            </a:r>
            <a:endParaRPr lang="en-US" sz="4000" dirty="0">
              <a:solidFill>
                <a:srgbClr val="C00000"/>
              </a:solidFill>
              <a:latin typeface="Comic Sans MS" pitchFamily="66" charset="0"/>
            </a:endParaRPr>
          </a:p>
        </p:txBody>
      </p:sp>
      <p:grpSp>
        <p:nvGrpSpPr>
          <p:cNvPr id="81" name="Group 34"/>
          <p:cNvGrpSpPr>
            <a:grpSpLocks noChangeAspect="1"/>
          </p:cNvGrpSpPr>
          <p:nvPr/>
        </p:nvGrpSpPr>
        <p:grpSpPr>
          <a:xfrm>
            <a:off x="-1" y="1422400"/>
            <a:ext cx="3386667" cy="4775200"/>
            <a:chOff x="152400" y="838200"/>
            <a:chExt cx="3048000" cy="4905182"/>
          </a:xfrm>
        </p:grpSpPr>
        <p:grpSp>
          <p:nvGrpSpPr>
            <p:cNvPr id="82" name="Group 36"/>
            <p:cNvGrpSpPr>
              <a:grpSpLocks noChangeAspect="1"/>
            </p:cNvGrpSpPr>
            <p:nvPr/>
          </p:nvGrpSpPr>
          <p:grpSpPr>
            <a:xfrm>
              <a:off x="152400" y="1284915"/>
              <a:ext cx="3048000" cy="4458464"/>
              <a:chOff x="2057399" y="1296377"/>
              <a:chExt cx="3750075" cy="5485423"/>
            </a:xfrm>
          </p:grpSpPr>
          <p:sp>
            <p:nvSpPr>
              <p:cNvPr id="84" name="Flowchart: Decision 83"/>
              <p:cNvSpPr/>
              <p:nvPr/>
            </p:nvSpPr>
            <p:spPr>
              <a:xfrm>
                <a:off x="2608985" y="5090160"/>
                <a:ext cx="2039215" cy="701040"/>
              </a:xfrm>
              <a:prstGeom prst="flowChartDecis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buNone/>
                </a:pPr>
                <a:r>
                  <a:rPr lang="en-US" sz="1050" b="1" dirty="0" smtClean="0">
                    <a:solidFill>
                      <a:schemeClr val="bg1"/>
                    </a:solidFill>
                    <a:latin typeface="Calibri" pitchFamily="34" charset="0"/>
                  </a:rPr>
                  <a:t>  Can extend test  beyond frontier?</a:t>
                </a:r>
                <a:endParaRPr lang="en-US" sz="1050" b="1" dirty="0">
                  <a:solidFill>
                    <a:schemeClr val="bg1"/>
                  </a:solidFill>
                  <a:latin typeface="Calibri" pitchFamily="34" charset="0"/>
                </a:endParaRPr>
              </a:p>
            </p:txBody>
          </p:sp>
          <p:sp>
            <p:nvSpPr>
              <p:cNvPr id="85" name="Flowchart: Process 84"/>
              <p:cNvSpPr/>
              <p:nvPr/>
            </p:nvSpPr>
            <p:spPr>
              <a:xfrm>
                <a:off x="2685185" y="6019800"/>
                <a:ext cx="1888453" cy="546419"/>
              </a:xfrm>
              <a:prstGeom prst="flowChartProcess">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lstStyle/>
              <a:p>
                <a:pPr algn="ctr">
                  <a:buNone/>
                </a:pPr>
                <a:r>
                  <a:rPr lang="en-US" sz="1050" b="1" dirty="0" smtClean="0">
                    <a:solidFill>
                      <a:schemeClr val="bg1"/>
                    </a:solidFill>
                    <a:latin typeface="Calibri" pitchFamily="34" charset="0"/>
                  </a:rPr>
                  <a:t>Refine abstraction</a:t>
                </a:r>
                <a:endParaRPr lang="en-US" sz="1050" b="1" dirty="0">
                  <a:solidFill>
                    <a:schemeClr val="bg1"/>
                  </a:solidFill>
                  <a:latin typeface="Calibri" pitchFamily="34" charset="0"/>
                </a:endParaRPr>
              </a:p>
            </p:txBody>
          </p:sp>
          <p:sp>
            <p:nvSpPr>
              <p:cNvPr id="86" name="Flowchart: Process 85"/>
              <p:cNvSpPr/>
              <p:nvPr/>
            </p:nvSpPr>
            <p:spPr>
              <a:xfrm>
                <a:off x="2685185" y="1587181"/>
                <a:ext cx="1888451" cy="546419"/>
              </a:xfrm>
              <a:prstGeom prst="flowChartProcess">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r>
                  <a:rPr lang="en-US" sz="1050" b="1" dirty="0" smtClean="0">
                    <a:solidFill>
                      <a:schemeClr val="bg1"/>
                    </a:solidFill>
                    <a:latin typeface="Calibri" pitchFamily="34" charset="0"/>
                  </a:rPr>
                  <a:t>Construct initial abstraction</a:t>
                </a:r>
              </a:p>
              <a:p>
                <a:pPr algn="ctr">
                  <a:buNone/>
                </a:pPr>
                <a:r>
                  <a:rPr lang="en-US" sz="1050" b="1" dirty="0" smtClean="0">
                    <a:solidFill>
                      <a:schemeClr val="bg1"/>
                    </a:solidFill>
                    <a:latin typeface="Calibri" pitchFamily="34" charset="0"/>
                  </a:rPr>
                  <a:t>Construct random tests</a:t>
                </a:r>
              </a:p>
            </p:txBody>
          </p:sp>
          <p:sp>
            <p:nvSpPr>
              <p:cNvPr id="87" name="Flowchart: Decision 86"/>
              <p:cNvSpPr/>
              <p:nvPr/>
            </p:nvSpPr>
            <p:spPr>
              <a:xfrm>
                <a:off x="2685185" y="2727960"/>
                <a:ext cx="1888451" cy="548640"/>
              </a:xfrm>
              <a:prstGeom prst="flowChartDecis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buNone/>
                </a:pPr>
                <a:r>
                  <a:rPr lang="en-US" sz="1050" b="1" dirty="0" smtClean="0">
                    <a:solidFill>
                      <a:schemeClr val="bg1"/>
                    </a:solidFill>
                    <a:latin typeface="Calibri" pitchFamily="34" charset="0"/>
                    <a:ea typeface="Cambria Math"/>
                  </a:rPr>
                  <a:t>Test succeeded?</a:t>
                </a:r>
                <a:endParaRPr lang="en-US" sz="1050" b="1" dirty="0">
                  <a:solidFill>
                    <a:schemeClr val="bg1"/>
                  </a:solidFill>
                  <a:latin typeface="Calibri" pitchFamily="34" charset="0"/>
                </a:endParaRPr>
              </a:p>
            </p:txBody>
          </p:sp>
          <p:sp>
            <p:nvSpPr>
              <p:cNvPr id="88" name="Flowchart: Display 87"/>
              <p:cNvSpPr/>
              <p:nvPr/>
            </p:nvSpPr>
            <p:spPr>
              <a:xfrm>
                <a:off x="5029200" y="2795650"/>
                <a:ext cx="762000" cy="430566"/>
              </a:xfrm>
              <a:prstGeom prst="flowChartDisplay">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buNone/>
                </a:pPr>
                <a:r>
                  <a:rPr lang="en-US" sz="1050" b="1" dirty="0" smtClean="0">
                    <a:solidFill>
                      <a:schemeClr val="bg1"/>
                    </a:solidFill>
                    <a:latin typeface="Calibri" pitchFamily="34" charset="0"/>
                  </a:rPr>
                  <a:t>Bug!</a:t>
                </a:r>
                <a:endParaRPr lang="en-US" sz="1050" b="1" dirty="0">
                  <a:solidFill>
                    <a:schemeClr val="bg1"/>
                  </a:solidFill>
                  <a:latin typeface="Calibri" pitchFamily="34" charset="0"/>
                </a:endParaRPr>
              </a:p>
            </p:txBody>
          </p:sp>
          <p:sp>
            <p:nvSpPr>
              <p:cNvPr id="89" name="Flowchart: Decision 88"/>
              <p:cNvSpPr/>
              <p:nvPr/>
            </p:nvSpPr>
            <p:spPr>
              <a:xfrm>
                <a:off x="2685185" y="3489960"/>
                <a:ext cx="1888451" cy="548640"/>
              </a:xfrm>
              <a:prstGeom prst="flowChartDecis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buNone/>
                </a:pPr>
                <a:r>
                  <a:rPr lang="en-US" sz="1050" b="1" dirty="0" err="1" smtClean="0">
                    <a:solidFill>
                      <a:schemeClr val="bg1"/>
                    </a:solidFill>
                    <a:latin typeface="Calibri" pitchFamily="34" charset="0"/>
                    <a:ea typeface="Cambria Math"/>
                  </a:rPr>
                  <a:t>Abstractionsucceeded</a:t>
                </a:r>
                <a:r>
                  <a:rPr lang="en-US" sz="1050" b="1" dirty="0" smtClean="0">
                    <a:solidFill>
                      <a:schemeClr val="bg1"/>
                    </a:solidFill>
                    <a:latin typeface="Calibri" pitchFamily="34" charset="0"/>
                    <a:ea typeface="Cambria Math"/>
                  </a:rPr>
                  <a:t>?</a:t>
                </a:r>
                <a:endParaRPr lang="en-US" sz="1050" b="1" dirty="0">
                  <a:solidFill>
                    <a:schemeClr val="bg1"/>
                  </a:solidFill>
                  <a:latin typeface="Calibri" pitchFamily="34" charset="0"/>
                </a:endParaRPr>
              </a:p>
            </p:txBody>
          </p:sp>
          <p:sp>
            <p:nvSpPr>
              <p:cNvPr id="90" name="Flowchart: Process 89"/>
              <p:cNvSpPr/>
              <p:nvPr/>
            </p:nvSpPr>
            <p:spPr>
              <a:xfrm>
                <a:off x="2685185" y="4343400"/>
                <a:ext cx="2039215" cy="546419"/>
              </a:xfrm>
              <a:prstGeom prst="flowChartProcess">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lstStyle/>
              <a:p>
                <a:pPr>
                  <a:buNone/>
                </a:pPr>
                <a:r>
                  <a:rPr lang="en-US" sz="1050" b="1" dirty="0" smtClean="0">
                    <a:solidFill>
                      <a:schemeClr val="bg1"/>
                    </a:solidFill>
                    <a:latin typeface="Calibri" pitchFamily="34" charset="0"/>
                  </a:rPr>
                  <a:t> </a:t>
                </a:r>
                <a:r>
                  <a:rPr lang="en-US" sz="1050" b="1" dirty="0" smtClean="0">
                    <a:solidFill>
                      <a:schemeClr val="bg1"/>
                    </a:solidFill>
                    <a:latin typeface="Calibri" pitchFamily="34" charset="0"/>
                    <a:ea typeface="Cambria Math"/>
                    <a:sym typeface="Wingdings"/>
                  </a:rPr>
                  <a:t>τ = error path in abstraction</a:t>
                </a:r>
              </a:p>
              <a:p>
                <a:pPr>
                  <a:buNone/>
                </a:pPr>
                <a:r>
                  <a:rPr lang="en-US" sz="1050" b="1" dirty="0" smtClean="0">
                    <a:solidFill>
                      <a:schemeClr val="bg1"/>
                    </a:solidFill>
                    <a:latin typeface="Calibri" pitchFamily="34" charset="0"/>
                    <a:ea typeface="Cambria Math"/>
                    <a:sym typeface="Wingdings"/>
                  </a:rPr>
                  <a:t> f =  frontier of error path</a:t>
                </a:r>
                <a:endParaRPr lang="en-US" sz="1050" b="1" dirty="0">
                  <a:solidFill>
                    <a:schemeClr val="bg1"/>
                  </a:solidFill>
                  <a:latin typeface="Calibri" pitchFamily="34" charset="0"/>
                </a:endParaRPr>
              </a:p>
            </p:txBody>
          </p:sp>
          <p:cxnSp>
            <p:nvCxnSpPr>
              <p:cNvPr id="91" name="Straight Connector 90"/>
              <p:cNvCxnSpPr>
                <a:stCxn id="83" idx="2"/>
                <a:endCxn id="86" idx="0"/>
              </p:cNvCxnSpPr>
              <p:nvPr/>
            </p:nvCxnSpPr>
            <p:spPr>
              <a:xfrm rot="5400000">
                <a:off x="3483520" y="1441290"/>
                <a:ext cx="291780" cy="1954"/>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92" name="Straight Connector 91"/>
              <p:cNvCxnSpPr/>
              <p:nvPr/>
            </p:nvCxnSpPr>
            <p:spPr>
              <a:xfrm rot="5400000">
                <a:off x="3522730" y="3382708"/>
                <a:ext cx="213360" cy="2733"/>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93" name="Straight Connector 92"/>
              <p:cNvCxnSpPr/>
              <p:nvPr/>
            </p:nvCxnSpPr>
            <p:spPr>
              <a:xfrm rot="5400000">
                <a:off x="3477010" y="4190428"/>
                <a:ext cx="304800" cy="2733"/>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94" name="Straight Connector 93"/>
              <p:cNvCxnSpPr>
                <a:endCxn id="85" idx="0"/>
              </p:cNvCxnSpPr>
              <p:nvPr/>
            </p:nvCxnSpPr>
            <p:spPr>
              <a:xfrm rot="5400000">
                <a:off x="3516223" y="5904390"/>
                <a:ext cx="228600" cy="2221"/>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sp>
            <p:nvSpPr>
              <p:cNvPr id="95" name="Rectangle 36"/>
              <p:cNvSpPr txBox="1"/>
              <p:nvPr/>
            </p:nvSpPr>
            <p:spPr>
              <a:xfrm>
                <a:off x="2209800" y="5410200"/>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yes</a:t>
                </a:r>
                <a:endParaRPr lang="en-US" sz="1050" b="1" dirty="0">
                  <a:solidFill>
                    <a:schemeClr val="bg1"/>
                  </a:solidFill>
                  <a:latin typeface="Calibri" pitchFamily="34" charset="0"/>
                </a:endParaRPr>
              </a:p>
            </p:txBody>
          </p:sp>
          <p:sp>
            <p:nvSpPr>
              <p:cNvPr id="96" name="TextBox 95"/>
              <p:cNvSpPr txBox="1"/>
              <p:nvPr/>
            </p:nvSpPr>
            <p:spPr>
              <a:xfrm>
                <a:off x="3657600" y="5791200"/>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no</a:t>
                </a:r>
                <a:endParaRPr lang="en-US" sz="1050" b="1" dirty="0">
                  <a:solidFill>
                    <a:schemeClr val="bg1"/>
                  </a:solidFill>
                  <a:latin typeface="Calibri" pitchFamily="34" charset="0"/>
                </a:endParaRPr>
              </a:p>
            </p:txBody>
          </p:sp>
          <p:sp>
            <p:nvSpPr>
              <p:cNvPr id="97" name="Flowchart: Summing Junction 96"/>
              <p:cNvSpPr/>
              <p:nvPr/>
            </p:nvSpPr>
            <p:spPr>
              <a:xfrm>
                <a:off x="3563715" y="2514600"/>
                <a:ext cx="131142" cy="76200"/>
              </a:xfrm>
              <a:prstGeom prst="flowChartSummingJunct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endParaRPr lang="en-US" sz="1050" b="1" dirty="0" smtClean="0">
                  <a:solidFill>
                    <a:schemeClr val="bg1"/>
                  </a:solidFill>
                  <a:latin typeface="Calibri" pitchFamily="34" charset="0"/>
                </a:endParaRPr>
              </a:p>
            </p:txBody>
          </p:sp>
          <p:sp>
            <p:nvSpPr>
              <p:cNvPr id="98" name="Flowchart: Summing Junction 97"/>
              <p:cNvSpPr/>
              <p:nvPr/>
            </p:nvSpPr>
            <p:spPr>
              <a:xfrm>
                <a:off x="3563715" y="2286000"/>
                <a:ext cx="131142" cy="76200"/>
              </a:xfrm>
              <a:prstGeom prst="flowChartSummingJunct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endParaRPr lang="en-US" sz="1050" b="1" dirty="0" smtClean="0">
                  <a:solidFill>
                    <a:schemeClr val="bg1"/>
                  </a:solidFill>
                  <a:latin typeface="Calibri" pitchFamily="34" charset="0"/>
                </a:endParaRPr>
              </a:p>
            </p:txBody>
          </p:sp>
          <p:cxnSp>
            <p:nvCxnSpPr>
              <p:cNvPr id="99" name="Straight Connector 98"/>
              <p:cNvCxnSpPr>
                <a:stCxn id="86" idx="2"/>
                <a:endCxn id="98" idx="0"/>
              </p:cNvCxnSpPr>
              <p:nvPr/>
            </p:nvCxnSpPr>
            <p:spPr>
              <a:xfrm rot="5400000">
                <a:off x="3553149" y="2209738"/>
                <a:ext cx="152401" cy="124"/>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100" name="Straight Connector 99"/>
              <p:cNvCxnSpPr/>
              <p:nvPr/>
            </p:nvCxnSpPr>
            <p:spPr>
              <a:xfrm rot="5400000">
                <a:off x="3553086" y="2437828"/>
                <a:ext cx="152400" cy="2733"/>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101" name="Straight Connector 100"/>
              <p:cNvCxnSpPr/>
              <p:nvPr/>
            </p:nvCxnSpPr>
            <p:spPr>
              <a:xfrm rot="5400000" flipV="1">
                <a:off x="3560768" y="2659318"/>
                <a:ext cx="137160" cy="124"/>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sp>
            <p:nvSpPr>
              <p:cNvPr id="102" name="Flowchart: Summing Junction 101"/>
              <p:cNvSpPr/>
              <p:nvPr/>
            </p:nvSpPr>
            <p:spPr>
              <a:xfrm>
                <a:off x="3557344" y="6705600"/>
                <a:ext cx="131142" cy="76200"/>
              </a:xfrm>
              <a:prstGeom prst="flowChartSummingJunct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endParaRPr lang="en-US" sz="1050" b="1" dirty="0" smtClean="0">
                  <a:solidFill>
                    <a:schemeClr val="bg1"/>
                  </a:solidFill>
                  <a:latin typeface="Calibri" pitchFamily="34" charset="0"/>
                </a:endParaRPr>
              </a:p>
            </p:txBody>
          </p:sp>
          <p:sp>
            <p:nvSpPr>
              <p:cNvPr id="103" name="Shape 55"/>
              <p:cNvSpPr/>
              <p:nvPr/>
            </p:nvSpPr>
            <p:spPr>
              <a:xfrm>
                <a:off x="2057399" y="2352250"/>
                <a:ext cx="1570317" cy="4394779"/>
              </a:xfrm>
              <a:custGeom>
                <a:avLst/>
                <a:gdLst/>
                <a:ahLst/>
                <a:cxnLst/>
                <a:rect l="0" t="0" r="0" b="0"/>
                <a:pathLst>
                  <a:path w="1198486" h="4429957">
                    <a:moveTo>
                      <a:pt x="1180730" y="4429957"/>
                    </a:moveTo>
                    <a:lnTo>
                      <a:pt x="17755" y="4429957"/>
                    </a:lnTo>
                    <a:lnTo>
                      <a:pt x="0" y="0"/>
                    </a:lnTo>
                    <a:lnTo>
                      <a:pt x="1198486" y="0"/>
                    </a:lnTo>
                  </a:path>
                </a:pathLst>
              </a:custGeom>
              <a:noFill/>
              <a:ln>
                <a:tailEnd type="stealth"/>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50" b="1">
                  <a:solidFill>
                    <a:schemeClr val="bg1"/>
                  </a:solidFill>
                  <a:latin typeface="Calibri" pitchFamily="34" charset="0"/>
                </a:endParaRPr>
              </a:p>
            </p:txBody>
          </p:sp>
          <p:sp>
            <p:nvSpPr>
              <p:cNvPr id="104" name="TextBox 103"/>
              <p:cNvSpPr txBox="1"/>
              <p:nvPr/>
            </p:nvSpPr>
            <p:spPr>
              <a:xfrm>
                <a:off x="4435874" y="2744045"/>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  yes</a:t>
                </a:r>
                <a:endParaRPr lang="en-US" sz="1050" b="1" dirty="0">
                  <a:solidFill>
                    <a:schemeClr val="bg1"/>
                  </a:solidFill>
                  <a:latin typeface="Calibri" pitchFamily="34" charset="0"/>
                </a:endParaRPr>
              </a:p>
            </p:txBody>
          </p:sp>
          <p:sp>
            <p:nvSpPr>
              <p:cNvPr id="105" name="TextBox 104"/>
              <p:cNvSpPr txBox="1"/>
              <p:nvPr/>
            </p:nvSpPr>
            <p:spPr>
              <a:xfrm>
                <a:off x="3611488" y="3277445"/>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no</a:t>
                </a:r>
                <a:endParaRPr lang="en-US" sz="1050" b="1" dirty="0">
                  <a:solidFill>
                    <a:schemeClr val="bg1"/>
                  </a:solidFill>
                  <a:latin typeface="Calibri" pitchFamily="34" charset="0"/>
                </a:endParaRPr>
              </a:p>
            </p:txBody>
          </p:sp>
          <p:cxnSp>
            <p:nvCxnSpPr>
              <p:cNvPr id="106" name="Straight Connector 105"/>
              <p:cNvCxnSpPr/>
              <p:nvPr/>
            </p:nvCxnSpPr>
            <p:spPr>
              <a:xfrm rot="5400000">
                <a:off x="3556475" y="6632661"/>
                <a:ext cx="139381" cy="6497"/>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107" name="Straight Connector 106"/>
              <p:cNvCxnSpPr>
                <a:stCxn id="87" idx="3"/>
                <a:endCxn id="88" idx="1"/>
              </p:cNvCxnSpPr>
              <p:nvPr/>
            </p:nvCxnSpPr>
            <p:spPr>
              <a:xfrm>
                <a:off x="4573636" y="3002280"/>
                <a:ext cx="455564" cy="8653"/>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sp>
            <p:nvSpPr>
              <p:cNvPr id="108" name="Flowchart: Display 107"/>
              <p:cNvSpPr/>
              <p:nvPr/>
            </p:nvSpPr>
            <p:spPr>
              <a:xfrm>
                <a:off x="4876800" y="3556805"/>
                <a:ext cx="930674" cy="430566"/>
              </a:xfrm>
              <a:prstGeom prst="flowChartDisplay">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buNone/>
                </a:pPr>
                <a:r>
                  <a:rPr lang="en-US" sz="1050" b="1" dirty="0" smtClean="0">
                    <a:solidFill>
                      <a:schemeClr val="bg1"/>
                    </a:solidFill>
                    <a:latin typeface="Calibri" pitchFamily="34" charset="0"/>
                  </a:rPr>
                  <a:t>Proof!</a:t>
                </a:r>
                <a:endParaRPr lang="en-US" sz="1050" b="1" dirty="0">
                  <a:solidFill>
                    <a:schemeClr val="bg1"/>
                  </a:solidFill>
                  <a:latin typeface="Calibri" pitchFamily="34" charset="0"/>
                </a:endParaRPr>
              </a:p>
            </p:txBody>
          </p:sp>
          <p:sp>
            <p:nvSpPr>
              <p:cNvPr id="109" name="TextBox 108"/>
              <p:cNvSpPr txBox="1"/>
              <p:nvPr/>
            </p:nvSpPr>
            <p:spPr>
              <a:xfrm>
                <a:off x="4419601" y="3505201"/>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  yes</a:t>
                </a:r>
                <a:endParaRPr lang="en-US" sz="1050" b="1" dirty="0">
                  <a:solidFill>
                    <a:schemeClr val="bg1"/>
                  </a:solidFill>
                  <a:latin typeface="Calibri" pitchFamily="34" charset="0"/>
                </a:endParaRPr>
              </a:p>
            </p:txBody>
          </p:sp>
          <p:cxnSp>
            <p:nvCxnSpPr>
              <p:cNvPr id="110" name="Straight Connector 109"/>
              <p:cNvCxnSpPr>
                <a:endCxn id="108" idx="1"/>
              </p:cNvCxnSpPr>
              <p:nvPr/>
            </p:nvCxnSpPr>
            <p:spPr>
              <a:xfrm>
                <a:off x="4557362" y="3763436"/>
                <a:ext cx="319438" cy="8652"/>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111" name="Elbow Connector 110"/>
              <p:cNvCxnSpPr>
                <a:stCxn id="84" idx="1"/>
                <a:endCxn id="97" idx="2"/>
              </p:cNvCxnSpPr>
              <p:nvPr/>
            </p:nvCxnSpPr>
            <p:spPr>
              <a:xfrm rot="10800000" flipH="1">
                <a:off x="2608985" y="2552700"/>
                <a:ext cx="954730" cy="2887980"/>
              </a:xfrm>
              <a:prstGeom prst="bentConnector3">
                <a:avLst>
                  <a:gd name="adj1" fmla="val -5286"/>
                </a:avLst>
              </a:prstGeom>
              <a:ln>
                <a:tailEnd type="stealth"/>
              </a:ln>
            </p:spPr>
            <p:style>
              <a:lnRef idx="1">
                <a:schemeClr val="accent2"/>
              </a:lnRef>
              <a:fillRef idx="2">
                <a:schemeClr val="accent2"/>
              </a:fillRef>
              <a:effectRef idx="1">
                <a:schemeClr val="accent2"/>
              </a:effectRef>
              <a:fontRef idx="minor">
                <a:schemeClr val="dk1"/>
              </a:fontRef>
            </p:style>
          </p:cxnSp>
          <p:sp>
            <p:nvSpPr>
              <p:cNvPr id="112" name="TextBox 111"/>
              <p:cNvSpPr txBox="1"/>
              <p:nvPr/>
            </p:nvSpPr>
            <p:spPr>
              <a:xfrm>
                <a:off x="3581400" y="4114800"/>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no</a:t>
                </a:r>
                <a:endParaRPr lang="en-US" sz="1050" b="1" dirty="0">
                  <a:solidFill>
                    <a:schemeClr val="bg1"/>
                  </a:solidFill>
                  <a:latin typeface="Calibri" pitchFamily="34" charset="0"/>
                </a:endParaRPr>
              </a:p>
            </p:txBody>
          </p:sp>
          <p:cxnSp>
            <p:nvCxnSpPr>
              <p:cNvPr id="113" name="Straight Connector 112"/>
              <p:cNvCxnSpPr/>
              <p:nvPr/>
            </p:nvCxnSpPr>
            <p:spPr>
              <a:xfrm rot="5400000">
                <a:off x="3532535" y="4989989"/>
                <a:ext cx="228600" cy="2221"/>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grpSp>
        <p:sp>
          <p:nvSpPr>
            <p:cNvPr id="83" name="Flowchart: Alternate Process 82"/>
            <p:cNvSpPr/>
            <p:nvPr/>
          </p:nvSpPr>
          <p:spPr>
            <a:xfrm>
              <a:off x="662654" y="838200"/>
              <a:ext cx="1534902" cy="445926"/>
            </a:xfrm>
            <a:prstGeom prst="flowChartAlternateProcess">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buNone/>
              </a:pPr>
              <a:r>
                <a:rPr lang="en-US" sz="1050" b="1" dirty="0" smtClean="0">
                  <a:solidFill>
                    <a:schemeClr val="bg1"/>
                  </a:solidFill>
                  <a:latin typeface="Calibri" pitchFamily="34" charset="0"/>
                  <a:ea typeface="Cambria Math"/>
                </a:rPr>
                <a:t>Input:</a:t>
              </a:r>
            </a:p>
            <a:p>
              <a:pPr algn="ctr">
                <a:buNone/>
              </a:pPr>
              <a:r>
                <a:rPr lang="en-US" sz="1050" b="1" dirty="0" smtClean="0">
                  <a:solidFill>
                    <a:schemeClr val="bg1"/>
                  </a:solidFill>
                  <a:latin typeface="Calibri" pitchFamily="34" charset="0"/>
                  <a:ea typeface="Cambria Math"/>
                </a:rPr>
                <a:t>Program P</a:t>
              </a:r>
              <a:endParaRPr lang="en-US" sz="1050" b="1" dirty="0">
                <a:solidFill>
                  <a:schemeClr val="bg1"/>
                </a:solidFill>
                <a:latin typeface="Calibri" pitchFamily="34" charset="0"/>
              </a:endParaRPr>
            </a:p>
            <a:p>
              <a:pPr algn="ctr">
                <a:buNone/>
              </a:pPr>
              <a:r>
                <a:rPr lang="en-US" sz="1050" b="1" dirty="0" smtClean="0">
                  <a:solidFill>
                    <a:schemeClr val="bg1"/>
                  </a:solidFill>
                  <a:latin typeface="Calibri" pitchFamily="34" charset="0"/>
                  <a:ea typeface="Cambria Math"/>
                </a:rPr>
                <a:t>Property </a:t>
              </a:r>
              <a:r>
                <a:rPr lang="el-GR" sz="1050" b="1" dirty="0" smtClean="0">
                  <a:solidFill>
                    <a:schemeClr val="bg1"/>
                  </a:solidFill>
                  <a:latin typeface="Calibri" pitchFamily="34" charset="0"/>
                  <a:ea typeface="Cambria Math"/>
                </a:rPr>
                <a:t>ψ</a:t>
              </a:r>
              <a:r>
                <a:rPr lang="en-US" sz="1050" b="1" dirty="0" smtClean="0">
                  <a:solidFill>
                    <a:schemeClr val="bg1"/>
                  </a:solidFill>
                  <a:latin typeface="Calibri" pitchFamily="34" charset="0"/>
                  <a:sym typeface="Symbol"/>
                </a:rPr>
                <a:t> </a:t>
              </a:r>
              <a:endParaRPr lang="en-US" sz="1050" b="1" dirty="0">
                <a:solidFill>
                  <a:schemeClr val="bg1"/>
                </a:solidFill>
                <a:latin typeface="Calibri"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1"/>
                                        </p:tgtEl>
                                        <p:attrNameLst>
                                          <p:attrName>style.visibility</p:attrName>
                                        </p:attrNameLst>
                                      </p:cBhvr>
                                      <p:to>
                                        <p:strVal val="visible"/>
                                      </p:to>
                                    </p:set>
                                    <p:animEffect transition="in" filter="fade">
                                      <p:cBhvr>
                                        <p:cTn id="10" dur="500"/>
                                        <p:tgtEl>
                                          <p:spTgt spid="2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2"/>
                                        </p:tgtEl>
                                        <p:attrNameLst>
                                          <p:attrName>style.visibility</p:attrName>
                                        </p:attrNameLst>
                                      </p:cBhvr>
                                      <p:to>
                                        <p:strVal val="visible"/>
                                      </p:to>
                                    </p:set>
                                    <p:animEffect transition="in" filter="fade">
                                      <p:cBhvr>
                                        <p:cTn id="13" dur="500"/>
                                        <p:tgtEl>
                                          <p:spTgt spid="2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3"/>
                                        </p:tgtEl>
                                        <p:attrNameLst>
                                          <p:attrName>style.visibility</p:attrName>
                                        </p:attrNameLst>
                                      </p:cBhvr>
                                      <p:to>
                                        <p:strVal val="visible"/>
                                      </p:to>
                                    </p:set>
                                    <p:animEffect transition="in" filter="fade">
                                      <p:cBhvr>
                                        <p:cTn id="16" dur="500"/>
                                        <p:tgtEl>
                                          <p:spTgt spid="24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4"/>
                                        </p:tgtEl>
                                        <p:attrNameLst>
                                          <p:attrName>style.visibility</p:attrName>
                                        </p:attrNameLst>
                                      </p:cBhvr>
                                      <p:to>
                                        <p:strVal val="visible"/>
                                      </p:to>
                                    </p:set>
                                    <p:animEffect transition="in" filter="fade">
                                      <p:cBhvr>
                                        <p:cTn id="19" dur="500"/>
                                        <p:tgtEl>
                                          <p:spTgt spid="2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5"/>
                                        </p:tgtEl>
                                        <p:attrNameLst>
                                          <p:attrName>style.visibility</p:attrName>
                                        </p:attrNameLst>
                                      </p:cBhvr>
                                      <p:to>
                                        <p:strVal val="visible"/>
                                      </p:to>
                                    </p:set>
                                    <p:animEffect transition="in" filter="fade">
                                      <p:cBhvr>
                                        <p:cTn id="22" dur="500"/>
                                        <p:tgtEl>
                                          <p:spTgt spid="24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7"/>
                                        </p:tgtEl>
                                        <p:attrNameLst>
                                          <p:attrName>style.visibility</p:attrName>
                                        </p:attrNameLst>
                                      </p:cBhvr>
                                      <p:to>
                                        <p:strVal val="visible"/>
                                      </p:to>
                                    </p:set>
                                    <p:animEffect transition="in" filter="fade">
                                      <p:cBhvr>
                                        <p:cTn id="25" dur="500"/>
                                        <p:tgtEl>
                                          <p:spTgt spid="24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6"/>
                                        </p:tgtEl>
                                        <p:attrNameLst>
                                          <p:attrName>style.visibility</p:attrName>
                                        </p:attrNameLst>
                                      </p:cBhvr>
                                      <p:to>
                                        <p:strVal val="visible"/>
                                      </p:to>
                                    </p:set>
                                    <p:animEffect transition="in" filter="fade">
                                      <p:cBhvr>
                                        <p:cTn id="28" dur="500"/>
                                        <p:tgtEl>
                                          <p:spTgt spid="24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8"/>
                                        </p:tgtEl>
                                        <p:attrNameLst>
                                          <p:attrName>style.visibility</p:attrName>
                                        </p:attrNameLst>
                                      </p:cBhvr>
                                      <p:to>
                                        <p:strVal val="visible"/>
                                      </p:to>
                                    </p:set>
                                    <p:animEffect transition="in" filter="fade">
                                      <p:cBhvr>
                                        <p:cTn id="31" dur="500"/>
                                        <p:tgtEl>
                                          <p:spTgt spid="24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9"/>
                                        </p:tgtEl>
                                        <p:attrNameLst>
                                          <p:attrName>style.visibility</p:attrName>
                                        </p:attrNameLst>
                                      </p:cBhvr>
                                      <p:to>
                                        <p:strVal val="visible"/>
                                      </p:to>
                                    </p:set>
                                    <p:animEffect transition="in" filter="fade">
                                      <p:cBhvr>
                                        <p:cTn id="34" dur="500"/>
                                        <p:tgtEl>
                                          <p:spTgt spid="24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0"/>
                                        </p:tgtEl>
                                        <p:attrNameLst>
                                          <p:attrName>style.visibility</p:attrName>
                                        </p:attrNameLst>
                                      </p:cBhvr>
                                      <p:to>
                                        <p:strVal val="visible"/>
                                      </p:to>
                                    </p:set>
                                    <p:animEffect transition="in" filter="fade">
                                      <p:cBhvr>
                                        <p:cTn id="37" dur="500"/>
                                        <p:tgtEl>
                                          <p:spTgt spid="25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3"/>
                                        </p:tgtEl>
                                        <p:attrNameLst>
                                          <p:attrName>style.visibility</p:attrName>
                                        </p:attrNameLst>
                                      </p:cBhvr>
                                      <p:to>
                                        <p:strVal val="visible"/>
                                      </p:to>
                                    </p:set>
                                    <p:animEffect transition="in" filter="fade">
                                      <p:cBhvr>
                                        <p:cTn id="40" dur="500"/>
                                        <p:tgtEl>
                                          <p:spTgt spid="25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2"/>
                                        </p:tgtEl>
                                        <p:attrNameLst>
                                          <p:attrName>style.visibility</p:attrName>
                                        </p:attrNameLst>
                                      </p:cBhvr>
                                      <p:to>
                                        <p:strVal val="visible"/>
                                      </p:to>
                                    </p:set>
                                    <p:animEffect transition="in" filter="fade">
                                      <p:cBhvr>
                                        <p:cTn id="43" dur="500"/>
                                        <p:tgtEl>
                                          <p:spTgt spid="25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fade">
                                      <p:cBhvr>
                                        <p:cTn id="46" dur="500"/>
                                        <p:tgtEl>
                                          <p:spTgt spid="25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4"/>
                                        </p:tgtEl>
                                        <p:attrNameLst>
                                          <p:attrName>style.visibility</p:attrName>
                                        </p:attrNameLst>
                                      </p:cBhvr>
                                      <p:to>
                                        <p:strVal val="visible"/>
                                      </p:to>
                                    </p:set>
                                    <p:animEffect transition="in" filter="fade">
                                      <p:cBhvr>
                                        <p:cTn id="49" dur="500"/>
                                        <p:tgtEl>
                                          <p:spTgt spid="25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8"/>
                                        </p:tgtEl>
                                        <p:attrNameLst>
                                          <p:attrName>style.visibility</p:attrName>
                                        </p:attrNameLst>
                                      </p:cBhvr>
                                      <p:to>
                                        <p:strVal val="visible"/>
                                      </p:to>
                                    </p:set>
                                    <p:animEffect transition="in" filter="fade">
                                      <p:cBhvr>
                                        <p:cTn id="52" dur="500"/>
                                        <p:tgtEl>
                                          <p:spTgt spid="25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500"/>
                                        <p:tgtEl>
                                          <p:spTgt spid="75"/>
                                        </p:tgtEl>
                                      </p:cBhvr>
                                    </p:animEffect>
                                  </p:childTnLst>
                                </p:cTn>
                              </p:par>
                              <p:par>
                                <p:cTn id="58" presetID="10" presetClass="entr" presetSubtype="0" fill="hold" nodeType="withEffect">
                                  <p:stCondLst>
                                    <p:cond delay="0"/>
                                  </p:stCondLst>
                                  <p:childTnLst>
                                    <p:set>
                                      <p:cBhvr>
                                        <p:cTn id="59" dur="1" fill="hold">
                                          <p:stCondLst>
                                            <p:cond delay="0"/>
                                          </p:stCondLst>
                                        </p:cTn>
                                        <p:tgtEl>
                                          <p:inkTgt spid="_x0000_s609283"/>
                                        </p:tgtEl>
                                        <p:attrNameLst>
                                          <p:attrName>style.visibility</p:attrName>
                                        </p:attrNameLst>
                                      </p:cBhvr>
                                      <p:to>
                                        <p:strVal val="visible"/>
                                      </p:to>
                                    </p:set>
                                    <p:animEffect transition="in" filter="fade">
                                      <p:cBhvr>
                                        <p:cTn id="60" dur="500"/>
                                        <p:tgtEl>
                                          <p:inkTgt spid="_x0000_s609283"/>
                                        </p:tgtEl>
                                      </p:cBhvr>
                                    </p:animEffect>
                                  </p:childTnLst>
                                </p:cTn>
                              </p:par>
                              <p:par>
                                <p:cTn id="61" presetID="10" presetClass="entr" presetSubtype="0" fill="hold" nodeType="withEffect">
                                  <p:stCondLst>
                                    <p:cond delay="0"/>
                                  </p:stCondLst>
                                  <p:childTnLst>
                                    <p:set>
                                      <p:cBhvr>
                                        <p:cTn id="62" dur="1" fill="hold">
                                          <p:stCondLst>
                                            <p:cond delay="0"/>
                                          </p:stCondLst>
                                        </p:cTn>
                                        <p:tgtEl>
                                          <p:inkTgt spid="_x0000_s609284"/>
                                        </p:tgtEl>
                                        <p:attrNameLst>
                                          <p:attrName>style.visibility</p:attrName>
                                        </p:attrNameLst>
                                      </p:cBhvr>
                                      <p:to>
                                        <p:strVal val="visible"/>
                                      </p:to>
                                    </p:set>
                                    <p:animEffect transition="in" filter="fade">
                                      <p:cBhvr>
                                        <p:cTn id="63" dur="500"/>
                                        <p:tgtEl>
                                          <p:inkTgt spid="_x0000_s60928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fade">
                                      <p:cBhvr>
                                        <p:cTn id="68" dur="500"/>
                                        <p:tgtEl>
                                          <p:spTgt spid="7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3"/>
                                        </p:tgtEl>
                                        <p:attrNameLst>
                                          <p:attrName>style.visibility</p:attrName>
                                        </p:attrNameLst>
                                      </p:cBhvr>
                                      <p:to>
                                        <p:strVal val="visible"/>
                                      </p:to>
                                    </p:set>
                                    <p:animEffect transition="in" filter="fade">
                                      <p:cBhvr>
                                        <p:cTn id="7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67" grpId="0" animBg="1"/>
      <p:bldP spid="73" grpId="0" animBg="1"/>
      <p:bldP spid="74" grpId="0" animBg="1"/>
      <p:bldP spid="241" grpId="0"/>
      <p:bldP spid="242" grpId="0"/>
      <p:bldP spid="243" grpId="0"/>
      <p:bldP spid="244" grpId="0"/>
      <p:bldP spid="245" grpId="0"/>
      <p:bldP spid="246" grpId="0"/>
      <p:bldP spid="247" grpId="0"/>
      <p:bldP spid="248" grpId="0"/>
      <p:bldP spid="249" grpId="0"/>
      <p:bldP spid="250" grpId="0"/>
      <p:bldP spid="251" grpId="0"/>
      <p:bldP spid="252" grpId="0"/>
      <p:bldP spid="253" grpId="0"/>
      <p:bldP spid="254" grpId="0"/>
      <p:bldP spid="258"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txBox="1">
            <a:spLocks/>
          </p:cNvSpPr>
          <p:nvPr/>
        </p:nvSpPr>
        <p:spPr>
          <a:xfrm>
            <a:off x="457200" y="274638"/>
            <a:ext cx="8229600" cy="1143000"/>
          </a:xfrm>
          <a:prstGeom prst="rect">
            <a:avLst/>
          </a:prstGeom>
        </p:spPr>
        <p:txBody>
          <a:bodyPr vert="horz" wrap="square" lIns="91440" tIns="45720" rIns="91440" bIns="45720" rtlCol="0" anchor="ctr" compatLnSpc="1">
            <a:noAutofit/>
          </a:bodyPr>
          <a:lstStyle/>
          <a:p>
            <a:pPr lvl="0" algn="ctr" defTabSz="914400" fontAlgn="base">
              <a:spcBef>
                <a:spcPct val="0"/>
              </a:spcBef>
              <a:spcAft>
                <a:spcPct val="0"/>
              </a:spcAft>
              <a:defRPr/>
            </a:pPr>
            <a:r>
              <a:rPr lang="en-US" sz="3200" dirty="0" smtClean="0"/>
              <a:t>Symbolic execution + Theorem Proving</a:t>
            </a:r>
            <a:r>
              <a:rPr kumimoji="0" lang="en-US" sz="3200" b="0" i="0" u="none" strike="noStrike" kern="1200" cap="none" spc="0" normalizeH="0" noProof="0" dirty="0" smtClean="0">
                <a:ln>
                  <a:noFill/>
                </a:ln>
                <a:solidFill>
                  <a:srgbClr val="C00000"/>
                </a:solidFill>
                <a:effectLst/>
                <a:uLnTx/>
                <a:uFillTx/>
                <a:latin typeface="Comic Sans MS" pitchFamily="66" charset="0"/>
                <a:ea typeface="+mj-ea"/>
                <a:cs typeface="+mj-cs"/>
              </a:rPr>
              <a:t> </a:t>
            </a:r>
            <a:endParaRPr kumimoji="0" lang="en-US" sz="3200" b="0" i="0" u="none" strike="noStrike" kern="1200" cap="none" spc="0" normalizeH="0" baseline="0" noProof="0" dirty="0">
              <a:ln>
                <a:noFill/>
              </a:ln>
              <a:solidFill>
                <a:srgbClr val="C00000"/>
              </a:solidFill>
              <a:effectLst/>
              <a:uLnTx/>
              <a:uFillTx/>
              <a:latin typeface="Comic Sans MS" pitchFamily="66" charset="0"/>
              <a:ea typeface="+mj-ea"/>
              <a:cs typeface="+mj-cs"/>
            </a:endParaRPr>
          </a:p>
        </p:txBody>
      </p:sp>
      <p:sp>
        <p:nvSpPr>
          <p:cNvPr id="4" name="TextBox 3"/>
          <p:cNvSpPr txBox="1"/>
          <p:nvPr/>
        </p:nvSpPr>
        <p:spPr>
          <a:xfrm>
            <a:off x="554594" y="5809206"/>
            <a:ext cx="2143140" cy="307777"/>
          </a:xfrm>
          <a:prstGeom prst="rect">
            <a:avLst/>
          </a:prstGeom>
          <a:noFill/>
          <a:ln w="12700">
            <a:solidFill>
              <a:schemeClr val="tx1"/>
            </a:solidFill>
          </a:ln>
        </p:spPr>
        <p:txBody>
          <a:bodyPr wrap="square" rtlCol="0">
            <a:spAutoFit/>
          </a:bodyPr>
          <a:lstStyle/>
          <a:p>
            <a:pPr lvl="0" algn="ctr"/>
            <a:r>
              <a:rPr lang="el-GR" sz="1400" dirty="0" smtClean="0">
                <a:solidFill>
                  <a:srgbClr val="C00000"/>
                </a:solidFill>
                <a:latin typeface="Cambria Math"/>
                <a:ea typeface="Cambria Math"/>
                <a:sym typeface="Wingdings"/>
              </a:rPr>
              <a:t>τ</a:t>
            </a:r>
            <a:r>
              <a:rPr lang="en-US" sz="1400" dirty="0" smtClean="0">
                <a:solidFill>
                  <a:srgbClr val="C00000"/>
                </a:solidFill>
                <a:latin typeface="Cambria Math"/>
                <a:ea typeface="Cambria Math"/>
                <a:sym typeface="Wingdings"/>
              </a:rPr>
              <a:t>=</a:t>
            </a:r>
            <a:r>
              <a:rPr lang="en-US" sz="1400" dirty="0" smtClean="0">
                <a:solidFill>
                  <a:srgbClr val="C00000"/>
                </a:solidFill>
                <a:latin typeface="Cambria Math"/>
                <a:ea typeface="Cambria Math"/>
              </a:rPr>
              <a:t>(0,1,2,3,4,7,8,9)</a:t>
            </a:r>
            <a:endParaRPr lang="en-IN" dirty="0"/>
          </a:p>
        </p:txBody>
      </p:sp>
      <p:graphicFrame>
        <p:nvGraphicFramePr>
          <p:cNvPr id="6" name="Table 5"/>
          <p:cNvGraphicFramePr>
            <a:graphicFrameLocks noGrp="1"/>
          </p:cNvGraphicFramePr>
          <p:nvPr/>
        </p:nvGraphicFramePr>
        <p:xfrm>
          <a:off x="5266267" y="2476489"/>
          <a:ext cx="2139520" cy="1127760"/>
        </p:xfrm>
        <a:graphic>
          <a:graphicData uri="http://schemas.openxmlformats.org/drawingml/2006/table">
            <a:tbl>
              <a:tblPr>
                <a:tableStyleId>{775DCB02-9BB8-47FD-8907-85C794F793BA}</a:tableStyleId>
              </a:tblPr>
              <a:tblGrid>
                <a:gridCol w="928694"/>
                <a:gridCol w="1210826"/>
              </a:tblGrid>
              <a:tr h="224641">
                <a:tc>
                  <a:txBody>
                    <a:bodyPr/>
                    <a:lstStyle/>
                    <a:p>
                      <a:pPr algn="ctr"/>
                      <a:r>
                        <a:rPr lang="en-US" sz="1400" dirty="0" smtClean="0"/>
                        <a:t>y</a:t>
                      </a:r>
                      <a:endParaRPr lang="en-IN" sz="1400" dirty="0">
                        <a:solidFill>
                          <a:sysClr val="windowText" lastClr="000000"/>
                        </a:solidFill>
                        <a:latin typeface="Cambria Math" pitchFamily="18" charset="0"/>
                        <a:ea typeface="Cambria Math" pitchFamily="18" charset="0"/>
                      </a:endParaRPr>
                    </a:p>
                  </a:txBody>
                  <a:tcPr/>
                </a:tc>
                <a:tc>
                  <a:txBody>
                    <a:bodyPr/>
                    <a:lstStyle/>
                    <a:p>
                      <a:pPr algn="ctr"/>
                      <a:r>
                        <a:rPr lang="en-US" sz="1400" dirty="0" smtClean="0"/>
                        <a:t>y</a:t>
                      </a:r>
                      <a:r>
                        <a:rPr lang="en-US" sz="1400" baseline="-25000" dirty="0" smtClean="0"/>
                        <a:t>0</a:t>
                      </a:r>
                      <a:endParaRPr lang="en-IN" sz="1400" dirty="0">
                        <a:solidFill>
                          <a:sysClr val="windowText" lastClr="000000"/>
                        </a:solidFill>
                      </a:endParaRPr>
                    </a:p>
                  </a:txBody>
                  <a:tcPr/>
                </a:tc>
              </a:tr>
              <a:tr h="224641">
                <a:tc>
                  <a:txBody>
                    <a:bodyPr/>
                    <a:lstStyle/>
                    <a:p>
                      <a:pPr algn="ctr"/>
                      <a:r>
                        <a:rPr lang="en-US" sz="1400" dirty="0" err="1" smtClean="0"/>
                        <a:t>lock.state</a:t>
                      </a:r>
                      <a:endParaRPr lang="en-IN" sz="1400" dirty="0">
                        <a:solidFill>
                          <a:sysClr val="windowText" lastClr="000000"/>
                        </a:solidFill>
                        <a:latin typeface="Cambria Math" pitchFamily="18" charset="0"/>
                        <a:ea typeface="Cambria Math"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L</a:t>
                      </a:r>
                      <a:endParaRPr lang="en-IN" sz="1400" dirty="0" smtClean="0">
                        <a:solidFill>
                          <a:sysClr val="windowText" lastClr="000000"/>
                        </a:solidFill>
                      </a:endParaRPr>
                    </a:p>
                  </a:txBody>
                  <a:tcPr/>
                </a:tc>
              </a:tr>
              <a:tr h="265097">
                <a:tc>
                  <a:txBody>
                    <a:bodyPr/>
                    <a:lstStyle/>
                    <a:p>
                      <a:pPr algn="ctr"/>
                      <a:r>
                        <a:rPr lang="en-US" sz="1400" dirty="0" smtClean="0"/>
                        <a:t>x</a:t>
                      </a:r>
                      <a:endParaRPr lang="en-IN" sz="1400" dirty="0">
                        <a:solidFill>
                          <a:sysClr val="windowText" lastClr="000000"/>
                        </a:solidFill>
                        <a:latin typeface="Cambria Math" pitchFamily="18" charset="0"/>
                        <a:ea typeface="Cambria Math"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y</a:t>
                      </a:r>
                      <a:r>
                        <a:rPr lang="en-US" sz="1400" baseline="-25000" dirty="0" smtClean="0"/>
                        <a:t>0</a:t>
                      </a:r>
                      <a:endParaRPr lang="en-IN" sz="1400" dirty="0" smtClean="0">
                        <a:solidFill>
                          <a:sysClr val="windowText" lastClr="000000"/>
                        </a:solidFill>
                      </a:endParaRPr>
                    </a:p>
                  </a:txBody>
                  <a:tcPr/>
                </a:tc>
              </a:tr>
            </a:tbl>
          </a:graphicData>
        </a:graphic>
      </p:graphicFrame>
      <p:graphicFrame>
        <p:nvGraphicFramePr>
          <p:cNvPr id="8" name="Table 7"/>
          <p:cNvGraphicFramePr>
            <a:graphicFrameLocks noGrp="1"/>
          </p:cNvGraphicFramePr>
          <p:nvPr/>
        </p:nvGraphicFramePr>
        <p:xfrm>
          <a:off x="4909077" y="4206248"/>
          <a:ext cx="2857520" cy="609600"/>
        </p:xfrm>
        <a:graphic>
          <a:graphicData uri="http://schemas.openxmlformats.org/drawingml/2006/table">
            <a:tbl>
              <a:tblPr>
                <a:tableStyleId>{284E427A-3D55-4303-BF80-6455036E1DE7}</a:tableStyleId>
              </a:tblPr>
              <a:tblGrid>
                <a:gridCol w="2857520"/>
              </a:tblGrid>
              <a:tr h="2246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smtClean="0">
                          <a:ln>
                            <a:solidFill>
                              <a:schemeClr val="bg1"/>
                            </a:solidFill>
                          </a:ln>
                          <a:effectLst/>
                          <a:uLnTx/>
                          <a:uFillTx/>
                        </a:rPr>
                        <a:t>(x =y) = (y</a:t>
                      </a:r>
                      <a:r>
                        <a:rPr kumimoji="0" lang="en-US" sz="1400" u="none" strike="noStrike" kern="1200" cap="none" spc="0" normalizeH="0" baseline="-25000" noProof="0" dirty="0" smtClean="0">
                          <a:ln>
                            <a:solidFill>
                              <a:schemeClr val="bg1"/>
                            </a:solidFill>
                          </a:ln>
                          <a:effectLst/>
                          <a:uLnTx/>
                          <a:uFillTx/>
                        </a:rPr>
                        <a:t>0</a:t>
                      </a:r>
                      <a:r>
                        <a:rPr kumimoji="0" lang="en-US" sz="1400" u="none" strike="noStrike" kern="1200" cap="none" spc="0" normalizeH="0" baseline="0" noProof="0" dirty="0" smtClean="0">
                          <a:ln>
                            <a:solidFill>
                              <a:schemeClr val="bg1"/>
                            </a:solidFill>
                          </a:ln>
                          <a:effectLst/>
                          <a:uLnTx/>
                          <a:uFillTx/>
                        </a:rPr>
                        <a:t> = y</a:t>
                      </a:r>
                      <a:r>
                        <a:rPr kumimoji="0" lang="en-US" sz="1400" u="none" strike="noStrike" kern="1200" cap="none" spc="0" normalizeH="0" baseline="-25000" noProof="0" dirty="0" smtClean="0">
                          <a:ln>
                            <a:solidFill>
                              <a:schemeClr val="bg1"/>
                            </a:solidFill>
                          </a:ln>
                          <a:effectLst/>
                          <a:uLnTx/>
                          <a:uFillTx/>
                        </a:rPr>
                        <a:t>0</a:t>
                      </a:r>
                      <a:r>
                        <a:rPr kumimoji="0" lang="en-US" sz="1400" u="none" strike="noStrike" kern="1200" cap="none" spc="0" normalizeH="0" baseline="0" noProof="0" dirty="0" smtClean="0">
                          <a:ln>
                            <a:solidFill>
                              <a:schemeClr val="bg1"/>
                            </a:solidFill>
                          </a:ln>
                          <a:effectLst/>
                          <a:uLnTx/>
                          <a:uFillTx/>
                        </a:rPr>
                        <a:t> ) = T</a:t>
                      </a:r>
                      <a:endParaRPr kumimoji="0" lang="en-US" sz="1400" b="0" i="0" u="none" strike="noStrike" kern="1200" cap="none" spc="0" normalizeH="0" baseline="0" noProof="0" dirty="0" smtClean="0">
                        <a:ln>
                          <a:solidFill>
                            <a:schemeClr val="bg1"/>
                          </a:solidFill>
                        </a:ln>
                        <a:solidFill>
                          <a:sysClr val="windowText" lastClr="000000"/>
                        </a:solidFill>
                        <a:effectLst/>
                        <a:uLnTx/>
                        <a:uFillTx/>
                        <a:latin typeface="Cambria Math"/>
                        <a:ea typeface="Cambria Math"/>
                        <a:cs typeface="+mn-cs"/>
                      </a:endParaRPr>
                    </a:p>
                  </a:txBody>
                  <a:tcPr/>
                </a:tc>
              </a:tr>
              <a:tr h="265097">
                <a:tc>
                  <a:txBody>
                    <a:bodyPr/>
                    <a:lstStyle/>
                    <a:p>
                      <a:pPr algn="ctr"/>
                      <a:r>
                        <a:rPr lang="en-US" sz="1400" dirty="0" smtClean="0">
                          <a:ln>
                            <a:solidFill>
                              <a:schemeClr val="bg1"/>
                            </a:solidFill>
                          </a:ln>
                        </a:rPr>
                        <a:t>(</a:t>
                      </a:r>
                      <a:r>
                        <a:rPr lang="en-US" sz="1400" dirty="0" err="1" smtClean="0">
                          <a:ln>
                            <a:solidFill>
                              <a:schemeClr val="bg1"/>
                            </a:solidFill>
                          </a:ln>
                        </a:rPr>
                        <a:t>lock.state</a:t>
                      </a:r>
                      <a:r>
                        <a:rPr lang="en-US" sz="1400" dirty="0" smtClean="0">
                          <a:ln>
                            <a:solidFill>
                              <a:schemeClr val="bg1"/>
                            </a:solidFill>
                          </a:ln>
                        </a:rPr>
                        <a:t> != L) = (L != L) = F</a:t>
                      </a:r>
                      <a:endParaRPr lang="en-IN" sz="1400" dirty="0">
                        <a:ln>
                          <a:solidFill>
                            <a:schemeClr val="bg1"/>
                          </a:solidFill>
                        </a:ln>
                        <a:solidFill>
                          <a:sysClr val="windowText" lastClr="000000"/>
                        </a:solidFill>
                        <a:latin typeface="Cambria Math" pitchFamily="18" charset="0"/>
                        <a:ea typeface="Cambria Math" pitchFamily="18" charset="0"/>
                      </a:endParaRPr>
                    </a:p>
                  </a:txBody>
                  <a:tcPr/>
                </a:tc>
              </a:tr>
            </a:tbl>
          </a:graphicData>
        </a:graphic>
      </p:graphicFrame>
      <p:sp>
        <p:nvSpPr>
          <p:cNvPr id="10" name="TextBox 9"/>
          <p:cNvSpPr txBox="1"/>
          <p:nvPr/>
        </p:nvSpPr>
        <p:spPr>
          <a:xfrm>
            <a:off x="5266267" y="2164102"/>
            <a:ext cx="2143140" cy="307777"/>
          </a:xfrm>
          <a:prstGeom prst="rect">
            <a:avLst/>
          </a:prstGeom>
          <a:noFill/>
          <a:ln w="12700">
            <a:noFill/>
          </a:ln>
        </p:spPr>
        <p:txBody>
          <a:bodyPr wrap="square" rtlCol="0">
            <a:spAutoFit/>
          </a:bodyPr>
          <a:lstStyle/>
          <a:p>
            <a:pPr lvl="0" algn="ctr"/>
            <a:r>
              <a:rPr lang="en-US" sz="1400" dirty="0" smtClean="0">
                <a:solidFill>
                  <a:srgbClr val="002060"/>
                </a:solidFill>
                <a:latin typeface="Comic Sans MS" pitchFamily="66" charset="0"/>
              </a:rPr>
              <a:t>symbolic memory</a:t>
            </a:r>
            <a:endParaRPr lang="en-IN" sz="1400" dirty="0">
              <a:solidFill>
                <a:srgbClr val="002060"/>
              </a:solidFill>
              <a:latin typeface="Comic Sans MS" pitchFamily="66" charset="0"/>
            </a:endParaRPr>
          </a:p>
        </p:txBody>
      </p:sp>
      <p:sp>
        <p:nvSpPr>
          <p:cNvPr id="11" name="TextBox 10"/>
          <p:cNvSpPr txBox="1"/>
          <p:nvPr/>
        </p:nvSpPr>
        <p:spPr>
          <a:xfrm>
            <a:off x="5275995" y="3883223"/>
            <a:ext cx="2143140" cy="307777"/>
          </a:xfrm>
          <a:prstGeom prst="rect">
            <a:avLst/>
          </a:prstGeom>
          <a:noFill/>
          <a:ln w="12700">
            <a:noFill/>
          </a:ln>
        </p:spPr>
        <p:txBody>
          <a:bodyPr wrap="square" rtlCol="0">
            <a:spAutoFit/>
          </a:bodyPr>
          <a:lstStyle/>
          <a:p>
            <a:pPr lvl="0" algn="ctr"/>
            <a:r>
              <a:rPr lang="en-US" sz="1400" dirty="0" smtClean="0">
                <a:solidFill>
                  <a:srgbClr val="002060"/>
                </a:solidFill>
                <a:latin typeface="Comic Sans MS" pitchFamily="66" charset="0"/>
              </a:rPr>
              <a:t>constraints</a:t>
            </a:r>
            <a:endParaRPr lang="en-IN" sz="1400" dirty="0">
              <a:solidFill>
                <a:srgbClr val="002060"/>
              </a:solidFill>
              <a:latin typeface="Comic Sans MS" pitchFamily="66" charset="0"/>
            </a:endParaRPr>
          </a:p>
        </p:txBody>
      </p:sp>
      <p:pic>
        <p:nvPicPr>
          <p:cNvPr id="9" name="Picture 4"/>
          <p:cNvPicPr>
            <a:picLocks noChangeAspect="1" noChangeArrowheads="1"/>
          </p:cNvPicPr>
          <p:nvPr/>
        </p:nvPicPr>
        <p:blipFill>
          <a:blip r:embed="rId3"/>
          <a:srcRect/>
          <a:stretch>
            <a:fillRect/>
          </a:stretch>
        </p:blipFill>
        <p:spPr bwMode="auto">
          <a:xfrm>
            <a:off x="661958" y="1789649"/>
            <a:ext cx="2847975" cy="301942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icture 4"/>
          <p:cNvPicPr>
            <a:picLocks noChangeAspect="1" noChangeArrowheads="1"/>
          </p:cNvPicPr>
          <p:nvPr/>
        </p:nvPicPr>
        <p:blipFill>
          <a:blip r:embed="rId4"/>
          <a:srcRect/>
          <a:stretch>
            <a:fillRect/>
          </a:stretch>
        </p:blipFill>
        <p:spPr bwMode="auto">
          <a:xfrm>
            <a:off x="3258068" y="2250030"/>
            <a:ext cx="2847975" cy="3019425"/>
          </a:xfrm>
          <a:prstGeom prst="rect">
            <a:avLst/>
          </a:prstGeom>
          <a:noFill/>
          <a:ln w="9525">
            <a:noFill/>
            <a:miter lim="800000"/>
            <a:headEnd/>
            <a:tailEnd/>
          </a:ln>
          <a:effectLst/>
        </p:spPr>
      </p:pic>
      <p:sp>
        <p:nvSpPr>
          <p:cNvPr id="2" name="Title 1"/>
          <p:cNvSpPr>
            <a:spLocks noGrp="1"/>
          </p:cNvSpPr>
          <p:nvPr>
            <p:ph type="title" idx="10"/>
          </p:nvPr>
        </p:nvSpPr>
        <p:spPr>
          <a:xfrm>
            <a:off x="457200" y="274638"/>
            <a:ext cx="8229600" cy="1143000"/>
          </a:xfrm>
        </p:spPr>
        <p:txBody>
          <a:bodyPr wrap="square" lIns="91440" tIns="45720" rIns="91440" bIns="45720" compatLnSpc="1">
            <a:normAutofit/>
          </a:bodyPr>
          <a:lstStyle/>
          <a:p>
            <a:pPr algn="ctr" fontAlgn="base">
              <a:spcBef>
                <a:spcPct val="0"/>
              </a:spcBef>
              <a:spcAft>
                <a:spcPct val="0"/>
              </a:spcAft>
              <a:defRPr/>
            </a:pPr>
            <a:r>
              <a:rPr lang="en-US" sz="4400" dirty="0" smtClean="0">
                <a:solidFill>
                  <a:srgbClr val="F8F57B"/>
                </a:solidFill>
                <a:latin typeface="+mj-lt"/>
                <a:ea typeface="+mj-ea"/>
                <a:cs typeface="+mj-cs"/>
              </a:rPr>
              <a:t> </a:t>
            </a:r>
            <a:r>
              <a:rPr lang="en-US" sz="4400" dirty="0" smtClean="0">
                <a:solidFill>
                  <a:srgbClr val="F8F57B"/>
                </a:solidFill>
                <a:latin typeface="+mj-lt"/>
              </a:rPr>
              <a:t>Example</a:t>
            </a:r>
            <a:endParaRPr lang="en-US" sz="4400" dirty="0">
              <a:solidFill>
                <a:srgbClr val="F8F57B"/>
              </a:solidFill>
              <a:latin typeface="+mj-lt"/>
              <a:ea typeface="+mj-ea"/>
              <a:cs typeface="+mj-cs"/>
            </a:endParaRPr>
          </a:p>
        </p:txBody>
      </p:sp>
      <p:graphicFrame>
        <p:nvGraphicFramePr>
          <p:cNvPr id="4097" name="Object 4096"/>
          <p:cNvGraphicFramePr>
            <a:graphicFrameLocks noChangeAspect="1"/>
          </p:cNvGraphicFramePr>
          <p:nvPr/>
        </p:nvGraphicFramePr>
        <p:xfrm>
          <a:off x="4514850" y="3321050"/>
          <a:ext cx="114300" cy="215900"/>
        </p:xfrm>
        <a:graphic>
          <a:graphicData uri="http://schemas.openxmlformats.org/presentationml/2006/ole">
            <p:oleObj spid="_x0000_s610306" name="Equation" r:id="rId5" imgW="0" imgH="0" progId="Equation.3">
              <p:embed/>
            </p:oleObj>
          </a:graphicData>
        </a:graphic>
      </p:graphicFrame>
      <p:sp>
        <p:nvSpPr>
          <p:cNvPr id="73" name="Oval Callout 72"/>
          <p:cNvSpPr/>
          <p:nvPr/>
        </p:nvSpPr>
        <p:spPr>
          <a:xfrm>
            <a:off x="2357422" y="5983835"/>
            <a:ext cx="2214578" cy="605909"/>
          </a:xfrm>
          <a:prstGeom prst="wedgeEllipseCallout">
            <a:avLst>
              <a:gd name="adj1" fmla="val -67000"/>
              <a:gd name="adj2" fmla="val -255212"/>
            </a:avLst>
          </a:prstGeom>
          <a:solidFill>
            <a:srgbClr val="FFFF00"/>
          </a:solidFill>
          <a:ln w="12700">
            <a:solidFill>
              <a:srgbClr val="000000"/>
            </a:solidFill>
          </a:ln>
        </p:spPr>
        <p:style>
          <a:lnRef idx="2">
            <a:schemeClr val="accent1"/>
          </a:lnRef>
          <a:fillRef idx="1">
            <a:schemeClr val="accent1"/>
          </a:fillRef>
          <a:effectRef idx="0">
            <a:schemeClr val="accent1"/>
          </a:effectRef>
          <a:fontRef idx="minor">
            <a:schemeClr val="lt1"/>
          </a:fontRef>
        </p:style>
        <p:txBody>
          <a:bodyPr wrap="square" rtlCol="0" anchor="ctr">
            <a:spAutoFit/>
          </a:bodyPr>
          <a:lstStyle/>
          <a:p>
            <a:pPr algn="ctr">
              <a:buNone/>
            </a:pPr>
            <a:r>
              <a:rPr lang="en-US" sz="1100" dirty="0" smtClean="0">
                <a:solidFill>
                  <a:srgbClr val="FF0000"/>
                </a:solidFill>
                <a:latin typeface="Comic Sans MS" pitchFamily="66" charset="0"/>
                <a:ea typeface="Cambria Math"/>
                <a:sym typeface="Wingdings"/>
              </a:rPr>
              <a:t>Symbolic execution +</a:t>
            </a:r>
          </a:p>
          <a:p>
            <a:pPr algn="ctr">
              <a:buNone/>
            </a:pPr>
            <a:r>
              <a:rPr lang="en-US" sz="1100" dirty="0" smtClean="0">
                <a:solidFill>
                  <a:srgbClr val="FF0000"/>
                </a:solidFill>
                <a:latin typeface="Comic Sans MS" pitchFamily="66" charset="0"/>
                <a:ea typeface="Cambria Math"/>
                <a:sym typeface="Wingdings"/>
              </a:rPr>
              <a:t>Theorem proving</a:t>
            </a:r>
          </a:p>
        </p:txBody>
      </p:sp>
      <p:sp>
        <p:nvSpPr>
          <p:cNvPr id="74" name="Oval Callout 73"/>
          <p:cNvSpPr/>
          <p:nvPr/>
        </p:nvSpPr>
        <p:spPr>
          <a:xfrm>
            <a:off x="5576902" y="5929330"/>
            <a:ext cx="1066800" cy="457200"/>
          </a:xfrm>
          <a:prstGeom prst="wedgeEllipseCallout">
            <a:avLst>
              <a:gd name="adj1" fmla="val 192269"/>
              <a:gd name="adj2" fmla="val -170479"/>
            </a:avLst>
          </a:prstGeom>
          <a:solidFill>
            <a:srgbClr val="FFFF00"/>
          </a:solidFill>
          <a:ln w="12700">
            <a:solidFill>
              <a:srgbClr val="000000"/>
            </a:solidFill>
          </a:ln>
        </p:spPr>
        <p:style>
          <a:lnRef idx="2">
            <a:schemeClr val="accent1"/>
          </a:lnRef>
          <a:fillRef idx="1">
            <a:schemeClr val="accent1"/>
          </a:fillRef>
          <a:effectRef idx="0">
            <a:schemeClr val="accent1"/>
          </a:effectRef>
          <a:fontRef idx="minor">
            <a:schemeClr val="lt1"/>
          </a:fontRef>
        </p:style>
        <p:txBody>
          <a:bodyPr rtlCol="0" anchor="ctr"/>
          <a:lstStyle/>
          <a:p>
            <a:pPr algn="ctr">
              <a:buNone/>
            </a:pPr>
            <a:r>
              <a:rPr lang="en-US" sz="1100" dirty="0" smtClean="0">
                <a:solidFill>
                  <a:srgbClr val="FF0000"/>
                </a:solidFill>
                <a:latin typeface="Comic Sans MS" pitchFamily="66" charset="0"/>
                <a:ea typeface="Cambria Math"/>
                <a:sym typeface="Wingdings"/>
              </a:rPr>
              <a:t>frontier</a:t>
            </a:r>
            <a:endParaRPr lang="en-US" dirty="0">
              <a:solidFill>
                <a:srgbClr val="FF0000"/>
              </a:solidFill>
              <a:latin typeface="Comic Sans MS" pitchFamily="66" charset="0"/>
              <a:ea typeface="Cambria Math"/>
            </a:endParaRPr>
          </a:p>
        </p:txBody>
      </p:sp>
      <p:grpSp>
        <p:nvGrpSpPr>
          <p:cNvPr id="5" name="Group 80"/>
          <p:cNvGrpSpPr/>
          <p:nvPr/>
        </p:nvGrpSpPr>
        <p:grpSpPr>
          <a:xfrm>
            <a:off x="5979112" y="685800"/>
            <a:ext cx="2957746" cy="5815034"/>
            <a:chOff x="5979112" y="685800"/>
            <a:chExt cx="2957746" cy="5815034"/>
          </a:xfrm>
        </p:grpSpPr>
        <p:grpSp>
          <p:nvGrpSpPr>
            <p:cNvPr id="6" name="Group 255"/>
            <p:cNvGrpSpPr/>
            <p:nvPr/>
          </p:nvGrpSpPr>
          <p:grpSpPr>
            <a:xfrm>
              <a:off x="5979112" y="685800"/>
              <a:ext cx="2957746" cy="5257800"/>
              <a:chOff x="5979112" y="685800"/>
              <a:chExt cx="2957746" cy="5257800"/>
            </a:xfrm>
          </p:grpSpPr>
          <p:sp>
            <p:nvSpPr>
              <p:cNvPr id="220" name="Cloud 219"/>
              <p:cNvSpPr/>
              <p:nvPr/>
            </p:nvSpPr>
            <p:spPr>
              <a:xfrm>
                <a:off x="6889810" y="6858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0</a:t>
                </a:r>
                <a:endParaRPr lang="en-US" dirty="0">
                  <a:solidFill>
                    <a:srgbClr val="002060"/>
                  </a:solidFill>
                  <a:latin typeface="Cambria Math"/>
                  <a:ea typeface="Cambria Math"/>
                </a:endParaRPr>
              </a:p>
            </p:txBody>
          </p:sp>
          <p:sp>
            <p:nvSpPr>
              <p:cNvPr id="221" name="Cloud 220"/>
              <p:cNvSpPr/>
              <p:nvPr/>
            </p:nvSpPr>
            <p:spPr>
              <a:xfrm>
                <a:off x="6893512" y="13716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1</a:t>
                </a:r>
                <a:endParaRPr lang="en-US" dirty="0">
                  <a:solidFill>
                    <a:srgbClr val="002060"/>
                  </a:solidFill>
                  <a:latin typeface="Cambria Math"/>
                  <a:ea typeface="Cambria Math"/>
                </a:endParaRPr>
              </a:p>
            </p:txBody>
          </p:sp>
          <p:sp>
            <p:nvSpPr>
              <p:cNvPr id="222" name="Cloud 221"/>
              <p:cNvSpPr/>
              <p:nvPr/>
            </p:nvSpPr>
            <p:spPr>
              <a:xfrm>
                <a:off x="6893512" y="20574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2</a:t>
                </a:r>
                <a:endParaRPr lang="en-US" dirty="0">
                  <a:solidFill>
                    <a:srgbClr val="002060"/>
                  </a:solidFill>
                  <a:latin typeface="Cambria Math"/>
                  <a:ea typeface="Cambria Math"/>
                </a:endParaRPr>
              </a:p>
            </p:txBody>
          </p:sp>
          <p:sp>
            <p:nvSpPr>
              <p:cNvPr id="223" name="Cloud 222"/>
              <p:cNvSpPr/>
              <p:nvPr/>
            </p:nvSpPr>
            <p:spPr>
              <a:xfrm>
                <a:off x="6898688" y="27432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3</a:t>
                </a:r>
                <a:endParaRPr lang="en-US" dirty="0">
                  <a:solidFill>
                    <a:srgbClr val="002060"/>
                  </a:solidFill>
                  <a:latin typeface="Cambria Math"/>
                  <a:ea typeface="Cambria Math"/>
                </a:endParaRPr>
              </a:p>
            </p:txBody>
          </p:sp>
          <p:sp>
            <p:nvSpPr>
              <p:cNvPr id="224" name="Cloud 223"/>
              <p:cNvSpPr/>
              <p:nvPr/>
            </p:nvSpPr>
            <p:spPr>
              <a:xfrm>
                <a:off x="6907566" y="34290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4</a:t>
                </a:r>
                <a:endParaRPr lang="en-US" dirty="0">
                  <a:solidFill>
                    <a:srgbClr val="002060"/>
                  </a:solidFill>
                  <a:latin typeface="Cambria Math"/>
                  <a:ea typeface="Cambria Math"/>
                </a:endParaRPr>
              </a:p>
            </p:txBody>
          </p:sp>
          <p:sp>
            <p:nvSpPr>
              <p:cNvPr id="225" name="Cloud 224"/>
              <p:cNvSpPr/>
              <p:nvPr/>
            </p:nvSpPr>
            <p:spPr>
              <a:xfrm>
                <a:off x="5979112" y="41148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5</a:t>
                </a:r>
                <a:endParaRPr lang="en-US" dirty="0">
                  <a:solidFill>
                    <a:srgbClr val="002060"/>
                  </a:solidFill>
                  <a:latin typeface="Cambria Math"/>
                  <a:ea typeface="Cambria Math"/>
                </a:endParaRPr>
              </a:p>
            </p:txBody>
          </p:sp>
          <p:sp>
            <p:nvSpPr>
              <p:cNvPr id="226" name="Cloud 225"/>
              <p:cNvSpPr/>
              <p:nvPr/>
            </p:nvSpPr>
            <p:spPr>
              <a:xfrm>
                <a:off x="5979112" y="48006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6</a:t>
                </a:r>
                <a:endParaRPr lang="en-US" dirty="0">
                  <a:solidFill>
                    <a:srgbClr val="002060"/>
                  </a:solidFill>
                  <a:latin typeface="Cambria Math"/>
                  <a:ea typeface="Cambria Math"/>
                </a:endParaRPr>
              </a:p>
            </p:txBody>
          </p:sp>
          <p:sp>
            <p:nvSpPr>
              <p:cNvPr id="227" name="Cloud 226"/>
              <p:cNvSpPr/>
              <p:nvPr/>
            </p:nvSpPr>
            <p:spPr>
              <a:xfrm>
                <a:off x="7804210" y="41148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7</a:t>
                </a:r>
                <a:endParaRPr lang="en-US" dirty="0">
                  <a:solidFill>
                    <a:srgbClr val="002060"/>
                  </a:solidFill>
                  <a:latin typeface="Cambria Math"/>
                  <a:ea typeface="Cambria Math"/>
                </a:endParaRPr>
              </a:p>
            </p:txBody>
          </p:sp>
          <p:sp>
            <p:nvSpPr>
              <p:cNvPr id="228" name="Cloud 227"/>
              <p:cNvSpPr/>
              <p:nvPr/>
            </p:nvSpPr>
            <p:spPr>
              <a:xfrm>
                <a:off x="7807912" y="48006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8</a:t>
                </a:r>
                <a:endParaRPr lang="en-US" dirty="0">
                  <a:solidFill>
                    <a:srgbClr val="002060"/>
                  </a:solidFill>
                  <a:latin typeface="Cambria Math"/>
                  <a:ea typeface="Cambria Math"/>
                </a:endParaRPr>
              </a:p>
            </p:txBody>
          </p:sp>
          <p:sp>
            <p:nvSpPr>
              <p:cNvPr id="229" name="Cloud 228"/>
              <p:cNvSpPr/>
              <p:nvPr/>
            </p:nvSpPr>
            <p:spPr>
              <a:xfrm>
                <a:off x="7809386" y="5486400"/>
                <a:ext cx="838200" cy="457200"/>
              </a:xfrm>
              <a:prstGeom prst="cloud">
                <a:avLst/>
              </a:prstGeom>
              <a:gradFill flip="none" rotWithShape="1">
                <a:gsLst>
                  <a:gs pos="0">
                    <a:srgbClr val="C00000"/>
                  </a:gs>
                  <a:gs pos="0">
                    <a:srgbClr val="C00000"/>
                  </a:gs>
                  <a:gs pos="100000">
                    <a:schemeClr val="accent1">
                      <a:tint val="20000"/>
                    </a:schemeClr>
                  </a:gs>
                </a:gsLst>
                <a:path path="shape">
                  <a:fillToRect l="50000" t="50000" r="50000" b="50000"/>
                </a:path>
                <a:tileRect/>
              </a:gradFill>
              <a:ln>
                <a:solidFill>
                  <a:srgbClr val="0070C0"/>
                </a:solidFill>
              </a:ln>
            </p:spPr>
            <p:style>
              <a:lnRef idx="2">
                <a:schemeClr val="accent1"/>
              </a:lnRef>
              <a:fillRef idx="1">
                <a:schemeClr val="accent1"/>
              </a:fillRef>
              <a:effectRef idx="0">
                <a:schemeClr val="accent1"/>
              </a:effectRef>
              <a:fontRef idx="minor">
                <a:schemeClr val="lt1"/>
              </a:fontRef>
            </p:style>
            <p:txBody>
              <a:bodyPr rtlCol="0" anchor="ctr">
                <a:noAutofit/>
              </a:bodyPr>
              <a:lstStyle/>
              <a:p>
                <a:pPr algn="ctr">
                  <a:buNone/>
                </a:pPr>
                <a:r>
                  <a:rPr lang="en-US" sz="1100" dirty="0" smtClean="0">
                    <a:solidFill>
                      <a:srgbClr val="002060"/>
                    </a:solidFill>
                    <a:latin typeface="Cambria Math"/>
                    <a:ea typeface="Cambria Math"/>
                  </a:rPr>
                  <a:t>9</a:t>
                </a:r>
                <a:endParaRPr lang="en-US" dirty="0">
                  <a:solidFill>
                    <a:srgbClr val="002060"/>
                  </a:solidFill>
                  <a:latin typeface="Cambria Math"/>
                  <a:ea typeface="Cambria Math"/>
                </a:endParaRPr>
              </a:p>
            </p:txBody>
          </p:sp>
          <p:cxnSp>
            <p:nvCxnSpPr>
              <p:cNvPr id="230" name="Straight Connector 229"/>
              <p:cNvCxnSpPr>
                <a:stCxn id="220" idx="1"/>
                <a:endCxn id="221" idx="3"/>
              </p:cNvCxnSpPr>
              <p:nvPr/>
            </p:nvCxnSpPr>
            <p:spPr>
              <a:xfrm rot="5400000" flipV="1">
                <a:off x="7183147" y="1268276"/>
                <a:ext cx="255228" cy="3702"/>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a:stCxn id="221" idx="1"/>
                <a:endCxn id="222" idx="3"/>
              </p:cNvCxnSpPr>
              <p:nvPr/>
            </p:nvCxnSpPr>
            <p:spPr>
              <a:xfrm rot="5400000">
                <a:off x="7184998" y="1955927"/>
                <a:ext cx="255228" cy="1588"/>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a:stCxn id="222" idx="1"/>
                <a:endCxn id="223" idx="3"/>
              </p:cNvCxnSpPr>
              <p:nvPr/>
            </p:nvCxnSpPr>
            <p:spPr>
              <a:xfrm rot="5400000" flipV="1">
                <a:off x="7187586" y="2639139"/>
                <a:ext cx="255228" cy="5176"/>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223" idx="1"/>
                <a:endCxn id="224" idx="3"/>
              </p:cNvCxnSpPr>
              <p:nvPr/>
            </p:nvCxnSpPr>
            <p:spPr>
              <a:xfrm rot="5400000" flipV="1">
                <a:off x="7194613" y="3323088"/>
                <a:ext cx="255228" cy="8878"/>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224" idx="1"/>
                <a:endCxn id="225" idx="3"/>
              </p:cNvCxnSpPr>
              <p:nvPr/>
            </p:nvCxnSpPr>
            <p:spPr>
              <a:xfrm rot="5400000">
                <a:off x="6734825" y="3549100"/>
                <a:ext cx="255228" cy="928454"/>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224" idx="1"/>
                <a:endCxn id="227" idx="3"/>
              </p:cNvCxnSpPr>
              <p:nvPr/>
            </p:nvCxnSpPr>
            <p:spPr>
              <a:xfrm rot="16200000" flipH="1">
                <a:off x="7647374" y="3565005"/>
                <a:ext cx="255228" cy="896644"/>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a:stCxn id="225" idx="1"/>
                <a:endCxn id="226" idx="3"/>
              </p:cNvCxnSpPr>
              <p:nvPr/>
            </p:nvCxnSpPr>
            <p:spPr>
              <a:xfrm rot="5400000">
                <a:off x="6270598" y="4699127"/>
                <a:ext cx="255228" cy="1588"/>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a:stCxn id="227" idx="1"/>
                <a:endCxn id="228" idx="3"/>
              </p:cNvCxnSpPr>
              <p:nvPr/>
            </p:nvCxnSpPr>
            <p:spPr>
              <a:xfrm rot="5400000" flipV="1">
                <a:off x="8097547" y="4697276"/>
                <a:ext cx="255228" cy="3702"/>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a:stCxn id="228" idx="1"/>
                <a:endCxn id="229" idx="3"/>
              </p:cNvCxnSpPr>
              <p:nvPr/>
            </p:nvCxnSpPr>
            <p:spPr>
              <a:xfrm rot="5400000" flipV="1">
                <a:off x="8100135" y="5384190"/>
                <a:ext cx="255228" cy="1474"/>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240" name="Arc 239"/>
              <p:cNvSpPr/>
              <p:nvPr/>
            </p:nvSpPr>
            <p:spPr>
              <a:xfrm>
                <a:off x="7184258" y="1415990"/>
                <a:ext cx="1752600" cy="2819400"/>
              </a:xfrm>
              <a:prstGeom prst="arc">
                <a:avLst>
                  <a:gd name="adj1" fmla="val 15280980"/>
                  <a:gd name="adj2" fmla="val 4468616"/>
                </a:avLst>
              </a:prstGeom>
              <a:ln w="25400" cap="rnd" cmpd="sng" algn="ctr">
                <a:solidFill>
                  <a:srgbClr val="0070C0"/>
                </a:solidFill>
                <a:prstDash val="solid"/>
                <a:headEnd type="triangl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TextBox 240"/>
              <p:cNvSpPr txBox="1"/>
              <p:nvPr/>
            </p:nvSpPr>
            <p:spPr>
              <a:xfrm>
                <a:off x="6934200" y="838200"/>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42" name="TextBox 241"/>
              <p:cNvSpPr txBox="1"/>
              <p:nvPr/>
            </p:nvSpPr>
            <p:spPr>
              <a:xfrm>
                <a:off x="6934200" y="15346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43" name="TextBox 242"/>
              <p:cNvSpPr txBox="1"/>
              <p:nvPr/>
            </p:nvSpPr>
            <p:spPr>
              <a:xfrm>
                <a:off x="7086600" y="1571612"/>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44" name="TextBox 243"/>
              <p:cNvSpPr txBox="1"/>
              <p:nvPr/>
            </p:nvSpPr>
            <p:spPr>
              <a:xfrm>
                <a:off x="6934200" y="2209800"/>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45" name="TextBox 244"/>
              <p:cNvSpPr txBox="1"/>
              <p:nvPr/>
            </p:nvSpPr>
            <p:spPr>
              <a:xfrm>
                <a:off x="7086600" y="2214554"/>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46" name="TextBox 245"/>
              <p:cNvSpPr txBox="1"/>
              <p:nvPr/>
            </p:nvSpPr>
            <p:spPr>
              <a:xfrm>
                <a:off x="6934200" y="29062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47" name="TextBox 246"/>
              <p:cNvSpPr txBox="1"/>
              <p:nvPr/>
            </p:nvSpPr>
            <p:spPr>
              <a:xfrm>
                <a:off x="7086600" y="2928934"/>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48" name="TextBox 247"/>
              <p:cNvSpPr txBox="1"/>
              <p:nvPr/>
            </p:nvSpPr>
            <p:spPr>
              <a:xfrm>
                <a:off x="6934200" y="35920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49" name="TextBox 248"/>
              <p:cNvSpPr txBox="1"/>
              <p:nvPr/>
            </p:nvSpPr>
            <p:spPr>
              <a:xfrm>
                <a:off x="7086600" y="3571876"/>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50" name="TextBox 249"/>
              <p:cNvSpPr txBox="1"/>
              <p:nvPr/>
            </p:nvSpPr>
            <p:spPr>
              <a:xfrm>
                <a:off x="6019800" y="42778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51" name="TextBox 250"/>
              <p:cNvSpPr txBox="1"/>
              <p:nvPr/>
            </p:nvSpPr>
            <p:spPr>
              <a:xfrm>
                <a:off x="6019800" y="49636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52" name="TextBox 251"/>
              <p:cNvSpPr txBox="1"/>
              <p:nvPr/>
            </p:nvSpPr>
            <p:spPr>
              <a:xfrm>
                <a:off x="7848600" y="42778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53" name="TextBox 252"/>
              <p:cNvSpPr txBox="1"/>
              <p:nvPr/>
            </p:nvSpPr>
            <p:spPr>
              <a:xfrm>
                <a:off x="8001000" y="4286256"/>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54" name="TextBox 253"/>
              <p:cNvSpPr txBox="1"/>
              <p:nvPr/>
            </p:nvSpPr>
            <p:spPr>
              <a:xfrm>
                <a:off x="7848600" y="49636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grpSp>
        <p:sp>
          <p:nvSpPr>
            <p:cNvPr id="257" name="Cloud 256"/>
            <p:cNvSpPr/>
            <p:nvPr/>
          </p:nvSpPr>
          <p:spPr>
            <a:xfrm>
              <a:off x="6948510" y="6043634"/>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10</a:t>
              </a:r>
              <a:endParaRPr lang="en-US" dirty="0">
                <a:solidFill>
                  <a:srgbClr val="002060"/>
                </a:solidFill>
                <a:latin typeface="Cambria Math"/>
                <a:ea typeface="Cambria Math"/>
              </a:endParaRPr>
            </a:p>
          </p:txBody>
        </p:sp>
        <p:sp>
          <p:nvSpPr>
            <p:cNvPr id="258" name="TextBox 257"/>
            <p:cNvSpPr txBox="1"/>
            <p:nvPr/>
          </p:nvSpPr>
          <p:spPr>
            <a:xfrm>
              <a:off x="6986606" y="6206651"/>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cxnSp>
          <p:nvCxnSpPr>
            <p:cNvPr id="262" name="Curved Connector 261"/>
            <p:cNvCxnSpPr>
              <a:stCxn id="228" idx="1"/>
              <a:endCxn id="257" idx="3"/>
            </p:cNvCxnSpPr>
            <p:nvPr/>
          </p:nvCxnSpPr>
          <p:spPr>
            <a:xfrm rot="5400000">
              <a:off x="7391080" y="5233843"/>
              <a:ext cx="812462" cy="859402"/>
            </a:xfrm>
            <a:prstGeom prst="curvedConnector3">
              <a:avLst>
                <a:gd name="adj1" fmla="val 9186"/>
              </a:avLst>
            </a:prstGeom>
            <a:ln w="25400">
              <a:solidFill>
                <a:srgbClr val="0070C0"/>
              </a:solidFill>
              <a:tailEnd type="stealth"/>
            </a:ln>
          </p:spPr>
          <p:style>
            <a:lnRef idx="1">
              <a:schemeClr val="accent1"/>
            </a:lnRef>
            <a:fillRef idx="0">
              <a:schemeClr val="accent1"/>
            </a:fillRef>
            <a:effectRef idx="0">
              <a:schemeClr val="accent1"/>
            </a:effectRef>
            <a:fontRef idx="minor">
              <a:schemeClr val="tx1"/>
            </a:fontRef>
          </p:style>
        </p:cxnSp>
        <p:cxnSp>
          <p:nvCxnSpPr>
            <p:cNvPr id="267" name="Curved Connector 266"/>
            <p:cNvCxnSpPr>
              <a:stCxn id="226" idx="0"/>
              <a:endCxn id="227" idx="2"/>
            </p:cNvCxnSpPr>
            <p:nvPr/>
          </p:nvCxnSpPr>
          <p:spPr>
            <a:xfrm flipV="1">
              <a:off x="6816614" y="4343400"/>
              <a:ext cx="990196" cy="685800"/>
            </a:xfrm>
            <a:prstGeom prst="curvedConnector3">
              <a:avLst>
                <a:gd name="adj1" fmla="val 50000"/>
              </a:avLst>
            </a:prstGeom>
            <a:ln w="25400">
              <a:solidFill>
                <a:srgbClr val="0070C0"/>
              </a:solidFill>
              <a:tailEnd type="stealth"/>
            </a:ln>
          </p:spPr>
          <p:style>
            <a:lnRef idx="1">
              <a:schemeClr val="accent1"/>
            </a:lnRef>
            <a:fillRef idx="0">
              <a:schemeClr val="accent1"/>
            </a:fillRef>
            <a:effectRef idx="0">
              <a:schemeClr val="accent1"/>
            </a:effectRef>
            <a:fontRef idx="minor">
              <a:schemeClr val="tx1"/>
            </a:fontRef>
          </p:style>
        </p:cxnSp>
      </p:grpSp>
      <p:grpSp>
        <p:nvGrpSpPr>
          <p:cNvPr id="80" name="Group 34"/>
          <p:cNvGrpSpPr>
            <a:grpSpLocks noChangeAspect="1"/>
          </p:cNvGrpSpPr>
          <p:nvPr/>
        </p:nvGrpSpPr>
        <p:grpSpPr>
          <a:xfrm>
            <a:off x="287866" y="863600"/>
            <a:ext cx="3386667" cy="4927601"/>
            <a:chOff x="152400" y="838200"/>
            <a:chExt cx="3048000" cy="4905182"/>
          </a:xfrm>
        </p:grpSpPr>
        <p:grpSp>
          <p:nvGrpSpPr>
            <p:cNvPr id="81" name="Group 36"/>
            <p:cNvGrpSpPr>
              <a:grpSpLocks noChangeAspect="1"/>
            </p:cNvGrpSpPr>
            <p:nvPr/>
          </p:nvGrpSpPr>
          <p:grpSpPr>
            <a:xfrm>
              <a:off x="152400" y="1284913"/>
              <a:ext cx="3048000" cy="4458464"/>
              <a:chOff x="2057399" y="1296377"/>
              <a:chExt cx="3750075" cy="5485423"/>
            </a:xfrm>
          </p:grpSpPr>
          <p:sp>
            <p:nvSpPr>
              <p:cNvPr id="83" name="Flowchart: Decision 82"/>
              <p:cNvSpPr/>
              <p:nvPr/>
            </p:nvSpPr>
            <p:spPr>
              <a:xfrm>
                <a:off x="2608985" y="5090160"/>
                <a:ext cx="2039215" cy="701040"/>
              </a:xfrm>
              <a:prstGeom prst="flowChartDecis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buNone/>
                </a:pPr>
                <a:r>
                  <a:rPr lang="en-US" sz="1050" b="1" dirty="0" smtClean="0">
                    <a:solidFill>
                      <a:schemeClr val="bg1"/>
                    </a:solidFill>
                    <a:latin typeface="Calibri" pitchFamily="34" charset="0"/>
                  </a:rPr>
                  <a:t>  Can extend test  beyond frontier?</a:t>
                </a:r>
                <a:endParaRPr lang="en-US" sz="1050" b="1" dirty="0">
                  <a:solidFill>
                    <a:schemeClr val="bg1"/>
                  </a:solidFill>
                  <a:latin typeface="Calibri" pitchFamily="34" charset="0"/>
                </a:endParaRPr>
              </a:p>
            </p:txBody>
          </p:sp>
          <p:sp>
            <p:nvSpPr>
              <p:cNvPr id="84" name="Flowchart: Process 83"/>
              <p:cNvSpPr/>
              <p:nvPr/>
            </p:nvSpPr>
            <p:spPr>
              <a:xfrm>
                <a:off x="2685185" y="6019800"/>
                <a:ext cx="1888453" cy="546419"/>
              </a:xfrm>
              <a:prstGeom prst="flowChartProcess">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lstStyle/>
              <a:p>
                <a:pPr algn="ctr">
                  <a:buNone/>
                </a:pPr>
                <a:r>
                  <a:rPr lang="en-US" sz="1050" b="1" dirty="0" smtClean="0">
                    <a:solidFill>
                      <a:schemeClr val="bg1"/>
                    </a:solidFill>
                    <a:latin typeface="Calibri" pitchFamily="34" charset="0"/>
                  </a:rPr>
                  <a:t>Refine abstraction</a:t>
                </a:r>
                <a:endParaRPr lang="en-US" sz="1050" b="1" dirty="0">
                  <a:solidFill>
                    <a:schemeClr val="bg1"/>
                  </a:solidFill>
                  <a:latin typeface="Calibri" pitchFamily="34" charset="0"/>
                </a:endParaRPr>
              </a:p>
            </p:txBody>
          </p:sp>
          <p:sp>
            <p:nvSpPr>
              <p:cNvPr id="85" name="Flowchart: Process 84"/>
              <p:cNvSpPr/>
              <p:nvPr/>
            </p:nvSpPr>
            <p:spPr>
              <a:xfrm>
                <a:off x="2685185" y="1587181"/>
                <a:ext cx="1888451" cy="546419"/>
              </a:xfrm>
              <a:prstGeom prst="flowChartProcess">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r>
                  <a:rPr lang="en-US" sz="1050" b="1" dirty="0" smtClean="0">
                    <a:solidFill>
                      <a:schemeClr val="bg1"/>
                    </a:solidFill>
                    <a:latin typeface="Calibri" pitchFamily="34" charset="0"/>
                  </a:rPr>
                  <a:t>Construct initial abstraction</a:t>
                </a:r>
              </a:p>
              <a:p>
                <a:pPr algn="ctr">
                  <a:buNone/>
                </a:pPr>
                <a:r>
                  <a:rPr lang="en-US" sz="1050" b="1" dirty="0" smtClean="0">
                    <a:solidFill>
                      <a:schemeClr val="bg1"/>
                    </a:solidFill>
                    <a:latin typeface="Calibri" pitchFamily="34" charset="0"/>
                  </a:rPr>
                  <a:t>Construct random tests</a:t>
                </a:r>
              </a:p>
            </p:txBody>
          </p:sp>
          <p:sp>
            <p:nvSpPr>
              <p:cNvPr id="86" name="Flowchart: Decision 85"/>
              <p:cNvSpPr/>
              <p:nvPr/>
            </p:nvSpPr>
            <p:spPr>
              <a:xfrm>
                <a:off x="2685185" y="2727960"/>
                <a:ext cx="1888451" cy="548640"/>
              </a:xfrm>
              <a:prstGeom prst="flowChartDecis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buNone/>
                </a:pPr>
                <a:r>
                  <a:rPr lang="en-US" sz="1050" b="1" dirty="0" smtClean="0">
                    <a:solidFill>
                      <a:schemeClr val="bg1"/>
                    </a:solidFill>
                    <a:latin typeface="Calibri" pitchFamily="34" charset="0"/>
                    <a:ea typeface="Cambria Math"/>
                  </a:rPr>
                  <a:t>Test succeeded?</a:t>
                </a:r>
                <a:endParaRPr lang="en-US" sz="1050" b="1" dirty="0">
                  <a:solidFill>
                    <a:schemeClr val="bg1"/>
                  </a:solidFill>
                  <a:latin typeface="Calibri" pitchFamily="34" charset="0"/>
                </a:endParaRPr>
              </a:p>
            </p:txBody>
          </p:sp>
          <p:sp>
            <p:nvSpPr>
              <p:cNvPr id="87" name="Flowchart: Display 86"/>
              <p:cNvSpPr/>
              <p:nvPr/>
            </p:nvSpPr>
            <p:spPr>
              <a:xfrm>
                <a:off x="5029200" y="2795650"/>
                <a:ext cx="762000" cy="430566"/>
              </a:xfrm>
              <a:prstGeom prst="flowChartDisplay">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buNone/>
                </a:pPr>
                <a:r>
                  <a:rPr lang="en-US" sz="1050" b="1" dirty="0" smtClean="0">
                    <a:solidFill>
                      <a:schemeClr val="bg1"/>
                    </a:solidFill>
                    <a:latin typeface="Calibri" pitchFamily="34" charset="0"/>
                  </a:rPr>
                  <a:t>Bug!</a:t>
                </a:r>
                <a:endParaRPr lang="en-US" sz="1050" b="1" dirty="0">
                  <a:solidFill>
                    <a:schemeClr val="bg1"/>
                  </a:solidFill>
                  <a:latin typeface="Calibri" pitchFamily="34" charset="0"/>
                </a:endParaRPr>
              </a:p>
            </p:txBody>
          </p:sp>
          <p:sp>
            <p:nvSpPr>
              <p:cNvPr id="88" name="Flowchart: Decision 87"/>
              <p:cNvSpPr/>
              <p:nvPr/>
            </p:nvSpPr>
            <p:spPr>
              <a:xfrm>
                <a:off x="2685185" y="3489960"/>
                <a:ext cx="1888451" cy="548640"/>
              </a:xfrm>
              <a:prstGeom prst="flowChartDecis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buNone/>
                </a:pPr>
                <a:r>
                  <a:rPr lang="en-US" sz="1050" b="1" dirty="0" err="1" smtClean="0">
                    <a:solidFill>
                      <a:schemeClr val="bg1"/>
                    </a:solidFill>
                    <a:latin typeface="Calibri" pitchFamily="34" charset="0"/>
                    <a:ea typeface="Cambria Math"/>
                  </a:rPr>
                  <a:t>Abstractionsucceeded</a:t>
                </a:r>
                <a:r>
                  <a:rPr lang="en-US" sz="1050" b="1" dirty="0" smtClean="0">
                    <a:solidFill>
                      <a:schemeClr val="bg1"/>
                    </a:solidFill>
                    <a:latin typeface="Calibri" pitchFamily="34" charset="0"/>
                    <a:ea typeface="Cambria Math"/>
                  </a:rPr>
                  <a:t>?</a:t>
                </a:r>
                <a:endParaRPr lang="en-US" sz="1050" b="1" dirty="0">
                  <a:solidFill>
                    <a:schemeClr val="bg1"/>
                  </a:solidFill>
                  <a:latin typeface="Calibri" pitchFamily="34" charset="0"/>
                </a:endParaRPr>
              </a:p>
            </p:txBody>
          </p:sp>
          <p:sp>
            <p:nvSpPr>
              <p:cNvPr id="89" name="Flowchart: Process 88"/>
              <p:cNvSpPr/>
              <p:nvPr/>
            </p:nvSpPr>
            <p:spPr>
              <a:xfrm>
                <a:off x="2685185" y="4343400"/>
                <a:ext cx="2039215" cy="546419"/>
              </a:xfrm>
              <a:prstGeom prst="flowChartProcess">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lstStyle/>
              <a:p>
                <a:pPr>
                  <a:buNone/>
                </a:pPr>
                <a:r>
                  <a:rPr lang="en-US" sz="1050" b="1" dirty="0" smtClean="0">
                    <a:solidFill>
                      <a:schemeClr val="bg1"/>
                    </a:solidFill>
                    <a:latin typeface="Calibri" pitchFamily="34" charset="0"/>
                  </a:rPr>
                  <a:t> </a:t>
                </a:r>
                <a:r>
                  <a:rPr lang="en-US" sz="1050" b="1" dirty="0" smtClean="0">
                    <a:solidFill>
                      <a:schemeClr val="bg1"/>
                    </a:solidFill>
                    <a:latin typeface="Calibri" pitchFamily="34" charset="0"/>
                    <a:ea typeface="Cambria Math"/>
                    <a:sym typeface="Wingdings"/>
                  </a:rPr>
                  <a:t>τ = error path in abstraction</a:t>
                </a:r>
              </a:p>
              <a:p>
                <a:pPr>
                  <a:buNone/>
                </a:pPr>
                <a:r>
                  <a:rPr lang="en-US" sz="1050" b="1" dirty="0" smtClean="0">
                    <a:solidFill>
                      <a:schemeClr val="bg1"/>
                    </a:solidFill>
                    <a:latin typeface="Calibri" pitchFamily="34" charset="0"/>
                    <a:ea typeface="Cambria Math"/>
                    <a:sym typeface="Wingdings"/>
                  </a:rPr>
                  <a:t> f =  frontier of error path</a:t>
                </a:r>
                <a:endParaRPr lang="en-US" sz="1050" b="1" dirty="0">
                  <a:solidFill>
                    <a:schemeClr val="bg1"/>
                  </a:solidFill>
                  <a:latin typeface="Calibri" pitchFamily="34" charset="0"/>
                </a:endParaRPr>
              </a:p>
            </p:txBody>
          </p:sp>
          <p:cxnSp>
            <p:nvCxnSpPr>
              <p:cNvPr id="90" name="Straight Connector 89"/>
              <p:cNvCxnSpPr>
                <a:stCxn id="82" idx="2"/>
                <a:endCxn id="85" idx="0"/>
              </p:cNvCxnSpPr>
              <p:nvPr/>
            </p:nvCxnSpPr>
            <p:spPr>
              <a:xfrm rot="5400000">
                <a:off x="3483520" y="1441290"/>
                <a:ext cx="291780" cy="1954"/>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91" name="Straight Connector 90"/>
              <p:cNvCxnSpPr/>
              <p:nvPr/>
            </p:nvCxnSpPr>
            <p:spPr>
              <a:xfrm rot="5400000">
                <a:off x="3522730" y="3382708"/>
                <a:ext cx="213360" cy="2733"/>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92" name="Straight Connector 91"/>
              <p:cNvCxnSpPr/>
              <p:nvPr/>
            </p:nvCxnSpPr>
            <p:spPr>
              <a:xfrm rot="5400000">
                <a:off x="3477010" y="4190428"/>
                <a:ext cx="304800" cy="2733"/>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93" name="Straight Connector 92"/>
              <p:cNvCxnSpPr>
                <a:endCxn id="84" idx="0"/>
              </p:cNvCxnSpPr>
              <p:nvPr/>
            </p:nvCxnSpPr>
            <p:spPr>
              <a:xfrm rot="5400000">
                <a:off x="3516223" y="5904390"/>
                <a:ext cx="228600" cy="2221"/>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sp>
            <p:nvSpPr>
              <p:cNvPr id="94" name="Rectangle 36"/>
              <p:cNvSpPr txBox="1"/>
              <p:nvPr/>
            </p:nvSpPr>
            <p:spPr>
              <a:xfrm>
                <a:off x="2209800" y="5410200"/>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yes</a:t>
                </a:r>
                <a:endParaRPr lang="en-US" sz="1050" b="1" dirty="0">
                  <a:solidFill>
                    <a:schemeClr val="bg1"/>
                  </a:solidFill>
                  <a:latin typeface="Calibri" pitchFamily="34" charset="0"/>
                </a:endParaRPr>
              </a:p>
            </p:txBody>
          </p:sp>
          <p:sp>
            <p:nvSpPr>
              <p:cNvPr id="95" name="TextBox 94"/>
              <p:cNvSpPr txBox="1"/>
              <p:nvPr/>
            </p:nvSpPr>
            <p:spPr>
              <a:xfrm>
                <a:off x="3657600" y="5791200"/>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no</a:t>
                </a:r>
                <a:endParaRPr lang="en-US" sz="1050" b="1" dirty="0">
                  <a:solidFill>
                    <a:schemeClr val="bg1"/>
                  </a:solidFill>
                  <a:latin typeface="Calibri" pitchFamily="34" charset="0"/>
                </a:endParaRPr>
              </a:p>
            </p:txBody>
          </p:sp>
          <p:sp>
            <p:nvSpPr>
              <p:cNvPr id="96" name="Flowchart: Summing Junction 95"/>
              <p:cNvSpPr/>
              <p:nvPr/>
            </p:nvSpPr>
            <p:spPr>
              <a:xfrm>
                <a:off x="3563715" y="2514600"/>
                <a:ext cx="131142" cy="76200"/>
              </a:xfrm>
              <a:prstGeom prst="flowChartSummingJunct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endParaRPr lang="en-US" sz="1050" b="1" dirty="0" smtClean="0">
                  <a:solidFill>
                    <a:schemeClr val="bg1"/>
                  </a:solidFill>
                  <a:latin typeface="Calibri" pitchFamily="34" charset="0"/>
                </a:endParaRPr>
              </a:p>
            </p:txBody>
          </p:sp>
          <p:sp>
            <p:nvSpPr>
              <p:cNvPr id="97" name="Flowchart: Summing Junction 96"/>
              <p:cNvSpPr/>
              <p:nvPr/>
            </p:nvSpPr>
            <p:spPr>
              <a:xfrm>
                <a:off x="3563715" y="2286000"/>
                <a:ext cx="131142" cy="76200"/>
              </a:xfrm>
              <a:prstGeom prst="flowChartSummingJunct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endParaRPr lang="en-US" sz="1050" b="1" dirty="0" smtClean="0">
                  <a:solidFill>
                    <a:schemeClr val="bg1"/>
                  </a:solidFill>
                  <a:latin typeface="Calibri" pitchFamily="34" charset="0"/>
                </a:endParaRPr>
              </a:p>
            </p:txBody>
          </p:sp>
          <p:cxnSp>
            <p:nvCxnSpPr>
              <p:cNvPr id="98" name="Straight Connector 97"/>
              <p:cNvCxnSpPr>
                <a:stCxn id="85" idx="2"/>
                <a:endCxn id="97" idx="0"/>
              </p:cNvCxnSpPr>
              <p:nvPr/>
            </p:nvCxnSpPr>
            <p:spPr>
              <a:xfrm rot="5400000">
                <a:off x="3553149" y="2209738"/>
                <a:ext cx="152401" cy="124"/>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99" name="Straight Connector 98"/>
              <p:cNvCxnSpPr/>
              <p:nvPr/>
            </p:nvCxnSpPr>
            <p:spPr>
              <a:xfrm rot="5400000">
                <a:off x="3553086" y="2437828"/>
                <a:ext cx="152400" cy="2733"/>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100" name="Straight Connector 99"/>
              <p:cNvCxnSpPr/>
              <p:nvPr/>
            </p:nvCxnSpPr>
            <p:spPr>
              <a:xfrm rot="5400000" flipV="1">
                <a:off x="3560768" y="2659318"/>
                <a:ext cx="137160" cy="124"/>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sp>
            <p:nvSpPr>
              <p:cNvPr id="101" name="Flowchart: Summing Junction 100"/>
              <p:cNvSpPr/>
              <p:nvPr/>
            </p:nvSpPr>
            <p:spPr>
              <a:xfrm>
                <a:off x="3557344" y="6705600"/>
                <a:ext cx="131142" cy="76200"/>
              </a:xfrm>
              <a:prstGeom prst="flowChartSummingJunct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endParaRPr lang="en-US" sz="1050" b="1" dirty="0" smtClean="0">
                  <a:solidFill>
                    <a:schemeClr val="bg1"/>
                  </a:solidFill>
                  <a:latin typeface="Calibri" pitchFamily="34" charset="0"/>
                </a:endParaRPr>
              </a:p>
            </p:txBody>
          </p:sp>
          <p:sp>
            <p:nvSpPr>
              <p:cNvPr id="102" name="Shape 55"/>
              <p:cNvSpPr/>
              <p:nvPr/>
            </p:nvSpPr>
            <p:spPr>
              <a:xfrm>
                <a:off x="2057399" y="2352250"/>
                <a:ext cx="1570317" cy="4394779"/>
              </a:xfrm>
              <a:custGeom>
                <a:avLst/>
                <a:gdLst/>
                <a:ahLst/>
                <a:cxnLst/>
                <a:rect l="0" t="0" r="0" b="0"/>
                <a:pathLst>
                  <a:path w="1198486" h="4429957">
                    <a:moveTo>
                      <a:pt x="1180730" y="4429957"/>
                    </a:moveTo>
                    <a:lnTo>
                      <a:pt x="17755" y="4429957"/>
                    </a:lnTo>
                    <a:lnTo>
                      <a:pt x="0" y="0"/>
                    </a:lnTo>
                    <a:lnTo>
                      <a:pt x="1198486" y="0"/>
                    </a:lnTo>
                  </a:path>
                </a:pathLst>
              </a:custGeom>
              <a:noFill/>
              <a:ln>
                <a:tailEnd type="stealth"/>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50" b="1">
                  <a:solidFill>
                    <a:schemeClr val="bg1"/>
                  </a:solidFill>
                  <a:latin typeface="Calibri" pitchFamily="34" charset="0"/>
                </a:endParaRPr>
              </a:p>
            </p:txBody>
          </p:sp>
          <p:sp>
            <p:nvSpPr>
              <p:cNvPr id="103" name="TextBox 102"/>
              <p:cNvSpPr txBox="1"/>
              <p:nvPr/>
            </p:nvSpPr>
            <p:spPr>
              <a:xfrm>
                <a:off x="4435874" y="2744045"/>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  yes</a:t>
                </a:r>
                <a:endParaRPr lang="en-US" sz="1050" b="1" dirty="0">
                  <a:solidFill>
                    <a:schemeClr val="bg1"/>
                  </a:solidFill>
                  <a:latin typeface="Calibri" pitchFamily="34" charset="0"/>
                </a:endParaRPr>
              </a:p>
            </p:txBody>
          </p:sp>
          <p:sp>
            <p:nvSpPr>
              <p:cNvPr id="104" name="TextBox 103"/>
              <p:cNvSpPr txBox="1"/>
              <p:nvPr/>
            </p:nvSpPr>
            <p:spPr>
              <a:xfrm>
                <a:off x="3611488" y="3277445"/>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no</a:t>
                </a:r>
                <a:endParaRPr lang="en-US" sz="1050" b="1" dirty="0">
                  <a:solidFill>
                    <a:schemeClr val="bg1"/>
                  </a:solidFill>
                  <a:latin typeface="Calibri" pitchFamily="34" charset="0"/>
                </a:endParaRPr>
              </a:p>
            </p:txBody>
          </p:sp>
          <p:cxnSp>
            <p:nvCxnSpPr>
              <p:cNvPr id="105" name="Straight Connector 104"/>
              <p:cNvCxnSpPr/>
              <p:nvPr/>
            </p:nvCxnSpPr>
            <p:spPr>
              <a:xfrm rot="5400000">
                <a:off x="3556475" y="6632661"/>
                <a:ext cx="139381" cy="6497"/>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106" name="Straight Connector 105"/>
              <p:cNvCxnSpPr>
                <a:stCxn id="86" idx="3"/>
                <a:endCxn id="87" idx="1"/>
              </p:cNvCxnSpPr>
              <p:nvPr/>
            </p:nvCxnSpPr>
            <p:spPr>
              <a:xfrm>
                <a:off x="4573636" y="3002280"/>
                <a:ext cx="455564" cy="8653"/>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sp>
            <p:nvSpPr>
              <p:cNvPr id="107" name="Flowchart: Display 106"/>
              <p:cNvSpPr/>
              <p:nvPr/>
            </p:nvSpPr>
            <p:spPr>
              <a:xfrm>
                <a:off x="4876800" y="3556805"/>
                <a:ext cx="930674" cy="430566"/>
              </a:xfrm>
              <a:prstGeom prst="flowChartDisplay">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buNone/>
                </a:pPr>
                <a:r>
                  <a:rPr lang="en-US" sz="1050" b="1" dirty="0" smtClean="0">
                    <a:solidFill>
                      <a:schemeClr val="bg1"/>
                    </a:solidFill>
                    <a:latin typeface="Calibri" pitchFamily="34" charset="0"/>
                  </a:rPr>
                  <a:t>Proof!</a:t>
                </a:r>
                <a:endParaRPr lang="en-US" sz="1050" b="1" dirty="0">
                  <a:solidFill>
                    <a:schemeClr val="bg1"/>
                  </a:solidFill>
                  <a:latin typeface="Calibri" pitchFamily="34" charset="0"/>
                </a:endParaRPr>
              </a:p>
            </p:txBody>
          </p:sp>
          <p:sp>
            <p:nvSpPr>
              <p:cNvPr id="108" name="TextBox 107"/>
              <p:cNvSpPr txBox="1"/>
              <p:nvPr/>
            </p:nvSpPr>
            <p:spPr>
              <a:xfrm>
                <a:off x="4419601" y="3505201"/>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  yes</a:t>
                </a:r>
                <a:endParaRPr lang="en-US" sz="1050" b="1" dirty="0">
                  <a:solidFill>
                    <a:schemeClr val="bg1"/>
                  </a:solidFill>
                  <a:latin typeface="Calibri" pitchFamily="34" charset="0"/>
                </a:endParaRPr>
              </a:p>
            </p:txBody>
          </p:sp>
          <p:cxnSp>
            <p:nvCxnSpPr>
              <p:cNvPr id="109" name="Straight Connector 108"/>
              <p:cNvCxnSpPr>
                <a:endCxn id="107" idx="1"/>
              </p:cNvCxnSpPr>
              <p:nvPr/>
            </p:nvCxnSpPr>
            <p:spPr>
              <a:xfrm>
                <a:off x="4557362" y="3763436"/>
                <a:ext cx="319438" cy="8652"/>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110" name="Elbow Connector 109"/>
              <p:cNvCxnSpPr>
                <a:stCxn id="83" idx="1"/>
                <a:endCxn id="96" idx="2"/>
              </p:cNvCxnSpPr>
              <p:nvPr/>
            </p:nvCxnSpPr>
            <p:spPr>
              <a:xfrm rot="10800000" flipH="1">
                <a:off x="2608985" y="2552700"/>
                <a:ext cx="954730" cy="2887980"/>
              </a:xfrm>
              <a:prstGeom prst="bentConnector3">
                <a:avLst>
                  <a:gd name="adj1" fmla="val -5286"/>
                </a:avLst>
              </a:prstGeom>
              <a:ln>
                <a:tailEnd type="stealth"/>
              </a:ln>
            </p:spPr>
            <p:style>
              <a:lnRef idx="1">
                <a:schemeClr val="accent2"/>
              </a:lnRef>
              <a:fillRef idx="2">
                <a:schemeClr val="accent2"/>
              </a:fillRef>
              <a:effectRef idx="1">
                <a:schemeClr val="accent2"/>
              </a:effectRef>
              <a:fontRef idx="minor">
                <a:schemeClr val="dk1"/>
              </a:fontRef>
            </p:style>
          </p:cxnSp>
          <p:sp>
            <p:nvSpPr>
              <p:cNvPr id="111" name="TextBox 110"/>
              <p:cNvSpPr txBox="1"/>
              <p:nvPr/>
            </p:nvSpPr>
            <p:spPr>
              <a:xfrm>
                <a:off x="3581400" y="4114800"/>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no</a:t>
                </a:r>
                <a:endParaRPr lang="en-US" sz="1050" b="1" dirty="0">
                  <a:solidFill>
                    <a:schemeClr val="bg1"/>
                  </a:solidFill>
                  <a:latin typeface="Calibri" pitchFamily="34" charset="0"/>
                </a:endParaRPr>
              </a:p>
            </p:txBody>
          </p:sp>
          <p:cxnSp>
            <p:nvCxnSpPr>
              <p:cNvPr id="112" name="Straight Connector 111"/>
              <p:cNvCxnSpPr/>
              <p:nvPr/>
            </p:nvCxnSpPr>
            <p:spPr>
              <a:xfrm rot="5400000">
                <a:off x="3532535" y="4989989"/>
                <a:ext cx="228600" cy="2221"/>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grpSp>
        <p:sp>
          <p:nvSpPr>
            <p:cNvPr id="82" name="Flowchart: Alternate Process 81"/>
            <p:cNvSpPr/>
            <p:nvPr/>
          </p:nvSpPr>
          <p:spPr>
            <a:xfrm>
              <a:off x="662654" y="838200"/>
              <a:ext cx="1534902" cy="445926"/>
            </a:xfrm>
            <a:prstGeom prst="flowChartAlternateProcess">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buNone/>
              </a:pPr>
              <a:r>
                <a:rPr lang="en-US" sz="1050" b="1" dirty="0" smtClean="0">
                  <a:solidFill>
                    <a:schemeClr val="bg1"/>
                  </a:solidFill>
                  <a:latin typeface="Calibri" pitchFamily="34" charset="0"/>
                  <a:ea typeface="Cambria Math"/>
                </a:rPr>
                <a:t>Input:</a:t>
              </a:r>
            </a:p>
            <a:p>
              <a:pPr algn="ctr">
                <a:buNone/>
              </a:pPr>
              <a:r>
                <a:rPr lang="en-US" sz="1050" b="1" dirty="0" smtClean="0">
                  <a:solidFill>
                    <a:schemeClr val="bg1"/>
                  </a:solidFill>
                  <a:latin typeface="Calibri" pitchFamily="34" charset="0"/>
                  <a:ea typeface="Cambria Math"/>
                </a:rPr>
                <a:t>Program P</a:t>
              </a:r>
              <a:endParaRPr lang="en-US" sz="1050" b="1" dirty="0">
                <a:solidFill>
                  <a:schemeClr val="bg1"/>
                </a:solidFill>
                <a:latin typeface="Calibri" pitchFamily="34" charset="0"/>
              </a:endParaRPr>
            </a:p>
            <a:p>
              <a:pPr algn="ctr">
                <a:buNone/>
              </a:pPr>
              <a:r>
                <a:rPr lang="en-US" sz="1050" b="1" dirty="0" smtClean="0">
                  <a:solidFill>
                    <a:schemeClr val="bg1"/>
                  </a:solidFill>
                  <a:latin typeface="Calibri" pitchFamily="34" charset="0"/>
                  <a:ea typeface="Cambria Math"/>
                </a:rPr>
                <a:t>Property </a:t>
              </a:r>
              <a:r>
                <a:rPr lang="el-GR" sz="1050" b="1" dirty="0" smtClean="0">
                  <a:solidFill>
                    <a:schemeClr val="bg1"/>
                  </a:solidFill>
                  <a:latin typeface="Calibri" pitchFamily="34" charset="0"/>
                  <a:ea typeface="Cambria Math"/>
                </a:rPr>
                <a:t>ψ</a:t>
              </a:r>
              <a:r>
                <a:rPr lang="en-US" sz="1050" b="1" dirty="0" smtClean="0">
                  <a:solidFill>
                    <a:schemeClr val="bg1"/>
                  </a:solidFill>
                  <a:latin typeface="Calibri" pitchFamily="34" charset="0"/>
                  <a:sym typeface="Symbol"/>
                </a:rPr>
                <a:t> </a:t>
              </a:r>
              <a:endParaRPr lang="en-US" sz="1050" b="1" dirty="0">
                <a:solidFill>
                  <a:schemeClr val="bg1"/>
                </a:solidFill>
                <a:latin typeface="Calibri" pitchFamily="34" charset="0"/>
              </a:endParaRPr>
            </a:p>
          </p:txBody>
        </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More applications</a:t>
            </a:r>
            <a:endParaRPr spc="-167">
              <a:solidFill>
                <a:schemeClr val="accent1"/>
              </a:solidFill>
              <a:effectLst>
                <a:outerShdw blurRad="50800" dist="38100" dir="2700000" algn="tl" rotWithShape="0">
                  <a:prstClr val="black">
                    <a:alpha val="61000"/>
                  </a:prstClr>
                </a:outerShdw>
              </a:effectLst>
            </a:endParaRPr>
          </a:p>
        </p:txBody>
      </p:sp>
      <p:sp>
        <p:nvSpPr>
          <p:cNvPr id="3" name="Text Placeholder 2"/>
          <p:cNvSpPr>
            <a:spLocks noGrp="1"/>
          </p:cNvSpPr>
          <p:nvPr>
            <p:ph idx="1"/>
          </p:nvPr>
        </p:nvSpPr>
        <p:spPr>
          <a:xfrm>
            <a:off x="349102" y="1859442"/>
            <a:ext cx="8382000" cy="2210862"/>
          </a:xfrm>
        </p:spPr>
        <p:txBody>
          <a:bodyPr/>
          <a:lstStyle/>
          <a:p>
            <a:pPr>
              <a:lnSpc>
                <a:spcPct val="90000"/>
              </a:lnSpc>
            </a:pPr>
            <a:r>
              <a:rPr lang="en-US" dirty="0" smtClean="0"/>
              <a:t>Bounded model-checking of model programs</a:t>
            </a:r>
          </a:p>
          <a:p>
            <a:pPr>
              <a:lnSpc>
                <a:spcPct val="90000"/>
              </a:lnSpc>
            </a:pPr>
            <a:r>
              <a:rPr lang="en-US" dirty="0" smtClean="0"/>
              <a:t>Termination</a:t>
            </a:r>
          </a:p>
          <a:p>
            <a:pPr>
              <a:lnSpc>
                <a:spcPct val="90000"/>
              </a:lnSpc>
            </a:pPr>
            <a:r>
              <a:rPr lang="en-US" dirty="0" smtClean="0"/>
              <a:t>Security protocols, F#/7</a:t>
            </a:r>
          </a:p>
          <a:p>
            <a:pPr>
              <a:lnSpc>
                <a:spcPct val="90000"/>
              </a:lnSpc>
            </a:pPr>
            <a:r>
              <a:rPr lang="en-US" dirty="0" smtClean="0"/>
              <a:t>Business application modeling</a:t>
            </a:r>
          </a:p>
          <a:p>
            <a:pPr>
              <a:lnSpc>
                <a:spcPct val="90000"/>
              </a:lnSpc>
            </a:pPr>
            <a:r>
              <a:rPr lang="en-US" dirty="0" smtClean="0"/>
              <a:t>Cryptography</a:t>
            </a:r>
          </a:p>
          <a:p>
            <a:pPr>
              <a:lnSpc>
                <a:spcPct val="90000"/>
              </a:lnSpc>
            </a:pPr>
            <a:r>
              <a:rPr lang="en-US" dirty="0" smtClean="0"/>
              <a:t>Model Based Testing (SQL-Server)</a:t>
            </a:r>
          </a:p>
          <a:p>
            <a:pPr>
              <a:lnSpc>
                <a:spcPct val="90000"/>
              </a:lnSpc>
            </a:pPr>
            <a:r>
              <a:rPr lang="en-US" dirty="0" smtClean="0"/>
              <a:t>Verified garbage collectors </a:t>
            </a:r>
          </a:p>
        </p:txBody>
      </p:sp>
      <p:pic>
        <p:nvPicPr>
          <p:cNvPr id="5" name="Picture 4" descr="margus.jpg"/>
          <p:cNvPicPr>
            <a:picLocks noChangeAspect="1"/>
          </p:cNvPicPr>
          <p:nvPr/>
        </p:nvPicPr>
        <p:blipFill>
          <a:blip r:embed="rId3"/>
          <a:stretch>
            <a:fillRect/>
          </a:stretch>
        </p:blipFill>
        <p:spPr>
          <a:xfrm>
            <a:off x="7326667" y="1794275"/>
            <a:ext cx="636603" cy="641696"/>
          </a:xfrm>
          <a:prstGeom prst="rect">
            <a:avLst/>
          </a:prstGeom>
        </p:spPr>
      </p:pic>
      <p:pic>
        <p:nvPicPr>
          <p:cNvPr id="6" name="Picture 5" descr="bycook.jpg"/>
          <p:cNvPicPr>
            <a:picLocks noChangeAspect="1"/>
          </p:cNvPicPr>
          <p:nvPr/>
        </p:nvPicPr>
        <p:blipFill>
          <a:blip r:embed="rId4"/>
          <a:stretch>
            <a:fillRect/>
          </a:stretch>
        </p:blipFill>
        <p:spPr>
          <a:xfrm>
            <a:off x="3012190" y="2771280"/>
            <a:ext cx="601120" cy="601120"/>
          </a:xfrm>
          <a:prstGeom prst="rect">
            <a:avLst/>
          </a:prstGeom>
        </p:spPr>
      </p:pic>
      <p:pic>
        <p:nvPicPr>
          <p:cNvPr id="8" name="Picture 7" descr="fournet.jpg"/>
          <p:cNvPicPr>
            <a:picLocks noChangeAspect="1"/>
          </p:cNvPicPr>
          <p:nvPr/>
        </p:nvPicPr>
        <p:blipFill>
          <a:blip r:embed="rId5"/>
          <a:stretch>
            <a:fillRect/>
          </a:stretch>
        </p:blipFill>
        <p:spPr>
          <a:xfrm>
            <a:off x="5548889" y="3318139"/>
            <a:ext cx="553466" cy="632022"/>
          </a:xfrm>
          <a:prstGeom prst="rect">
            <a:avLst/>
          </a:prstGeom>
        </p:spPr>
      </p:pic>
      <p:pic>
        <p:nvPicPr>
          <p:cNvPr id="9" name="Picture 8" descr="ethanjackson.png"/>
          <p:cNvPicPr>
            <a:picLocks noChangeAspect="1"/>
          </p:cNvPicPr>
          <p:nvPr/>
        </p:nvPicPr>
        <p:blipFill>
          <a:blip r:embed="rId6"/>
          <a:stretch>
            <a:fillRect/>
          </a:stretch>
        </p:blipFill>
        <p:spPr>
          <a:xfrm>
            <a:off x="6271498" y="3982838"/>
            <a:ext cx="823235" cy="891839"/>
          </a:xfrm>
          <a:prstGeom prst="rect">
            <a:avLst/>
          </a:prstGeom>
        </p:spPr>
      </p:pic>
      <p:pic>
        <p:nvPicPr>
          <p:cNvPr id="11" name="Picture 10" descr="andy-gordon.jpg"/>
          <p:cNvPicPr>
            <a:picLocks noChangeAspect="1"/>
          </p:cNvPicPr>
          <p:nvPr/>
        </p:nvPicPr>
        <p:blipFill>
          <a:blip r:embed="rId7" cstate="print"/>
          <a:stretch>
            <a:fillRect/>
          </a:stretch>
        </p:blipFill>
        <p:spPr>
          <a:xfrm>
            <a:off x="6096932" y="3323648"/>
            <a:ext cx="468542" cy="624723"/>
          </a:xfrm>
          <a:prstGeom prst="rect">
            <a:avLst/>
          </a:prstGeom>
        </p:spPr>
      </p:pic>
      <p:pic>
        <p:nvPicPr>
          <p:cNvPr id="20482" name="Picture 2"/>
          <p:cNvPicPr>
            <a:picLocks noChangeAspect="1" noChangeArrowheads="1"/>
          </p:cNvPicPr>
          <p:nvPr/>
        </p:nvPicPr>
        <p:blipFill>
          <a:blip r:embed="rId8" cstate="print"/>
          <a:srcRect/>
          <a:stretch>
            <a:fillRect/>
          </a:stretch>
        </p:blipFill>
        <p:spPr bwMode="auto">
          <a:xfrm>
            <a:off x="3433825" y="4502264"/>
            <a:ext cx="599473" cy="601653"/>
          </a:xfrm>
          <a:prstGeom prst="rect">
            <a:avLst/>
          </a:prstGeom>
          <a:noFill/>
          <a:ln w="9525">
            <a:noFill/>
            <a:miter lim="800000"/>
            <a:headEnd/>
            <a:tailEnd/>
          </a:ln>
          <a:effectLst/>
        </p:spPr>
      </p:pic>
      <p:pic>
        <p:nvPicPr>
          <p:cNvPr id="10" name="Picture 9" descr="hawblitz.jpg"/>
          <p:cNvPicPr>
            <a:picLocks noChangeAspect="1"/>
          </p:cNvPicPr>
          <p:nvPr/>
        </p:nvPicPr>
        <p:blipFill>
          <a:blip r:embed="rId9"/>
          <a:stretch>
            <a:fillRect/>
          </a:stretch>
        </p:blipFill>
        <p:spPr>
          <a:xfrm>
            <a:off x="5977356" y="5677318"/>
            <a:ext cx="718162" cy="712595"/>
          </a:xfrm>
          <a:prstGeom prst="rect">
            <a:avLst/>
          </a:prstGeom>
        </p:spPr>
      </p:pic>
      <p:pic>
        <p:nvPicPr>
          <p:cNvPr id="12" name="Picture 11" descr="kb1.jpg"/>
          <p:cNvPicPr>
            <a:picLocks noChangeAspect="1"/>
          </p:cNvPicPr>
          <p:nvPr/>
        </p:nvPicPr>
        <p:blipFill>
          <a:blip r:embed="rId10"/>
          <a:srcRect l="46369" t="43695" r="47528" b="44602"/>
          <a:stretch>
            <a:fillRect/>
          </a:stretch>
        </p:blipFill>
        <p:spPr>
          <a:xfrm>
            <a:off x="5089371" y="3317357"/>
            <a:ext cx="503355" cy="608277"/>
          </a:xfrm>
          <a:prstGeom prst="rect">
            <a:avLst/>
          </a:prstGeom>
        </p:spPr>
      </p:pic>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txBox="1">
            <a:spLocks/>
          </p:cNvSpPr>
          <p:nvPr/>
        </p:nvSpPr>
        <p:spPr>
          <a:xfrm>
            <a:off x="457200" y="-142900"/>
            <a:ext cx="8229600" cy="1143000"/>
          </a:xfrm>
          <a:prstGeom prst="rect">
            <a:avLst/>
          </a:prstGeom>
        </p:spPr>
        <p:txBody>
          <a:bodyPr vert="horz" wrap="square" lIns="91440" tIns="45720" rIns="91440" bIns="45720" rtlCol="0" anchor="ctr" compatLnSpc="1">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rgbClr val="C00000">
                    <a:alpha val="100000"/>
                  </a:srgbClr>
                </a:solidFill>
                <a:effectLst/>
                <a:uLnTx/>
                <a:uFillTx/>
                <a:latin typeface="+mj-lt"/>
                <a:ea typeface="+mj-ea"/>
                <a:cs typeface="+mj-cs"/>
              </a:rPr>
              <a:t> </a:t>
            </a:r>
            <a:r>
              <a:rPr kumimoji="0" lang="en-US" sz="4400" b="0" i="0" u="none" strike="noStrike" kern="1200" cap="none" spc="0" normalizeH="0" baseline="0" noProof="0" dirty="0" smtClean="0">
                <a:ln>
                  <a:noFill/>
                </a:ln>
                <a:solidFill>
                  <a:srgbClr val="F8F57B"/>
                </a:solidFill>
                <a:effectLst/>
                <a:uLnTx/>
                <a:uFillTx/>
                <a:latin typeface="+mj-lt"/>
                <a:ea typeface="+mj-ea"/>
                <a:cs typeface="+mj-cs"/>
              </a:rPr>
              <a:t>Template-based</a:t>
            </a:r>
            <a:r>
              <a:rPr kumimoji="0" lang="en-US" sz="4400" b="0" i="0" u="none" strike="noStrike" kern="1200" cap="none" spc="0" normalizeH="0" noProof="0" dirty="0" smtClean="0">
                <a:ln>
                  <a:noFill/>
                </a:ln>
                <a:solidFill>
                  <a:srgbClr val="F8F57B"/>
                </a:solidFill>
                <a:effectLst/>
                <a:uLnTx/>
                <a:uFillTx/>
                <a:latin typeface="+mj-lt"/>
                <a:ea typeface="+mj-ea"/>
                <a:cs typeface="+mj-cs"/>
              </a:rPr>
              <a:t> refinement</a:t>
            </a:r>
            <a:endParaRPr kumimoji="0" lang="en-US" sz="4400" b="0" i="0" u="none" strike="noStrike" kern="1200" cap="none" spc="0" normalizeH="0" baseline="0" noProof="0" dirty="0">
              <a:ln>
                <a:noFill/>
              </a:ln>
              <a:solidFill>
                <a:srgbClr val="F8F57B"/>
              </a:solidFill>
              <a:effectLst/>
              <a:uLnTx/>
              <a:uFillTx/>
              <a:latin typeface="+mj-lt"/>
              <a:ea typeface="+mj-ea"/>
              <a:cs typeface="+mj-cs"/>
            </a:endParaRPr>
          </a:p>
        </p:txBody>
      </p:sp>
      <p:grpSp>
        <p:nvGrpSpPr>
          <p:cNvPr id="2" name="Group 161"/>
          <p:cNvGrpSpPr/>
          <p:nvPr/>
        </p:nvGrpSpPr>
        <p:grpSpPr>
          <a:xfrm>
            <a:off x="5979112" y="685800"/>
            <a:ext cx="2957746" cy="5815034"/>
            <a:chOff x="5979112" y="685800"/>
            <a:chExt cx="2957746" cy="5815034"/>
          </a:xfrm>
        </p:grpSpPr>
        <p:grpSp>
          <p:nvGrpSpPr>
            <p:cNvPr id="3" name="Group 255"/>
            <p:cNvGrpSpPr/>
            <p:nvPr/>
          </p:nvGrpSpPr>
          <p:grpSpPr>
            <a:xfrm>
              <a:off x="5979112" y="685800"/>
              <a:ext cx="2957746" cy="5257800"/>
              <a:chOff x="5979112" y="685800"/>
              <a:chExt cx="2957746" cy="5257800"/>
            </a:xfrm>
          </p:grpSpPr>
          <p:sp>
            <p:nvSpPr>
              <p:cNvPr id="168" name="Cloud 167"/>
              <p:cNvSpPr/>
              <p:nvPr/>
            </p:nvSpPr>
            <p:spPr>
              <a:xfrm>
                <a:off x="6889810" y="6858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0</a:t>
                </a:r>
                <a:endParaRPr lang="en-US" dirty="0">
                  <a:solidFill>
                    <a:srgbClr val="002060"/>
                  </a:solidFill>
                  <a:latin typeface="Cambria Math"/>
                  <a:ea typeface="Cambria Math"/>
                </a:endParaRPr>
              </a:p>
            </p:txBody>
          </p:sp>
          <p:sp>
            <p:nvSpPr>
              <p:cNvPr id="169" name="Cloud 168"/>
              <p:cNvSpPr/>
              <p:nvPr/>
            </p:nvSpPr>
            <p:spPr>
              <a:xfrm>
                <a:off x="6893512" y="13716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1</a:t>
                </a:r>
                <a:endParaRPr lang="en-US" dirty="0">
                  <a:solidFill>
                    <a:srgbClr val="002060"/>
                  </a:solidFill>
                  <a:latin typeface="Cambria Math"/>
                  <a:ea typeface="Cambria Math"/>
                </a:endParaRPr>
              </a:p>
            </p:txBody>
          </p:sp>
          <p:sp>
            <p:nvSpPr>
              <p:cNvPr id="170" name="Cloud 169"/>
              <p:cNvSpPr/>
              <p:nvPr/>
            </p:nvSpPr>
            <p:spPr>
              <a:xfrm>
                <a:off x="6893512" y="20574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2</a:t>
                </a:r>
                <a:endParaRPr lang="en-US" dirty="0">
                  <a:solidFill>
                    <a:srgbClr val="002060"/>
                  </a:solidFill>
                  <a:latin typeface="Cambria Math"/>
                  <a:ea typeface="Cambria Math"/>
                </a:endParaRPr>
              </a:p>
            </p:txBody>
          </p:sp>
          <p:sp>
            <p:nvSpPr>
              <p:cNvPr id="171" name="Cloud 170"/>
              <p:cNvSpPr/>
              <p:nvPr/>
            </p:nvSpPr>
            <p:spPr>
              <a:xfrm>
                <a:off x="6898688" y="27432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3</a:t>
                </a:r>
                <a:endParaRPr lang="en-US" dirty="0">
                  <a:solidFill>
                    <a:srgbClr val="002060"/>
                  </a:solidFill>
                  <a:latin typeface="Cambria Math"/>
                  <a:ea typeface="Cambria Math"/>
                </a:endParaRPr>
              </a:p>
            </p:txBody>
          </p:sp>
          <p:sp>
            <p:nvSpPr>
              <p:cNvPr id="172" name="Cloud 171"/>
              <p:cNvSpPr/>
              <p:nvPr/>
            </p:nvSpPr>
            <p:spPr>
              <a:xfrm>
                <a:off x="6907566" y="34290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4</a:t>
                </a:r>
                <a:endParaRPr lang="en-US" dirty="0">
                  <a:solidFill>
                    <a:srgbClr val="002060"/>
                  </a:solidFill>
                  <a:latin typeface="Cambria Math"/>
                  <a:ea typeface="Cambria Math"/>
                </a:endParaRPr>
              </a:p>
            </p:txBody>
          </p:sp>
          <p:sp>
            <p:nvSpPr>
              <p:cNvPr id="173" name="Cloud 172"/>
              <p:cNvSpPr/>
              <p:nvPr/>
            </p:nvSpPr>
            <p:spPr>
              <a:xfrm>
                <a:off x="5979112" y="41148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5</a:t>
                </a:r>
                <a:endParaRPr lang="en-US" dirty="0">
                  <a:solidFill>
                    <a:srgbClr val="002060"/>
                  </a:solidFill>
                  <a:latin typeface="Cambria Math"/>
                  <a:ea typeface="Cambria Math"/>
                </a:endParaRPr>
              </a:p>
            </p:txBody>
          </p:sp>
          <p:sp>
            <p:nvSpPr>
              <p:cNvPr id="174" name="Cloud 173"/>
              <p:cNvSpPr/>
              <p:nvPr/>
            </p:nvSpPr>
            <p:spPr>
              <a:xfrm>
                <a:off x="5979112" y="48006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6</a:t>
                </a:r>
                <a:endParaRPr lang="en-US" dirty="0">
                  <a:solidFill>
                    <a:srgbClr val="002060"/>
                  </a:solidFill>
                  <a:latin typeface="Cambria Math"/>
                  <a:ea typeface="Cambria Math"/>
                </a:endParaRPr>
              </a:p>
            </p:txBody>
          </p:sp>
          <p:sp>
            <p:nvSpPr>
              <p:cNvPr id="175" name="Cloud 174"/>
              <p:cNvSpPr/>
              <p:nvPr/>
            </p:nvSpPr>
            <p:spPr>
              <a:xfrm>
                <a:off x="7804210" y="41148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7</a:t>
                </a:r>
                <a:endParaRPr lang="en-US" dirty="0">
                  <a:solidFill>
                    <a:srgbClr val="002060"/>
                  </a:solidFill>
                  <a:latin typeface="Cambria Math"/>
                  <a:ea typeface="Cambria Math"/>
                </a:endParaRPr>
              </a:p>
            </p:txBody>
          </p:sp>
          <p:sp>
            <p:nvSpPr>
              <p:cNvPr id="176" name="Cloud 175"/>
              <p:cNvSpPr/>
              <p:nvPr/>
            </p:nvSpPr>
            <p:spPr>
              <a:xfrm>
                <a:off x="7807912" y="48006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8</a:t>
                </a:r>
                <a:endParaRPr lang="en-US" dirty="0">
                  <a:solidFill>
                    <a:srgbClr val="002060"/>
                  </a:solidFill>
                  <a:latin typeface="Cambria Math"/>
                  <a:ea typeface="Cambria Math"/>
                </a:endParaRPr>
              </a:p>
            </p:txBody>
          </p:sp>
          <p:sp>
            <p:nvSpPr>
              <p:cNvPr id="177" name="Cloud 176"/>
              <p:cNvSpPr/>
              <p:nvPr/>
            </p:nvSpPr>
            <p:spPr>
              <a:xfrm>
                <a:off x="7809386" y="5486400"/>
                <a:ext cx="838200" cy="457200"/>
              </a:xfrm>
              <a:prstGeom prst="cloud">
                <a:avLst/>
              </a:prstGeom>
              <a:gradFill flip="none" rotWithShape="1">
                <a:gsLst>
                  <a:gs pos="0">
                    <a:srgbClr val="C00000"/>
                  </a:gs>
                  <a:gs pos="0">
                    <a:srgbClr val="C00000"/>
                  </a:gs>
                  <a:gs pos="100000">
                    <a:schemeClr val="accent1">
                      <a:tint val="20000"/>
                    </a:schemeClr>
                  </a:gs>
                </a:gsLst>
                <a:path path="shape">
                  <a:fillToRect l="50000" t="50000" r="50000" b="50000"/>
                </a:path>
                <a:tileRect/>
              </a:gradFill>
              <a:ln>
                <a:solidFill>
                  <a:srgbClr val="0070C0"/>
                </a:solidFill>
              </a:ln>
            </p:spPr>
            <p:style>
              <a:lnRef idx="2">
                <a:schemeClr val="accent1"/>
              </a:lnRef>
              <a:fillRef idx="1">
                <a:schemeClr val="accent1"/>
              </a:fillRef>
              <a:effectRef idx="0">
                <a:schemeClr val="accent1"/>
              </a:effectRef>
              <a:fontRef idx="minor">
                <a:schemeClr val="lt1"/>
              </a:fontRef>
            </p:style>
            <p:txBody>
              <a:bodyPr rtlCol="0" anchor="ctr">
                <a:noAutofit/>
              </a:bodyPr>
              <a:lstStyle/>
              <a:p>
                <a:pPr algn="ctr">
                  <a:buNone/>
                </a:pPr>
                <a:r>
                  <a:rPr lang="en-US" sz="1100" dirty="0" smtClean="0">
                    <a:solidFill>
                      <a:srgbClr val="002060"/>
                    </a:solidFill>
                    <a:latin typeface="Cambria Math"/>
                    <a:ea typeface="Cambria Math"/>
                  </a:rPr>
                  <a:t>9</a:t>
                </a:r>
                <a:endParaRPr lang="en-US" dirty="0">
                  <a:solidFill>
                    <a:srgbClr val="002060"/>
                  </a:solidFill>
                  <a:latin typeface="Cambria Math"/>
                  <a:ea typeface="Cambria Math"/>
                </a:endParaRPr>
              </a:p>
            </p:txBody>
          </p:sp>
          <p:cxnSp>
            <p:nvCxnSpPr>
              <p:cNvPr id="178" name="Straight Connector 177"/>
              <p:cNvCxnSpPr>
                <a:stCxn id="168" idx="1"/>
                <a:endCxn id="169" idx="3"/>
              </p:cNvCxnSpPr>
              <p:nvPr/>
            </p:nvCxnSpPr>
            <p:spPr>
              <a:xfrm rot="5400000" flipV="1">
                <a:off x="7183147" y="1268276"/>
                <a:ext cx="255228" cy="3702"/>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169" idx="1"/>
                <a:endCxn id="170" idx="3"/>
              </p:cNvCxnSpPr>
              <p:nvPr/>
            </p:nvCxnSpPr>
            <p:spPr>
              <a:xfrm rot="5400000">
                <a:off x="7184998" y="1955927"/>
                <a:ext cx="255228" cy="1588"/>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70" idx="1"/>
                <a:endCxn id="171" idx="3"/>
              </p:cNvCxnSpPr>
              <p:nvPr/>
            </p:nvCxnSpPr>
            <p:spPr>
              <a:xfrm rot="5400000" flipV="1">
                <a:off x="7187586" y="2639139"/>
                <a:ext cx="255228" cy="5176"/>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a:stCxn id="171" idx="1"/>
                <a:endCxn id="172" idx="3"/>
              </p:cNvCxnSpPr>
              <p:nvPr/>
            </p:nvCxnSpPr>
            <p:spPr>
              <a:xfrm rot="5400000" flipV="1">
                <a:off x="7194613" y="3323088"/>
                <a:ext cx="255228" cy="8878"/>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stCxn id="172" idx="1"/>
                <a:endCxn id="173" idx="3"/>
              </p:cNvCxnSpPr>
              <p:nvPr/>
            </p:nvCxnSpPr>
            <p:spPr>
              <a:xfrm rot="5400000">
                <a:off x="6734825" y="3549100"/>
                <a:ext cx="255228" cy="928454"/>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a:stCxn id="172" idx="1"/>
                <a:endCxn id="175" idx="3"/>
              </p:cNvCxnSpPr>
              <p:nvPr/>
            </p:nvCxnSpPr>
            <p:spPr>
              <a:xfrm rot="16200000" flipH="1">
                <a:off x="7647374" y="3565005"/>
                <a:ext cx="255228" cy="896644"/>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a:stCxn id="173" idx="1"/>
                <a:endCxn id="174" idx="3"/>
              </p:cNvCxnSpPr>
              <p:nvPr/>
            </p:nvCxnSpPr>
            <p:spPr>
              <a:xfrm rot="5400000">
                <a:off x="6270598" y="4699127"/>
                <a:ext cx="255228" cy="1588"/>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a:stCxn id="175" idx="1"/>
                <a:endCxn id="176" idx="3"/>
              </p:cNvCxnSpPr>
              <p:nvPr/>
            </p:nvCxnSpPr>
            <p:spPr>
              <a:xfrm rot="5400000" flipV="1">
                <a:off x="8097547" y="4697276"/>
                <a:ext cx="255228" cy="3702"/>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a:stCxn id="176" idx="1"/>
                <a:endCxn id="177" idx="3"/>
              </p:cNvCxnSpPr>
              <p:nvPr/>
            </p:nvCxnSpPr>
            <p:spPr>
              <a:xfrm rot="5400000" flipV="1">
                <a:off x="8100135" y="5384190"/>
                <a:ext cx="255228" cy="1474"/>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87" name="Arc 186"/>
              <p:cNvSpPr/>
              <p:nvPr/>
            </p:nvSpPr>
            <p:spPr>
              <a:xfrm>
                <a:off x="7184258" y="1415990"/>
                <a:ext cx="1752600" cy="2819400"/>
              </a:xfrm>
              <a:prstGeom prst="arc">
                <a:avLst>
                  <a:gd name="adj1" fmla="val 15280980"/>
                  <a:gd name="adj2" fmla="val 4468616"/>
                </a:avLst>
              </a:prstGeom>
              <a:ln w="25400" cap="rnd" cmpd="sng" algn="ctr">
                <a:solidFill>
                  <a:srgbClr val="0070C0"/>
                </a:solidFill>
                <a:prstDash val="solid"/>
                <a:headEnd type="triangl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TextBox 187"/>
              <p:cNvSpPr txBox="1"/>
              <p:nvPr/>
            </p:nvSpPr>
            <p:spPr>
              <a:xfrm>
                <a:off x="6934200" y="838200"/>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89" name="TextBox 188"/>
              <p:cNvSpPr txBox="1"/>
              <p:nvPr/>
            </p:nvSpPr>
            <p:spPr>
              <a:xfrm>
                <a:off x="6934200" y="15346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90" name="TextBox 189"/>
              <p:cNvSpPr txBox="1"/>
              <p:nvPr/>
            </p:nvSpPr>
            <p:spPr>
              <a:xfrm>
                <a:off x="7086600" y="1571612"/>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91" name="TextBox 190"/>
              <p:cNvSpPr txBox="1"/>
              <p:nvPr/>
            </p:nvSpPr>
            <p:spPr>
              <a:xfrm>
                <a:off x="6934200" y="2209800"/>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92" name="TextBox 191"/>
              <p:cNvSpPr txBox="1"/>
              <p:nvPr/>
            </p:nvSpPr>
            <p:spPr>
              <a:xfrm>
                <a:off x="7086600" y="2214554"/>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93" name="TextBox 192"/>
              <p:cNvSpPr txBox="1"/>
              <p:nvPr/>
            </p:nvSpPr>
            <p:spPr>
              <a:xfrm>
                <a:off x="6934200" y="29062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94" name="TextBox 193"/>
              <p:cNvSpPr txBox="1"/>
              <p:nvPr/>
            </p:nvSpPr>
            <p:spPr>
              <a:xfrm>
                <a:off x="7086600" y="2928934"/>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95" name="TextBox 194"/>
              <p:cNvSpPr txBox="1"/>
              <p:nvPr/>
            </p:nvSpPr>
            <p:spPr>
              <a:xfrm>
                <a:off x="6934200" y="35920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96" name="TextBox 195"/>
              <p:cNvSpPr txBox="1"/>
              <p:nvPr/>
            </p:nvSpPr>
            <p:spPr>
              <a:xfrm>
                <a:off x="7086600" y="3571876"/>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97" name="TextBox 196"/>
              <p:cNvSpPr txBox="1"/>
              <p:nvPr/>
            </p:nvSpPr>
            <p:spPr>
              <a:xfrm>
                <a:off x="6019800" y="42778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98" name="TextBox 197"/>
              <p:cNvSpPr txBox="1"/>
              <p:nvPr/>
            </p:nvSpPr>
            <p:spPr>
              <a:xfrm>
                <a:off x="6019800" y="49636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99" name="TextBox 198"/>
              <p:cNvSpPr txBox="1"/>
              <p:nvPr/>
            </p:nvSpPr>
            <p:spPr>
              <a:xfrm>
                <a:off x="7848600" y="42778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00" name="TextBox 199"/>
              <p:cNvSpPr txBox="1"/>
              <p:nvPr/>
            </p:nvSpPr>
            <p:spPr>
              <a:xfrm>
                <a:off x="8001000" y="4286256"/>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01" name="TextBox 200"/>
              <p:cNvSpPr txBox="1"/>
              <p:nvPr/>
            </p:nvSpPr>
            <p:spPr>
              <a:xfrm>
                <a:off x="7848600" y="49636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grpSp>
        <p:sp>
          <p:nvSpPr>
            <p:cNvPr id="164" name="Cloud 163"/>
            <p:cNvSpPr/>
            <p:nvPr/>
          </p:nvSpPr>
          <p:spPr>
            <a:xfrm>
              <a:off x="6948510" y="6043634"/>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10</a:t>
              </a:r>
              <a:endParaRPr lang="en-US" dirty="0">
                <a:solidFill>
                  <a:srgbClr val="002060"/>
                </a:solidFill>
                <a:latin typeface="Cambria Math"/>
                <a:ea typeface="Cambria Math"/>
              </a:endParaRPr>
            </a:p>
          </p:txBody>
        </p:sp>
        <p:sp>
          <p:nvSpPr>
            <p:cNvPr id="165" name="TextBox 164"/>
            <p:cNvSpPr txBox="1"/>
            <p:nvPr/>
          </p:nvSpPr>
          <p:spPr>
            <a:xfrm>
              <a:off x="6986606" y="6206651"/>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cxnSp>
          <p:nvCxnSpPr>
            <p:cNvPr id="166" name="Curved Connector 165"/>
            <p:cNvCxnSpPr>
              <a:stCxn id="176" idx="1"/>
              <a:endCxn id="164" idx="3"/>
            </p:cNvCxnSpPr>
            <p:nvPr/>
          </p:nvCxnSpPr>
          <p:spPr>
            <a:xfrm rot="5400000">
              <a:off x="7391080" y="5233843"/>
              <a:ext cx="812462" cy="859402"/>
            </a:xfrm>
            <a:prstGeom prst="curvedConnector3">
              <a:avLst>
                <a:gd name="adj1" fmla="val 9186"/>
              </a:avLst>
            </a:prstGeom>
            <a:ln w="25400">
              <a:solidFill>
                <a:srgbClr val="0070C0"/>
              </a:solidFill>
              <a:tailEnd type="stealth"/>
            </a:ln>
          </p:spPr>
          <p:style>
            <a:lnRef idx="1">
              <a:schemeClr val="accent1"/>
            </a:lnRef>
            <a:fillRef idx="0">
              <a:schemeClr val="accent1"/>
            </a:fillRef>
            <a:effectRef idx="0">
              <a:schemeClr val="accent1"/>
            </a:effectRef>
            <a:fontRef idx="minor">
              <a:schemeClr val="tx1"/>
            </a:fontRef>
          </p:style>
        </p:cxnSp>
        <p:cxnSp>
          <p:nvCxnSpPr>
            <p:cNvPr id="167" name="Curved Connector 166"/>
            <p:cNvCxnSpPr>
              <a:stCxn id="174" idx="0"/>
              <a:endCxn id="175" idx="2"/>
            </p:cNvCxnSpPr>
            <p:nvPr/>
          </p:nvCxnSpPr>
          <p:spPr>
            <a:xfrm flipV="1">
              <a:off x="6816614" y="4343400"/>
              <a:ext cx="990196" cy="685800"/>
            </a:xfrm>
            <a:prstGeom prst="curvedConnector3">
              <a:avLst>
                <a:gd name="adj1" fmla="val 50000"/>
              </a:avLst>
            </a:prstGeom>
            <a:ln w="25400">
              <a:solidFill>
                <a:srgbClr val="0070C0"/>
              </a:solidFill>
              <a:tailEnd type="stealth"/>
            </a:ln>
          </p:spPr>
          <p:style>
            <a:lnRef idx="1">
              <a:schemeClr val="accent1"/>
            </a:lnRef>
            <a:fillRef idx="0">
              <a:schemeClr val="accent1"/>
            </a:fillRef>
            <a:effectRef idx="0">
              <a:schemeClr val="accent1"/>
            </a:effectRef>
            <a:fontRef idx="minor">
              <a:schemeClr val="tx1"/>
            </a:fontRef>
          </p:style>
        </p:cxnSp>
      </p:grpSp>
      <p:sp>
        <p:nvSpPr>
          <p:cNvPr id="204" name="Rectangle 203"/>
          <p:cNvSpPr/>
          <p:nvPr/>
        </p:nvSpPr>
        <p:spPr>
          <a:xfrm>
            <a:off x="71406" y="1428736"/>
            <a:ext cx="5214974" cy="2500330"/>
          </a:xfrm>
          <a:prstGeom prst="rect">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 name="Group 47"/>
          <p:cNvGrpSpPr>
            <a:grpSpLocks noChangeAspect="1"/>
          </p:cNvGrpSpPr>
          <p:nvPr/>
        </p:nvGrpSpPr>
        <p:grpSpPr>
          <a:xfrm>
            <a:off x="480156" y="1928802"/>
            <a:ext cx="4306158" cy="1602800"/>
            <a:chOff x="3029620" y="3929065"/>
            <a:chExt cx="5316247" cy="1978766"/>
          </a:xfrm>
        </p:grpSpPr>
        <p:sp>
          <p:nvSpPr>
            <p:cNvPr id="206" name="Cloud 205"/>
            <p:cNvSpPr>
              <a:spLocks noChangeAspect="1"/>
            </p:cNvSpPr>
            <p:nvPr/>
          </p:nvSpPr>
          <p:spPr>
            <a:xfrm>
              <a:off x="5788209" y="3929065"/>
              <a:ext cx="1146536" cy="543154"/>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lvl="0" algn="ctr"/>
              <a:r>
                <a:rPr lang="en-US" sz="1400" dirty="0" smtClean="0">
                  <a:solidFill>
                    <a:srgbClr val="002060"/>
                  </a:solidFill>
                  <a:latin typeface="Cambria Math"/>
                  <a:ea typeface="Cambria Math"/>
                </a:rPr>
                <a:t>8:</a:t>
              </a:r>
              <a:r>
                <a:rPr lang="el-GR" sz="1400" dirty="0" smtClean="0">
                  <a:solidFill>
                    <a:srgbClr val="002060"/>
                  </a:solidFill>
                  <a:latin typeface="Cambria Math"/>
                  <a:ea typeface="Cambria Math"/>
                </a:rPr>
                <a:t>¬</a:t>
              </a:r>
              <a:r>
                <a:rPr lang="el-GR" sz="1600" dirty="0" smtClean="0">
                  <a:solidFill>
                    <a:srgbClr val="002060"/>
                  </a:solidFill>
                  <a:latin typeface="Cambria Math" pitchFamily="18" charset="0"/>
                  <a:ea typeface="Cambria Math" pitchFamily="18" charset="0"/>
                </a:rPr>
                <a:t>ρ</a:t>
              </a:r>
              <a:endParaRPr lang="en-US" dirty="0">
                <a:solidFill>
                  <a:srgbClr val="002060"/>
                </a:solidFill>
                <a:latin typeface="Cambria Math"/>
                <a:ea typeface="Cambria Math"/>
              </a:endParaRPr>
            </a:p>
          </p:txBody>
        </p:sp>
        <p:sp>
          <p:nvSpPr>
            <p:cNvPr id="207" name="Cloud 206"/>
            <p:cNvSpPr>
              <a:spLocks noChangeAspect="1"/>
            </p:cNvSpPr>
            <p:nvPr/>
          </p:nvSpPr>
          <p:spPr>
            <a:xfrm>
              <a:off x="7243538" y="3932912"/>
              <a:ext cx="1102329" cy="543155"/>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r>
                <a:rPr lang="el-GR" dirty="0" smtClean="0">
                  <a:solidFill>
                    <a:srgbClr val="C00000"/>
                  </a:solidFill>
                  <a:latin typeface="Cambria Math" pitchFamily="18" charset="0"/>
                  <a:ea typeface="Cambria Math" pitchFamily="18" charset="0"/>
                </a:rPr>
                <a:t> </a:t>
              </a:r>
              <a:r>
                <a:rPr lang="en-US" sz="1400" dirty="0" smtClean="0">
                  <a:solidFill>
                    <a:srgbClr val="002060"/>
                  </a:solidFill>
                  <a:latin typeface="Cambria Math" pitchFamily="18" charset="0"/>
                  <a:ea typeface="Cambria Math" pitchFamily="18" charset="0"/>
                </a:rPr>
                <a:t>8:</a:t>
              </a:r>
              <a:r>
                <a:rPr lang="el-GR" sz="1400" dirty="0" smtClean="0">
                  <a:solidFill>
                    <a:srgbClr val="002060"/>
                  </a:solidFill>
                  <a:latin typeface="Cambria Math" pitchFamily="18" charset="0"/>
                  <a:ea typeface="Cambria Math" pitchFamily="18" charset="0"/>
                </a:rPr>
                <a:t>ρ</a:t>
              </a:r>
              <a:endParaRPr lang="en-US" dirty="0">
                <a:solidFill>
                  <a:srgbClr val="002060"/>
                </a:solidFill>
                <a:latin typeface="Cambria Math"/>
                <a:ea typeface="Cambria Math"/>
              </a:endParaRPr>
            </a:p>
          </p:txBody>
        </p:sp>
        <p:sp>
          <p:nvSpPr>
            <p:cNvPr id="208" name="Cloud 207"/>
            <p:cNvSpPr>
              <a:spLocks noChangeAspect="1"/>
            </p:cNvSpPr>
            <p:nvPr/>
          </p:nvSpPr>
          <p:spPr>
            <a:xfrm>
              <a:off x="6633938" y="4903384"/>
              <a:ext cx="995783" cy="543154"/>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r>
                <a:rPr lang="en-US" sz="1400" dirty="0" smtClean="0">
                  <a:solidFill>
                    <a:srgbClr val="002060"/>
                  </a:solidFill>
                  <a:latin typeface="Cambria Math"/>
                  <a:ea typeface="Cambria Math"/>
                </a:rPr>
                <a:t>9</a:t>
              </a:r>
              <a:endParaRPr lang="en-US" dirty="0">
                <a:solidFill>
                  <a:srgbClr val="002060"/>
                </a:solidFill>
                <a:latin typeface="Cambria Math"/>
                <a:ea typeface="Cambria Math"/>
              </a:endParaRPr>
            </a:p>
          </p:txBody>
        </p:sp>
        <p:cxnSp>
          <p:nvCxnSpPr>
            <p:cNvPr id="209" name="Straight Connector 208"/>
            <p:cNvCxnSpPr>
              <a:stCxn id="207" idx="1"/>
              <a:endCxn id="208" idx="3"/>
            </p:cNvCxnSpPr>
            <p:nvPr/>
          </p:nvCxnSpPr>
          <p:spPr>
            <a:xfrm rot="5400000">
              <a:off x="7233791" y="4373528"/>
              <a:ext cx="458951" cy="662873"/>
            </a:xfrm>
            <a:prstGeom prst="line">
              <a:avLst/>
            </a:prstGeom>
            <a:ln w="19050" cap="rnd" cmpd="sng" algn="ctr">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10" name="Cloud 209"/>
            <p:cNvSpPr>
              <a:spLocks noChangeAspect="1"/>
            </p:cNvSpPr>
            <p:nvPr/>
          </p:nvSpPr>
          <p:spPr>
            <a:xfrm>
              <a:off x="3029621" y="3932912"/>
              <a:ext cx="995783" cy="543154"/>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400" dirty="0" smtClean="0">
                  <a:solidFill>
                    <a:srgbClr val="002060"/>
                  </a:solidFill>
                  <a:latin typeface="Cambria Math" pitchFamily="18" charset="0"/>
                  <a:ea typeface="Cambria Math" pitchFamily="18" charset="0"/>
                </a:rPr>
                <a:t>8</a:t>
              </a:r>
              <a:endParaRPr lang="en-US" dirty="0">
                <a:solidFill>
                  <a:srgbClr val="002060"/>
                </a:solidFill>
                <a:latin typeface="Cambria Math" pitchFamily="18" charset="0"/>
                <a:ea typeface="Cambria Math" pitchFamily="18" charset="0"/>
              </a:endParaRPr>
            </a:p>
          </p:txBody>
        </p:sp>
        <p:sp>
          <p:nvSpPr>
            <p:cNvPr id="211" name="Cloud 210"/>
            <p:cNvSpPr>
              <a:spLocks noChangeAspect="1"/>
            </p:cNvSpPr>
            <p:nvPr/>
          </p:nvSpPr>
          <p:spPr>
            <a:xfrm>
              <a:off x="3029620" y="4885628"/>
              <a:ext cx="995783" cy="543154"/>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r>
                <a:rPr lang="en-US" sz="1400" dirty="0" smtClean="0">
                  <a:solidFill>
                    <a:srgbClr val="002060"/>
                  </a:solidFill>
                  <a:latin typeface="Cambria Math"/>
                  <a:ea typeface="Cambria Math"/>
                </a:rPr>
                <a:t>9</a:t>
              </a:r>
              <a:endParaRPr lang="en-US" dirty="0">
                <a:solidFill>
                  <a:srgbClr val="002060"/>
                </a:solidFill>
                <a:latin typeface="Cambria Math"/>
                <a:ea typeface="Cambria Math"/>
              </a:endParaRPr>
            </a:p>
          </p:txBody>
        </p:sp>
        <p:cxnSp>
          <p:nvCxnSpPr>
            <p:cNvPr id="212" name="Straight Connector 211"/>
            <p:cNvCxnSpPr>
              <a:stCxn id="210" idx="1"/>
              <a:endCxn id="211" idx="3"/>
            </p:cNvCxnSpPr>
            <p:nvPr/>
          </p:nvCxnSpPr>
          <p:spPr>
            <a:xfrm rot="5400000">
              <a:off x="3306916" y="4696085"/>
              <a:ext cx="441195" cy="1"/>
            </a:xfrm>
            <a:prstGeom prst="line">
              <a:avLst/>
            </a:prstGeom>
            <a:ln w="19050" cap="rnd" cmpd="sng" algn="ctr">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13" name="Right Arrow 212"/>
            <p:cNvSpPr/>
            <p:nvPr/>
          </p:nvSpPr>
          <p:spPr>
            <a:xfrm>
              <a:off x="4214810" y="4478063"/>
              <a:ext cx="1066800" cy="381000"/>
            </a:xfrm>
            <a:prstGeom prs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p>
          </p:txBody>
        </p:sp>
        <p:sp>
          <p:nvSpPr>
            <p:cNvPr id="214" name="Rectangle 213"/>
            <p:cNvSpPr/>
            <p:nvPr/>
          </p:nvSpPr>
          <p:spPr>
            <a:xfrm>
              <a:off x="4157129" y="5489863"/>
              <a:ext cx="2351231" cy="417968"/>
            </a:xfrm>
            <a:prstGeom prst="rect">
              <a:avLst/>
            </a:prstGeom>
            <a:ln>
              <a:solidFill>
                <a:srgbClr val="0070C0"/>
              </a:solidFill>
            </a:ln>
          </p:spPr>
          <p:txBody>
            <a:bodyPr wrap="none">
              <a:spAutoFit/>
            </a:bodyPr>
            <a:lstStyle/>
            <a:p>
              <a:r>
                <a:rPr lang="el-GR" sz="1600" dirty="0" smtClean="0">
                  <a:solidFill>
                    <a:srgbClr val="C00000"/>
                  </a:solidFill>
                  <a:latin typeface="Cambria Math" pitchFamily="18" charset="0"/>
                  <a:ea typeface="Cambria Math" pitchFamily="18" charset="0"/>
                </a:rPr>
                <a:t>ρ</a:t>
              </a:r>
              <a:r>
                <a:rPr lang="en-US" sz="1600" dirty="0" smtClean="0">
                  <a:solidFill>
                    <a:srgbClr val="C00000"/>
                  </a:solidFill>
                  <a:latin typeface="Cambria Math" pitchFamily="18" charset="0"/>
                  <a:ea typeface="Cambria Math" pitchFamily="18" charset="0"/>
                </a:rPr>
                <a:t>= (</a:t>
              </a:r>
              <a:r>
                <a:rPr lang="en-US" sz="1600" dirty="0" err="1" smtClean="0">
                  <a:solidFill>
                    <a:srgbClr val="C00000"/>
                  </a:solidFill>
                  <a:latin typeface="Cambria Math" pitchFamily="18" charset="0"/>
                  <a:ea typeface="Cambria Math" pitchFamily="18" charset="0"/>
                </a:rPr>
                <a:t>lock.state</a:t>
              </a:r>
              <a:r>
                <a:rPr lang="en-US" sz="1600" dirty="0" smtClean="0">
                  <a:solidFill>
                    <a:srgbClr val="C00000"/>
                  </a:solidFill>
                  <a:latin typeface="Cambria Math" pitchFamily="18" charset="0"/>
                  <a:ea typeface="Cambria Math" pitchFamily="18" charset="0"/>
                </a:rPr>
                <a:t> != L)</a:t>
              </a:r>
              <a:endParaRPr lang="en-IN" sz="1600" dirty="0"/>
            </a:p>
          </p:txBody>
        </p:sp>
      </p:grpSp>
      <p:sp>
        <p:nvSpPr>
          <p:cNvPr id="215" name="TextBox 214"/>
          <p:cNvSpPr txBox="1"/>
          <p:nvPr/>
        </p:nvSpPr>
        <p:spPr>
          <a:xfrm>
            <a:off x="500034" y="206324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16" name="TextBox 215"/>
          <p:cNvSpPr txBox="1"/>
          <p:nvPr/>
        </p:nvSpPr>
        <p:spPr>
          <a:xfrm>
            <a:off x="2714612" y="206324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71406" y="1428736"/>
            <a:ext cx="5214974" cy="2500330"/>
          </a:xfrm>
          <a:prstGeom prst="rect">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itle 1"/>
          <p:cNvSpPr txBox="1">
            <a:spLocks/>
          </p:cNvSpPr>
          <p:nvPr/>
        </p:nvSpPr>
        <p:spPr>
          <a:xfrm>
            <a:off x="457200" y="-142900"/>
            <a:ext cx="8229600" cy="1143000"/>
          </a:xfrm>
          <a:prstGeom prst="rect">
            <a:avLst/>
          </a:prstGeom>
        </p:spPr>
        <p:txBody>
          <a:bodyPr vert="horz" wrap="square" lIns="91440" tIns="45720" rIns="91440" bIns="45720" rtlCol="0" anchor="ctr" compatLnSpc="1">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rgbClr val="C00000">
                    <a:alpha val="100000"/>
                  </a:srgbClr>
                </a:solidFill>
                <a:effectLst/>
                <a:uLnTx/>
                <a:uFillTx/>
                <a:latin typeface="+mj-lt"/>
                <a:ea typeface="+mj-ea"/>
                <a:cs typeface="+mj-cs"/>
              </a:rPr>
              <a:t> </a:t>
            </a:r>
            <a:r>
              <a:rPr kumimoji="0" lang="en-US" sz="4400" b="0" i="0" u="none" strike="noStrike" kern="1200" cap="none" spc="0" normalizeH="0" baseline="0" noProof="0" dirty="0" smtClean="0">
                <a:ln>
                  <a:noFill/>
                </a:ln>
                <a:solidFill>
                  <a:srgbClr val="F8F57B"/>
                </a:solidFill>
                <a:effectLst/>
                <a:uLnTx/>
                <a:uFillTx/>
                <a:latin typeface="+mj-lt"/>
                <a:ea typeface="+mj-ea"/>
                <a:cs typeface="+mj-cs"/>
              </a:rPr>
              <a:t>Template-based</a:t>
            </a:r>
            <a:r>
              <a:rPr kumimoji="0" lang="en-US" sz="4400" b="0" i="0" u="none" strike="noStrike" kern="1200" cap="none" spc="0" normalizeH="0" noProof="0" dirty="0" smtClean="0">
                <a:ln>
                  <a:noFill/>
                </a:ln>
                <a:solidFill>
                  <a:srgbClr val="F8F57B"/>
                </a:solidFill>
                <a:effectLst/>
                <a:uLnTx/>
                <a:uFillTx/>
                <a:latin typeface="+mj-lt"/>
                <a:ea typeface="+mj-ea"/>
                <a:cs typeface="+mj-cs"/>
              </a:rPr>
              <a:t> refinement</a:t>
            </a:r>
            <a:endParaRPr kumimoji="0" lang="en-US" sz="4400" b="0" i="0" u="none" strike="noStrike" kern="1200" cap="none" spc="0" normalizeH="0" baseline="0" noProof="0" dirty="0">
              <a:ln>
                <a:noFill/>
              </a:ln>
              <a:solidFill>
                <a:srgbClr val="F8F57B"/>
              </a:solidFill>
              <a:effectLst/>
              <a:uLnTx/>
              <a:uFillTx/>
              <a:latin typeface="+mj-lt"/>
              <a:ea typeface="+mj-ea"/>
              <a:cs typeface="+mj-cs"/>
            </a:endParaRPr>
          </a:p>
        </p:txBody>
      </p:sp>
      <p:grpSp>
        <p:nvGrpSpPr>
          <p:cNvPr id="2" name="Group 47"/>
          <p:cNvGrpSpPr>
            <a:grpSpLocks noChangeAspect="1"/>
          </p:cNvGrpSpPr>
          <p:nvPr/>
        </p:nvGrpSpPr>
        <p:grpSpPr>
          <a:xfrm>
            <a:off x="480156" y="1928802"/>
            <a:ext cx="4306158" cy="1602800"/>
            <a:chOff x="3029620" y="3929065"/>
            <a:chExt cx="5316247" cy="1978766"/>
          </a:xfrm>
        </p:grpSpPr>
        <p:sp>
          <p:nvSpPr>
            <p:cNvPr id="36" name="Cloud 35"/>
            <p:cNvSpPr>
              <a:spLocks noChangeAspect="1"/>
            </p:cNvSpPr>
            <p:nvPr/>
          </p:nvSpPr>
          <p:spPr>
            <a:xfrm>
              <a:off x="5788209" y="3929065"/>
              <a:ext cx="1146536" cy="543154"/>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lvl="0" algn="ctr"/>
              <a:r>
                <a:rPr lang="en-US" sz="1400" dirty="0" smtClean="0">
                  <a:solidFill>
                    <a:srgbClr val="002060"/>
                  </a:solidFill>
                  <a:latin typeface="Cambria Math"/>
                  <a:ea typeface="Cambria Math"/>
                </a:rPr>
                <a:t>8:</a:t>
              </a:r>
              <a:r>
                <a:rPr lang="el-GR" sz="1400" dirty="0" smtClean="0">
                  <a:solidFill>
                    <a:srgbClr val="002060"/>
                  </a:solidFill>
                  <a:latin typeface="Cambria Math"/>
                  <a:ea typeface="Cambria Math"/>
                </a:rPr>
                <a:t>¬</a:t>
              </a:r>
              <a:r>
                <a:rPr lang="el-GR" sz="1600" dirty="0" smtClean="0">
                  <a:solidFill>
                    <a:srgbClr val="002060"/>
                  </a:solidFill>
                  <a:latin typeface="Cambria Math" pitchFamily="18" charset="0"/>
                  <a:ea typeface="Cambria Math" pitchFamily="18" charset="0"/>
                </a:rPr>
                <a:t>ρ</a:t>
              </a:r>
              <a:endParaRPr lang="en-US" dirty="0">
                <a:solidFill>
                  <a:srgbClr val="002060"/>
                </a:solidFill>
                <a:latin typeface="Cambria Math"/>
                <a:ea typeface="Cambria Math"/>
              </a:endParaRPr>
            </a:p>
          </p:txBody>
        </p:sp>
        <p:sp>
          <p:nvSpPr>
            <p:cNvPr id="37" name="Cloud 36"/>
            <p:cNvSpPr>
              <a:spLocks noChangeAspect="1"/>
            </p:cNvSpPr>
            <p:nvPr/>
          </p:nvSpPr>
          <p:spPr>
            <a:xfrm>
              <a:off x="7243538" y="3932912"/>
              <a:ext cx="1102329" cy="543155"/>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r>
                <a:rPr lang="el-GR" dirty="0" smtClean="0">
                  <a:solidFill>
                    <a:srgbClr val="C00000"/>
                  </a:solidFill>
                  <a:latin typeface="Cambria Math" pitchFamily="18" charset="0"/>
                  <a:ea typeface="Cambria Math" pitchFamily="18" charset="0"/>
                </a:rPr>
                <a:t> </a:t>
              </a:r>
              <a:r>
                <a:rPr lang="en-US" sz="1400" dirty="0" smtClean="0">
                  <a:solidFill>
                    <a:srgbClr val="002060"/>
                  </a:solidFill>
                  <a:latin typeface="Cambria Math" pitchFamily="18" charset="0"/>
                  <a:ea typeface="Cambria Math" pitchFamily="18" charset="0"/>
                </a:rPr>
                <a:t>8:</a:t>
              </a:r>
              <a:r>
                <a:rPr lang="el-GR" sz="1400" dirty="0" smtClean="0">
                  <a:solidFill>
                    <a:srgbClr val="002060"/>
                  </a:solidFill>
                  <a:latin typeface="Cambria Math" pitchFamily="18" charset="0"/>
                  <a:ea typeface="Cambria Math" pitchFamily="18" charset="0"/>
                </a:rPr>
                <a:t>ρ</a:t>
              </a:r>
              <a:endParaRPr lang="en-US" dirty="0">
                <a:solidFill>
                  <a:srgbClr val="002060"/>
                </a:solidFill>
                <a:latin typeface="Cambria Math"/>
                <a:ea typeface="Cambria Math"/>
              </a:endParaRPr>
            </a:p>
          </p:txBody>
        </p:sp>
        <p:sp>
          <p:nvSpPr>
            <p:cNvPr id="38" name="Cloud 37"/>
            <p:cNvSpPr>
              <a:spLocks noChangeAspect="1"/>
            </p:cNvSpPr>
            <p:nvPr/>
          </p:nvSpPr>
          <p:spPr>
            <a:xfrm>
              <a:off x="6633938" y="4903384"/>
              <a:ext cx="995783" cy="543154"/>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r>
                <a:rPr lang="en-US" sz="1400" dirty="0" smtClean="0">
                  <a:solidFill>
                    <a:srgbClr val="002060"/>
                  </a:solidFill>
                  <a:latin typeface="Cambria Math"/>
                  <a:ea typeface="Cambria Math"/>
                </a:rPr>
                <a:t>9</a:t>
              </a:r>
              <a:endParaRPr lang="en-US" dirty="0">
                <a:solidFill>
                  <a:srgbClr val="002060"/>
                </a:solidFill>
                <a:latin typeface="Cambria Math"/>
                <a:ea typeface="Cambria Math"/>
              </a:endParaRPr>
            </a:p>
          </p:txBody>
        </p:sp>
        <p:cxnSp>
          <p:nvCxnSpPr>
            <p:cNvPr id="40" name="Straight Connector 39"/>
            <p:cNvCxnSpPr>
              <a:stCxn id="37" idx="1"/>
              <a:endCxn id="38" idx="3"/>
            </p:cNvCxnSpPr>
            <p:nvPr/>
          </p:nvCxnSpPr>
          <p:spPr>
            <a:xfrm rot="5400000">
              <a:off x="7233791" y="4373528"/>
              <a:ext cx="458951" cy="662873"/>
            </a:xfrm>
            <a:prstGeom prst="line">
              <a:avLst/>
            </a:prstGeom>
            <a:ln w="19050" cap="rnd" cmpd="sng" algn="ctr">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1" name="Cloud 40"/>
            <p:cNvSpPr>
              <a:spLocks noChangeAspect="1"/>
            </p:cNvSpPr>
            <p:nvPr/>
          </p:nvSpPr>
          <p:spPr>
            <a:xfrm>
              <a:off x="3029621" y="3932912"/>
              <a:ext cx="995783" cy="543154"/>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400" dirty="0" smtClean="0">
                  <a:solidFill>
                    <a:srgbClr val="002060"/>
                  </a:solidFill>
                  <a:latin typeface="Cambria Math" pitchFamily="18" charset="0"/>
                  <a:ea typeface="Cambria Math" pitchFamily="18" charset="0"/>
                </a:rPr>
                <a:t>8</a:t>
              </a:r>
              <a:endParaRPr lang="en-US" dirty="0">
                <a:solidFill>
                  <a:srgbClr val="002060"/>
                </a:solidFill>
                <a:latin typeface="Cambria Math" pitchFamily="18" charset="0"/>
                <a:ea typeface="Cambria Math" pitchFamily="18" charset="0"/>
              </a:endParaRPr>
            </a:p>
          </p:txBody>
        </p:sp>
        <p:sp>
          <p:nvSpPr>
            <p:cNvPr id="42" name="Cloud 41"/>
            <p:cNvSpPr>
              <a:spLocks noChangeAspect="1"/>
            </p:cNvSpPr>
            <p:nvPr/>
          </p:nvSpPr>
          <p:spPr>
            <a:xfrm>
              <a:off x="3029620" y="4885628"/>
              <a:ext cx="995783" cy="543154"/>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r>
                <a:rPr lang="en-US" sz="1400" dirty="0" smtClean="0">
                  <a:solidFill>
                    <a:srgbClr val="002060"/>
                  </a:solidFill>
                  <a:latin typeface="Cambria Math"/>
                  <a:ea typeface="Cambria Math"/>
                </a:rPr>
                <a:t>9</a:t>
              </a:r>
              <a:endParaRPr lang="en-US" dirty="0">
                <a:solidFill>
                  <a:srgbClr val="002060"/>
                </a:solidFill>
                <a:latin typeface="Cambria Math"/>
                <a:ea typeface="Cambria Math"/>
              </a:endParaRPr>
            </a:p>
          </p:txBody>
        </p:sp>
        <p:cxnSp>
          <p:nvCxnSpPr>
            <p:cNvPr id="44" name="Straight Connector 43"/>
            <p:cNvCxnSpPr>
              <a:stCxn id="41" idx="1"/>
              <a:endCxn id="42" idx="3"/>
            </p:cNvCxnSpPr>
            <p:nvPr/>
          </p:nvCxnSpPr>
          <p:spPr>
            <a:xfrm rot="5400000">
              <a:off x="3306916" y="4696085"/>
              <a:ext cx="441195" cy="1"/>
            </a:xfrm>
            <a:prstGeom prst="line">
              <a:avLst/>
            </a:prstGeom>
            <a:ln w="19050" cap="rnd" cmpd="sng" algn="ctr">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Right Arrow 44"/>
            <p:cNvSpPr/>
            <p:nvPr/>
          </p:nvSpPr>
          <p:spPr>
            <a:xfrm>
              <a:off x="4214810" y="4478063"/>
              <a:ext cx="1066800" cy="381000"/>
            </a:xfrm>
            <a:prstGeom prst="rightArrow">
              <a:avLst/>
            </a:prstGeom>
            <a:gradFill>
              <a:gsLst>
                <a:gs pos="0">
                  <a:schemeClr val="accent1"/>
                </a:gs>
                <a:gs pos="100000">
                  <a:schemeClr val="accent1">
                    <a:tint val="20000"/>
                  </a:schemeClr>
                </a:gs>
              </a:gsLst>
              <a:lin ang="5400000" scaled="1"/>
            </a:gra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Rectangle 46"/>
            <p:cNvSpPr/>
            <p:nvPr/>
          </p:nvSpPr>
          <p:spPr>
            <a:xfrm>
              <a:off x="4157129" y="5489863"/>
              <a:ext cx="2351231" cy="417968"/>
            </a:xfrm>
            <a:prstGeom prst="rect">
              <a:avLst/>
            </a:prstGeom>
            <a:ln>
              <a:solidFill>
                <a:srgbClr val="0070C0"/>
              </a:solidFill>
            </a:ln>
          </p:spPr>
          <p:txBody>
            <a:bodyPr wrap="none">
              <a:spAutoFit/>
            </a:bodyPr>
            <a:lstStyle/>
            <a:p>
              <a:r>
                <a:rPr lang="el-GR" sz="1600" dirty="0" smtClean="0">
                  <a:solidFill>
                    <a:srgbClr val="C00000"/>
                  </a:solidFill>
                  <a:latin typeface="Cambria Math" pitchFamily="18" charset="0"/>
                  <a:ea typeface="Cambria Math" pitchFamily="18" charset="0"/>
                </a:rPr>
                <a:t>ρ</a:t>
              </a:r>
              <a:r>
                <a:rPr lang="en-US" sz="1600" dirty="0" smtClean="0">
                  <a:solidFill>
                    <a:srgbClr val="C00000"/>
                  </a:solidFill>
                  <a:latin typeface="Cambria Math" pitchFamily="18" charset="0"/>
                  <a:ea typeface="Cambria Math" pitchFamily="18" charset="0"/>
                </a:rPr>
                <a:t>= (</a:t>
              </a:r>
              <a:r>
                <a:rPr lang="en-US" sz="1600" dirty="0" err="1" smtClean="0">
                  <a:solidFill>
                    <a:srgbClr val="C00000"/>
                  </a:solidFill>
                  <a:latin typeface="Cambria Math" pitchFamily="18" charset="0"/>
                  <a:ea typeface="Cambria Math" pitchFamily="18" charset="0"/>
                </a:rPr>
                <a:t>lock.state</a:t>
              </a:r>
              <a:r>
                <a:rPr lang="en-US" sz="1600" dirty="0" smtClean="0">
                  <a:solidFill>
                    <a:srgbClr val="C00000"/>
                  </a:solidFill>
                  <a:latin typeface="Cambria Math" pitchFamily="18" charset="0"/>
                  <a:ea typeface="Cambria Math" pitchFamily="18" charset="0"/>
                </a:rPr>
                <a:t> != L)</a:t>
              </a:r>
              <a:endParaRPr lang="en-IN" sz="1600" dirty="0"/>
            </a:p>
          </p:txBody>
        </p:sp>
      </p:grpSp>
      <p:sp>
        <p:nvSpPr>
          <p:cNvPr id="54" name="TextBox 53"/>
          <p:cNvSpPr txBox="1"/>
          <p:nvPr/>
        </p:nvSpPr>
        <p:spPr>
          <a:xfrm>
            <a:off x="500034" y="206324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55" name="TextBox 54"/>
          <p:cNvSpPr txBox="1"/>
          <p:nvPr/>
        </p:nvSpPr>
        <p:spPr>
          <a:xfrm>
            <a:off x="2714612" y="206324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grpSp>
        <p:nvGrpSpPr>
          <p:cNvPr id="3" name="Group 60"/>
          <p:cNvGrpSpPr/>
          <p:nvPr/>
        </p:nvGrpSpPr>
        <p:grpSpPr>
          <a:xfrm>
            <a:off x="5979112" y="685800"/>
            <a:ext cx="3093482" cy="5815034"/>
            <a:chOff x="5979112" y="685800"/>
            <a:chExt cx="3093482" cy="5815034"/>
          </a:xfrm>
        </p:grpSpPr>
        <p:sp>
          <p:nvSpPr>
            <p:cNvPr id="168" name="Cloud 167"/>
            <p:cNvSpPr/>
            <p:nvPr/>
          </p:nvSpPr>
          <p:spPr>
            <a:xfrm>
              <a:off x="6889810" y="6858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0</a:t>
              </a:r>
              <a:endParaRPr lang="en-US" dirty="0">
                <a:solidFill>
                  <a:srgbClr val="002060"/>
                </a:solidFill>
                <a:latin typeface="Cambria Math"/>
                <a:ea typeface="Cambria Math"/>
              </a:endParaRPr>
            </a:p>
          </p:txBody>
        </p:sp>
        <p:sp>
          <p:nvSpPr>
            <p:cNvPr id="169" name="Cloud 168"/>
            <p:cNvSpPr/>
            <p:nvPr/>
          </p:nvSpPr>
          <p:spPr>
            <a:xfrm>
              <a:off x="6893512" y="13716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1</a:t>
              </a:r>
              <a:endParaRPr lang="en-US" dirty="0">
                <a:solidFill>
                  <a:srgbClr val="002060"/>
                </a:solidFill>
                <a:latin typeface="Cambria Math"/>
                <a:ea typeface="Cambria Math"/>
              </a:endParaRPr>
            </a:p>
          </p:txBody>
        </p:sp>
        <p:sp>
          <p:nvSpPr>
            <p:cNvPr id="170" name="Cloud 169"/>
            <p:cNvSpPr/>
            <p:nvPr/>
          </p:nvSpPr>
          <p:spPr>
            <a:xfrm>
              <a:off x="6893512" y="20574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2</a:t>
              </a:r>
              <a:endParaRPr lang="en-US" dirty="0">
                <a:solidFill>
                  <a:srgbClr val="002060"/>
                </a:solidFill>
                <a:latin typeface="Cambria Math"/>
                <a:ea typeface="Cambria Math"/>
              </a:endParaRPr>
            </a:p>
          </p:txBody>
        </p:sp>
        <p:sp>
          <p:nvSpPr>
            <p:cNvPr id="171" name="Cloud 170"/>
            <p:cNvSpPr/>
            <p:nvPr/>
          </p:nvSpPr>
          <p:spPr>
            <a:xfrm>
              <a:off x="6898688" y="27432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3</a:t>
              </a:r>
              <a:endParaRPr lang="en-US" dirty="0">
                <a:solidFill>
                  <a:srgbClr val="002060"/>
                </a:solidFill>
                <a:latin typeface="Cambria Math"/>
                <a:ea typeface="Cambria Math"/>
              </a:endParaRPr>
            </a:p>
          </p:txBody>
        </p:sp>
        <p:sp>
          <p:nvSpPr>
            <p:cNvPr id="172" name="Cloud 171"/>
            <p:cNvSpPr/>
            <p:nvPr/>
          </p:nvSpPr>
          <p:spPr>
            <a:xfrm>
              <a:off x="6907566" y="34290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4</a:t>
              </a:r>
              <a:endParaRPr lang="en-US" dirty="0">
                <a:solidFill>
                  <a:srgbClr val="002060"/>
                </a:solidFill>
                <a:latin typeface="Cambria Math"/>
                <a:ea typeface="Cambria Math"/>
              </a:endParaRPr>
            </a:p>
          </p:txBody>
        </p:sp>
        <p:sp>
          <p:nvSpPr>
            <p:cNvPr id="173" name="Cloud 172"/>
            <p:cNvSpPr/>
            <p:nvPr/>
          </p:nvSpPr>
          <p:spPr>
            <a:xfrm>
              <a:off x="5979112" y="41148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5</a:t>
              </a:r>
              <a:endParaRPr lang="en-US" dirty="0">
                <a:solidFill>
                  <a:srgbClr val="002060"/>
                </a:solidFill>
                <a:latin typeface="Cambria Math"/>
                <a:ea typeface="Cambria Math"/>
              </a:endParaRPr>
            </a:p>
          </p:txBody>
        </p:sp>
        <p:sp>
          <p:nvSpPr>
            <p:cNvPr id="174" name="Cloud 173"/>
            <p:cNvSpPr/>
            <p:nvPr/>
          </p:nvSpPr>
          <p:spPr>
            <a:xfrm>
              <a:off x="5979112" y="48006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6</a:t>
              </a:r>
              <a:endParaRPr lang="en-US" dirty="0">
                <a:solidFill>
                  <a:srgbClr val="002060"/>
                </a:solidFill>
                <a:latin typeface="Cambria Math"/>
                <a:ea typeface="Cambria Math"/>
              </a:endParaRPr>
            </a:p>
          </p:txBody>
        </p:sp>
        <p:sp>
          <p:nvSpPr>
            <p:cNvPr id="175" name="Cloud 174"/>
            <p:cNvSpPr/>
            <p:nvPr/>
          </p:nvSpPr>
          <p:spPr>
            <a:xfrm>
              <a:off x="7804210" y="41148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7</a:t>
              </a:r>
              <a:endParaRPr lang="en-US" dirty="0">
                <a:solidFill>
                  <a:srgbClr val="002060"/>
                </a:solidFill>
                <a:latin typeface="Cambria Math"/>
                <a:ea typeface="Cambria Math"/>
              </a:endParaRPr>
            </a:p>
          </p:txBody>
        </p:sp>
        <p:sp>
          <p:nvSpPr>
            <p:cNvPr id="176" name="Cloud 175"/>
            <p:cNvSpPr/>
            <p:nvPr/>
          </p:nvSpPr>
          <p:spPr>
            <a:xfrm>
              <a:off x="7215206" y="48006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r>
                <a:rPr lang="en-US" sz="1100" dirty="0" smtClean="0">
                  <a:solidFill>
                    <a:srgbClr val="002060"/>
                  </a:solidFill>
                  <a:latin typeface="Cambria Math"/>
                  <a:ea typeface="Cambria Math"/>
                </a:rPr>
                <a:t>8</a:t>
              </a:r>
              <a:r>
                <a:rPr lang="el-GR" sz="1100" dirty="0" smtClean="0">
                  <a:solidFill>
                    <a:srgbClr val="002060"/>
                  </a:solidFill>
                  <a:latin typeface="Cambria Math"/>
                  <a:ea typeface="Cambria Math"/>
                </a:rPr>
                <a:t> :¬ρ</a:t>
              </a:r>
              <a:endParaRPr lang="en-US" dirty="0">
                <a:solidFill>
                  <a:srgbClr val="002060"/>
                </a:solidFill>
                <a:latin typeface="Cambria Math"/>
                <a:ea typeface="Cambria Math"/>
              </a:endParaRPr>
            </a:p>
          </p:txBody>
        </p:sp>
        <p:sp>
          <p:nvSpPr>
            <p:cNvPr id="177" name="Cloud 176"/>
            <p:cNvSpPr/>
            <p:nvPr/>
          </p:nvSpPr>
          <p:spPr>
            <a:xfrm>
              <a:off x="7809386" y="5486400"/>
              <a:ext cx="838200" cy="457200"/>
            </a:xfrm>
            <a:prstGeom prst="cloud">
              <a:avLst/>
            </a:prstGeom>
            <a:gradFill flip="none" rotWithShape="1">
              <a:gsLst>
                <a:gs pos="0">
                  <a:srgbClr val="C00000"/>
                </a:gs>
                <a:gs pos="0">
                  <a:srgbClr val="C00000"/>
                </a:gs>
                <a:gs pos="100000">
                  <a:schemeClr val="accent1">
                    <a:tint val="20000"/>
                  </a:schemeClr>
                </a:gs>
              </a:gsLst>
              <a:path path="shape">
                <a:fillToRect l="50000" t="50000" r="50000" b="50000"/>
              </a:path>
              <a:tileRect/>
            </a:gradFill>
            <a:ln>
              <a:solidFill>
                <a:srgbClr val="0070C0"/>
              </a:solidFill>
            </a:ln>
          </p:spPr>
          <p:style>
            <a:lnRef idx="2">
              <a:schemeClr val="accent1"/>
            </a:lnRef>
            <a:fillRef idx="1">
              <a:schemeClr val="accent1"/>
            </a:fillRef>
            <a:effectRef idx="0">
              <a:schemeClr val="accent1"/>
            </a:effectRef>
            <a:fontRef idx="minor">
              <a:schemeClr val="lt1"/>
            </a:fontRef>
          </p:style>
          <p:txBody>
            <a:bodyPr rtlCol="0" anchor="ctr">
              <a:noAutofit/>
            </a:bodyPr>
            <a:lstStyle/>
            <a:p>
              <a:pPr algn="ctr">
                <a:buNone/>
              </a:pPr>
              <a:r>
                <a:rPr lang="en-US" sz="1100" dirty="0" smtClean="0">
                  <a:solidFill>
                    <a:srgbClr val="002060"/>
                  </a:solidFill>
                  <a:latin typeface="Cambria Math"/>
                  <a:ea typeface="Cambria Math"/>
                </a:rPr>
                <a:t>9</a:t>
              </a:r>
              <a:endParaRPr lang="en-US" dirty="0">
                <a:solidFill>
                  <a:srgbClr val="002060"/>
                </a:solidFill>
                <a:latin typeface="Cambria Math"/>
                <a:ea typeface="Cambria Math"/>
              </a:endParaRPr>
            </a:p>
          </p:txBody>
        </p:sp>
        <p:cxnSp>
          <p:nvCxnSpPr>
            <p:cNvPr id="178" name="Straight Connector 177"/>
            <p:cNvCxnSpPr>
              <a:stCxn id="168" idx="1"/>
              <a:endCxn id="169" idx="3"/>
            </p:cNvCxnSpPr>
            <p:nvPr/>
          </p:nvCxnSpPr>
          <p:spPr>
            <a:xfrm rot="5400000" flipV="1">
              <a:off x="7183147" y="1268276"/>
              <a:ext cx="255228" cy="3702"/>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169" idx="1"/>
              <a:endCxn id="170" idx="3"/>
            </p:cNvCxnSpPr>
            <p:nvPr/>
          </p:nvCxnSpPr>
          <p:spPr>
            <a:xfrm rot="5400000">
              <a:off x="7184998" y="1955927"/>
              <a:ext cx="255228" cy="1588"/>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70" idx="1"/>
              <a:endCxn id="171" idx="3"/>
            </p:cNvCxnSpPr>
            <p:nvPr/>
          </p:nvCxnSpPr>
          <p:spPr>
            <a:xfrm rot="5400000" flipV="1">
              <a:off x="7187586" y="2639139"/>
              <a:ext cx="255228" cy="5176"/>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a:stCxn id="171" idx="1"/>
              <a:endCxn id="172" idx="3"/>
            </p:cNvCxnSpPr>
            <p:nvPr/>
          </p:nvCxnSpPr>
          <p:spPr>
            <a:xfrm rot="5400000" flipV="1">
              <a:off x="7194613" y="3323088"/>
              <a:ext cx="255228" cy="8878"/>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stCxn id="172" idx="1"/>
              <a:endCxn id="173" idx="3"/>
            </p:cNvCxnSpPr>
            <p:nvPr/>
          </p:nvCxnSpPr>
          <p:spPr>
            <a:xfrm rot="5400000">
              <a:off x="6734825" y="3549100"/>
              <a:ext cx="255228" cy="928454"/>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a:stCxn id="172" idx="1"/>
              <a:endCxn id="175" idx="3"/>
            </p:cNvCxnSpPr>
            <p:nvPr/>
          </p:nvCxnSpPr>
          <p:spPr>
            <a:xfrm rot="16200000" flipH="1">
              <a:off x="7647374" y="3565005"/>
              <a:ext cx="255228" cy="896644"/>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a:stCxn id="173" idx="1"/>
              <a:endCxn id="174" idx="3"/>
            </p:cNvCxnSpPr>
            <p:nvPr/>
          </p:nvCxnSpPr>
          <p:spPr>
            <a:xfrm rot="5400000">
              <a:off x="6270598" y="4699127"/>
              <a:ext cx="255228" cy="1588"/>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a:stCxn id="175" idx="1"/>
              <a:endCxn id="176" idx="3"/>
            </p:cNvCxnSpPr>
            <p:nvPr/>
          </p:nvCxnSpPr>
          <p:spPr>
            <a:xfrm rot="5400000">
              <a:off x="7801194" y="4404625"/>
              <a:ext cx="255228" cy="589004"/>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a:stCxn id="56" idx="1"/>
              <a:endCxn id="177" idx="3"/>
            </p:cNvCxnSpPr>
            <p:nvPr/>
          </p:nvCxnSpPr>
          <p:spPr>
            <a:xfrm rot="5400000">
              <a:off x="8307574" y="5166621"/>
              <a:ext cx="266832" cy="425008"/>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87" name="Arc 186"/>
            <p:cNvSpPr/>
            <p:nvPr/>
          </p:nvSpPr>
          <p:spPr>
            <a:xfrm>
              <a:off x="7184258" y="1415990"/>
              <a:ext cx="1752600" cy="2819400"/>
            </a:xfrm>
            <a:prstGeom prst="arc">
              <a:avLst>
                <a:gd name="adj1" fmla="val 15280980"/>
                <a:gd name="adj2" fmla="val 4468616"/>
              </a:avLst>
            </a:prstGeom>
            <a:ln w="25400" cap="rnd" cmpd="sng" algn="ctr">
              <a:solidFill>
                <a:srgbClr val="0070C0"/>
              </a:solidFill>
              <a:prstDash val="solid"/>
              <a:headEnd type="triangl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TextBox 187"/>
            <p:cNvSpPr txBox="1"/>
            <p:nvPr/>
          </p:nvSpPr>
          <p:spPr>
            <a:xfrm>
              <a:off x="6934200" y="838200"/>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89" name="TextBox 188"/>
            <p:cNvSpPr txBox="1"/>
            <p:nvPr/>
          </p:nvSpPr>
          <p:spPr>
            <a:xfrm>
              <a:off x="6934200" y="15346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90" name="TextBox 189"/>
            <p:cNvSpPr txBox="1"/>
            <p:nvPr/>
          </p:nvSpPr>
          <p:spPr>
            <a:xfrm>
              <a:off x="7086600" y="1571612"/>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91" name="TextBox 190"/>
            <p:cNvSpPr txBox="1"/>
            <p:nvPr/>
          </p:nvSpPr>
          <p:spPr>
            <a:xfrm>
              <a:off x="6934200" y="2209800"/>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92" name="TextBox 191"/>
            <p:cNvSpPr txBox="1"/>
            <p:nvPr/>
          </p:nvSpPr>
          <p:spPr>
            <a:xfrm>
              <a:off x="7086600" y="2214554"/>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93" name="TextBox 192"/>
            <p:cNvSpPr txBox="1"/>
            <p:nvPr/>
          </p:nvSpPr>
          <p:spPr>
            <a:xfrm>
              <a:off x="6934200" y="29062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94" name="TextBox 193"/>
            <p:cNvSpPr txBox="1"/>
            <p:nvPr/>
          </p:nvSpPr>
          <p:spPr>
            <a:xfrm>
              <a:off x="7086600" y="2928934"/>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95" name="TextBox 194"/>
            <p:cNvSpPr txBox="1"/>
            <p:nvPr/>
          </p:nvSpPr>
          <p:spPr>
            <a:xfrm>
              <a:off x="6934200" y="35920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96" name="TextBox 195"/>
            <p:cNvSpPr txBox="1"/>
            <p:nvPr/>
          </p:nvSpPr>
          <p:spPr>
            <a:xfrm>
              <a:off x="7086600" y="3571876"/>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97" name="TextBox 196"/>
            <p:cNvSpPr txBox="1"/>
            <p:nvPr/>
          </p:nvSpPr>
          <p:spPr>
            <a:xfrm>
              <a:off x="6019800" y="42778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98" name="TextBox 197"/>
            <p:cNvSpPr txBox="1"/>
            <p:nvPr/>
          </p:nvSpPr>
          <p:spPr>
            <a:xfrm>
              <a:off x="6019800" y="49636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99" name="TextBox 198"/>
            <p:cNvSpPr txBox="1"/>
            <p:nvPr/>
          </p:nvSpPr>
          <p:spPr>
            <a:xfrm>
              <a:off x="7848600" y="42778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00" name="TextBox 199"/>
            <p:cNvSpPr txBox="1"/>
            <p:nvPr/>
          </p:nvSpPr>
          <p:spPr>
            <a:xfrm>
              <a:off x="8001000" y="4286256"/>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01" name="TextBox 200"/>
            <p:cNvSpPr txBox="1"/>
            <p:nvPr/>
          </p:nvSpPr>
          <p:spPr>
            <a:xfrm>
              <a:off x="7272358" y="49636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64" name="Cloud 163"/>
            <p:cNvSpPr/>
            <p:nvPr/>
          </p:nvSpPr>
          <p:spPr>
            <a:xfrm>
              <a:off x="6948510" y="6043634"/>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10</a:t>
              </a:r>
              <a:endParaRPr lang="en-US" dirty="0">
                <a:solidFill>
                  <a:srgbClr val="002060"/>
                </a:solidFill>
                <a:latin typeface="Cambria Math"/>
                <a:ea typeface="Cambria Math"/>
              </a:endParaRPr>
            </a:p>
          </p:txBody>
        </p:sp>
        <p:sp>
          <p:nvSpPr>
            <p:cNvPr id="165" name="TextBox 164"/>
            <p:cNvSpPr txBox="1"/>
            <p:nvPr/>
          </p:nvSpPr>
          <p:spPr>
            <a:xfrm>
              <a:off x="6986606" y="6206651"/>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cxnSp>
          <p:nvCxnSpPr>
            <p:cNvPr id="166" name="Curved Connector 165"/>
            <p:cNvCxnSpPr>
              <a:stCxn id="176" idx="1"/>
              <a:endCxn id="164" idx="3"/>
            </p:cNvCxnSpPr>
            <p:nvPr/>
          </p:nvCxnSpPr>
          <p:spPr>
            <a:xfrm rot="5400000">
              <a:off x="7094727" y="5530196"/>
              <a:ext cx="812462" cy="266696"/>
            </a:xfrm>
            <a:prstGeom prst="curvedConnector3">
              <a:avLst>
                <a:gd name="adj1" fmla="val 50000"/>
              </a:avLst>
            </a:prstGeom>
            <a:ln w="25400">
              <a:solidFill>
                <a:srgbClr val="0070C0"/>
              </a:solidFill>
              <a:tailEnd type="stealth"/>
            </a:ln>
          </p:spPr>
          <p:style>
            <a:lnRef idx="1">
              <a:schemeClr val="accent1"/>
            </a:lnRef>
            <a:fillRef idx="0">
              <a:schemeClr val="accent1"/>
            </a:fillRef>
            <a:effectRef idx="0">
              <a:schemeClr val="accent1"/>
            </a:effectRef>
            <a:fontRef idx="minor">
              <a:schemeClr val="tx1"/>
            </a:fontRef>
          </p:style>
        </p:cxnSp>
        <p:cxnSp>
          <p:nvCxnSpPr>
            <p:cNvPr id="167" name="Curved Connector 166"/>
            <p:cNvCxnSpPr>
              <a:stCxn id="174" idx="0"/>
              <a:endCxn id="175" idx="2"/>
            </p:cNvCxnSpPr>
            <p:nvPr/>
          </p:nvCxnSpPr>
          <p:spPr>
            <a:xfrm flipV="1">
              <a:off x="6816614" y="4343400"/>
              <a:ext cx="990196" cy="685800"/>
            </a:xfrm>
            <a:prstGeom prst="curvedConnector3">
              <a:avLst>
                <a:gd name="adj1" fmla="val 50000"/>
              </a:avLst>
            </a:prstGeom>
            <a:ln w="25400">
              <a:solidFill>
                <a:srgbClr val="0070C0"/>
              </a:solidFill>
              <a:tailEnd type="stealth"/>
            </a:ln>
          </p:spPr>
          <p:style>
            <a:lnRef idx="1">
              <a:schemeClr val="accent1"/>
            </a:lnRef>
            <a:fillRef idx="0">
              <a:schemeClr val="accent1"/>
            </a:fillRef>
            <a:effectRef idx="0">
              <a:schemeClr val="accent1"/>
            </a:effectRef>
            <a:fontRef idx="minor">
              <a:schemeClr val="tx1"/>
            </a:fontRef>
          </p:style>
        </p:cxnSp>
        <p:sp>
          <p:nvSpPr>
            <p:cNvPr id="56" name="Cloud 55"/>
            <p:cNvSpPr/>
            <p:nvPr/>
          </p:nvSpPr>
          <p:spPr>
            <a:xfrm>
              <a:off x="8234394" y="4788996"/>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r>
                <a:rPr lang="en-US" sz="1100" dirty="0" smtClean="0">
                  <a:solidFill>
                    <a:srgbClr val="002060"/>
                  </a:solidFill>
                  <a:latin typeface="Cambria Math"/>
                  <a:ea typeface="Cambria Math"/>
                </a:rPr>
                <a:t>8</a:t>
              </a:r>
              <a:r>
                <a:rPr lang="el-GR" sz="1100" dirty="0" smtClean="0">
                  <a:solidFill>
                    <a:srgbClr val="002060"/>
                  </a:solidFill>
                  <a:latin typeface="Cambria Math"/>
                  <a:ea typeface="Cambria Math"/>
                </a:rPr>
                <a:t>:ρ</a:t>
              </a:r>
              <a:endParaRPr lang="en-US" dirty="0">
                <a:solidFill>
                  <a:srgbClr val="002060"/>
                </a:solidFill>
                <a:latin typeface="Cambria Math"/>
                <a:ea typeface="Cambria Math"/>
              </a:endParaRPr>
            </a:p>
          </p:txBody>
        </p:sp>
        <p:cxnSp>
          <p:nvCxnSpPr>
            <p:cNvPr id="57" name="Straight Connector 56"/>
            <p:cNvCxnSpPr>
              <a:endCxn id="56" idx="3"/>
            </p:cNvCxnSpPr>
            <p:nvPr/>
          </p:nvCxnSpPr>
          <p:spPr>
            <a:xfrm>
              <a:off x="8215338" y="4574681"/>
              <a:ext cx="438156" cy="240456"/>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grpSp>
      <p:cxnSp>
        <p:nvCxnSpPr>
          <p:cNvPr id="82" name="Curved Connector 81"/>
          <p:cNvCxnSpPr>
            <a:stCxn id="56" idx="0"/>
            <a:endCxn id="164" idx="0"/>
          </p:cNvCxnSpPr>
          <p:nvPr/>
        </p:nvCxnSpPr>
        <p:spPr>
          <a:xfrm flipH="1">
            <a:off x="7786012" y="5017596"/>
            <a:ext cx="1285884" cy="1254638"/>
          </a:xfrm>
          <a:prstGeom prst="curvedConnector3">
            <a:avLst>
              <a:gd name="adj1" fmla="val 1704"/>
            </a:avLst>
          </a:prstGeom>
          <a:ln w="25400">
            <a:solidFill>
              <a:srgbClr val="0070C0"/>
            </a:solidFill>
            <a:tailEnd type="stealt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 name="Picture 4"/>
          <p:cNvPicPr>
            <a:picLocks noChangeAspect="1" noChangeArrowheads="1"/>
          </p:cNvPicPr>
          <p:nvPr/>
        </p:nvPicPr>
        <p:blipFill>
          <a:blip r:embed="rId4"/>
          <a:srcRect/>
          <a:stretch>
            <a:fillRect/>
          </a:stretch>
        </p:blipFill>
        <p:spPr bwMode="auto">
          <a:xfrm>
            <a:off x="3071802" y="2266963"/>
            <a:ext cx="2847975" cy="3019425"/>
          </a:xfrm>
          <a:prstGeom prst="rect">
            <a:avLst/>
          </a:prstGeom>
          <a:noFill/>
          <a:ln w="9525">
            <a:noFill/>
            <a:miter lim="800000"/>
            <a:headEnd/>
            <a:tailEnd/>
          </a:ln>
          <a:effectLst/>
        </p:spPr>
      </p:pic>
      <p:sp>
        <p:nvSpPr>
          <p:cNvPr id="2" name="Title 1"/>
          <p:cNvSpPr>
            <a:spLocks noGrp="1"/>
          </p:cNvSpPr>
          <p:nvPr>
            <p:ph type="title" idx="10"/>
          </p:nvPr>
        </p:nvSpPr>
        <p:spPr>
          <a:xfrm>
            <a:off x="457200" y="274638"/>
            <a:ext cx="8229600" cy="1143000"/>
          </a:xfrm>
        </p:spPr>
        <p:txBody>
          <a:bodyPr wrap="square" lIns="91440" tIns="45720" rIns="91440" bIns="45720" compatLnSpc="1">
            <a:normAutofit/>
          </a:bodyPr>
          <a:lstStyle/>
          <a:p>
            <a:pPr algn="ctr" fontAlgn="base">
              <a:spcBef>
                <a:spcPct val="0"/>
              </a:spcBef>
              <a:spcAft>
                <a:spcPct val="0"/>
              </a:spcAft>
              <a:defRPr/>
            </a:pPr>
            <a:r>
              <a:rPr lang="en-US" sz="4400" dirty="0" smtClean="0">
                <a:solidFill>
                  <a:srgbClr val="C00000">
                    <a:alpha val="100000"/>
                  </a:srgbClr>
                </a:solidFill>
                <a:latin typeface="+mj-lt"/>
                <a:ea typeface="+mj-ea"/>
                <a:cs typeface="+mj-cs"/>
              </a:rPr>
              <a:t> </a:t>
            </a:r>
            <a:r>
              <a:rPr lang="en-US" sz="4400" dirty="0" smtClean="0">
                <a:solidFill>
                  <a:srgbClr val="F8F57B"/>
                </a:solidFill>
                <a:latin typeface="+mj-lt"/>
                <a:ea typeface="+mj-ea"/>
                <a:cs typeface="+mj-cs"/>
              </a:rPr>
              <a:t>Example</a:t>
            </a:r>
            <a:endParaRPr lang="en-US" sz="4400" dirty="0">
              <a:solidFill>
                <a:srgbClr val="F8F57B"/>
              </a:solidFill>
              <a:latin typeface="+mj-lt"/>
              <a:ea typeface="+mj-ea"/>
              <a:cs typeface="+mj-cs"/>
            </a:endParaRPr>
          </a:p>
        </p:txBody>
      </p:sp>
      <p:graphicFrame>
        <p:nvGraphicFramePr>
          <p:cNvPr id="4097" name="Object 4096"/>
          <p:cNvGraphicFramePr>
            <a:graphicFrameLocks noChangeAspect="1"/>
          </p:cNvGraphicFramePr>
          <p:nvPr/>
        </p:nvGraphicFramePr>
        <p:xfrm>
          <a:off x="4514850" y="3321050"/>
          <a:ext cx="114300" cy="215900"/>
        </p:xfrm>
        <a:graphic>
          <a:graphicData uri="http://schemas.openxmlformats.org/presentationml/2006/ole">
            <p:oleObj spid="_x0000_s613378" name="Equation" r:id="rId5" imgW="0" imgH="0" progId="Equation.3">
              <p:embed/>
            </p:oleObj>
          </a:graphicData>
        </a:graphic>
      </p:graphicFrame>
      <p:sp>
        <p:nvSpPr>
          <p:cNvPr id="76" name="Oval Callout 75"/>
          <p:cNvSpPr/>
          <p:nvPr/>
        </p:nvSpPr>
        <p:spPr>
          <a:xfrm>
            <a:off x="3124200" y="6019800"/>
            <a:ext cx="2590800" cy="609600"/>
          </a:xfrm>
          <a:prstGeom prst="wedgeEllipseCallout">
            <a:avLst>
              <a:gd name="adj1" fmla="val -95999"/>
              <a:gd name="adj2" fmla="val -346072"/>
            </a:avLst>
          </a:prstGeom>
          <a:solidFill>
            <a:srgbClr val="FFFF00"/>
          </a:solidFill>
          <a:ln w="12700">
            <a:solidFill>
              <a:schemeClr val="tx1"/>
            </a:solidFill>
          </a:ln>
        </p:spPr>
        <p:style>
          <a:lnRef idx="2">
            <a:schemeClr val="accent1"/>
          </a:lnRef>
          <a:fillRef idx="1">
            <a:schemeClr val="accent1"/>
          </a:fillRef>
          <a:effectRef idx="0">
            <a:schemeClr val="accent1"/>
          </a:effectRef>
          <a:fontRef idx="minor">
            <a:schemeClr val="lt1"/>
          </a:fontRef>
        </p:style>
        <p:txBody>
          <a:bodyPr rtlCol="0" anchor="ctr"/>
          <a:lstStyle/>
          <a:p>
            <a:pPr algn="ctr">
              <a:buNone/>
            </a:pPr>
            <a:r>
              <a:rPr lang="el-GR" sz="1200" dirty="0" smtClean="0">
                <a:solidFill>
                  <a:srgbClr val="C00000"/>
                </a:solidFill>
                <a:latin typeface="Cambria Math"/>
                <a:ea typeface="Cambria Math"/>
                <a:sym typeface="Wingdings"/>
              </a:rPr>
              <a:t>τ</a:t>
            </a:r>
            <a:r>
              <a:rPr lang="en-US" sz="1200" dirty="0" smtClean="0">
                <a:solidFill>
                  <a:srgbClr val="C00000"/>
                </a:solidFill>
                <a:latin typeface="Cambria Math"/>
                <a:ea typeface="Cambria Math"/>
                <a:sym typeface="Wingdings"/>
              </a:rPr>
              <a:t>=</a:t>
            </a:r>
            <a:r>
              <a:rPr lang="en-US" sz="1200" dirty="0" smtClean="0">
                <a:solidFill>
                  <a:srgbClr val="C00000"/>
                </a:solidFill>
                <a:latin typeface="Cambria Math"/>
                <a:ea typeface="Cambria Math"/>
              </a:rPr>
              <a:t>(0,1,2,3,4,7,&lt;8,p&gt;,9)</a:t>
            </a:r>
            <a:endParaRPr lang="en-US" dirty="0">
              <a:solidFill>
                <a:srgbClr val="C00000"/>
              </a:solidFill>
              <a:latin typeface="Cambria Math"/>
              <a:ea typeface="Cambria Math"/>
            </a:endParaRPr>
          </a:p>
        </p:txBody>
      </p:sp>
      <p:grpSp>
        <p:nvGrpSpPr>
          <p:cNvPr id="3" name="Group 182"/>
          <p:cNvGrpSpPr/>
          <p:nvPr/>
        </p:nvGrpSpPr>
        <p:grpSpPr>
          <a:xfrm>
            <a:off x="5979112" y="685800"/>
            <a:ext cx="3093482" cy="5815034"/>
            <a:chOff x="5979112" y="685800"/>
            <a:chExt cx="3093482" cy="5815034"/>
          </a:xfrm>
        </p:grpSpPr>
        <p:sp>
          <p:nvSpPr>
            <p:cNvPr id="184" name="Cloud 183"/>
            <p:cNvSpPr/>
            <p:nvPr/>
          </p:nvSpPr>
          <p:spPr>
            <a:xfrm>
              <a:off x="6889810" y="6858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0</a:t>
              </a:r>
              <a:endParaRPr lang="en-US" dirty="0">
                <a:solidFill>
                  <a:srgbClr val="002060"/>
                </a:solidFill>
                <a:latin typeface="Cambria Math"/>
                <a:ea typeface="Cambria Math"/>
              </a:endParaRPr>
            </a:p>
          </p:txBody>
        </p:sp>
        <p:sp>
          <p:nvSpPr>
            <p:cNvPr id="185" name="Cloud 184"/>
            <p:cNvSpPr/>
            <p:nvPr/>
          </p:nvSpPr>
          <p:spPr>
            <a:xfrm>
              <a:off x="6893512" y="13716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1</a:t>
              </a:r>
              <a:endParaRPr lang="en-US" dirty="0">
                <a:solidFill>
                  <a:srgbClr val="002060"/>
                </a:solidFill>
                <a:latin typeface="Cambria Math"/>
                <a:ea typeface="Cambria Math"/>
              </a:endParaRPr>
            </a:p>
          </p:txBody>
        </p:sp>
        <p:sp>
          <p:nvSpPr>
            <p:cNvPr id="186" name="Cloud 185"/>
            <p:cNvSpPr/>
            <p:nvPr/>
          </p:nvSpPr>
          <p:spPr>
            <a:xfrm>
              <a:off x="6893512" y="20574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2</a:t>
              </a:r>
              <a:endParaRPr lang="en-US" dirty="0">
                <a:solidFill>
                  <a:srgbClr val="002060"/>
                </a:solidFill>
                <a:latin typeface="Cambria Math"/>
                <a:ea typeface="Cambria Math"/>
              </a:endParaRPr>
            </a:p>
          </p:txBody>
        </p:sp>
        <p:sp>
          <p:nvSpPr>
            <p:cNvPr id="187" name="Cloud 186"/>
            <p:cNvSpPr/>
            <p:nvPr/>
          </p:nvSpPr>
          <p:spPr>
            <a:xfrm>
              <a:off x="6898688" y="27432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3</a:t>
              </a:r>
              <a:endParaRPr lang="en-US" dirty="0">
                <a:solidFill>
                  <a:srgbClr val="002060"/>
                </a:solidFill>
                <a:latin typeface="Cambria Math"/>
                <a:ea typeface="Cambria Math"/>
              </a:endParaRPr>
            </a:p>
          </p:txBody>
        </p:sp>
        <p:sp>
          <p:nvSpPr>
            <p:cNvPr id="188" name="Cloud 187"/>
            <p:cNvSpPr/>
            <p:nvPr/>
          </p:nvSpPr>
          <p:spPr>
            <a:xfrm>
              <a:off x="6907566" y="34290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4</a:t>
              </a:r>
              <a:endParaRPr lang="en-US" dirty="0">
                <a:solidFill>
                  <a:srgbClr val="002060"/>
                </a:solidFill>
                <a:latin typeface="Cambria Math"/>
                <a:ea typeface="Cambria Math"/>
              </a:endParaRPr>
            </a:p>
          </p:txBody>
        </p:sp>
        <p:sp>
          <p:nvSpPr>
            <p:cNvPr id="189" name="Cloud 188"/>
            <p:cNvSpPr/>
            <p:nvPr/>
          </p:nvSpPr>
          <p:spPr>
            <a:xfrm>
              <a:off x="5979112" y="41148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5</a:t>
              </a:r>
              <a:endParaRPr lang="en-US" dirty="0">
                <a:solidFill>
                  <a:srgbClr val="002060"/>
                </a:solidFill>
                <a:latin typeface="Cambria Math"/>
                <a:ea typeface="Cambria Math"/>
              </a:endParaRPr>
            </a:p>
          </p:txBody>
        </p:sp>
        <p:sp>
          <p:nvSpPr>
            <p:cNvPr id="191" name="Cloud 190"/>
            <p:cNvSpPr/>
            <p:nvPr/>
          </p:nvSpPr>
          <p:spPr>
            <a:xfrm>
              <a:off x="5979112" y="48006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6</a:t>
              </a:r>
              <a:endParaRPr lang="en-US" dirty="0">
                <a:solidFill>
                  <a:srgbClr val="002060"/>
                </a:solidFill>
                <a:latin typeface="Cambria Math"/>
                <a:ea typeface="Cambria Math"/>
              </a:endParaRPr>
            </a:p>
          </p:txBody>
        </p:sp>
        <p:sp>
          <p:nvSpPr>
            <p:cNvPr id="192" name="Cloud 191"/>
            <p:cNvSpPr/>
            <p:nvPr/>
          </p:nvSpPr>
          <p:spPr>
            <a:xfrm>
              <a:off x="7804210" y="41148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7</a:t>
              </a:r>
              <a:endParaRPr lang="en-US" dirty="0">
                <a:solidFill>
                  <a:srgbClr val="002060"/>
                </a:solidFill>
                <a:latin typeface="Cambria Math"/>
                <a:ea typeface="Cambria Math"/>
              </a:endParaRPr>
            </a:p>
          </p:txBody>
        </p:sp>
        <p:sp>
          <p:nvSpPr>
            <p:cNvPr id="193" name="Cloud 192"/>
            <p:cNvSpPr/>
            <p:nvPr/>
          </p:nvSpPr>
          <p:spPr>
            <a:xfrm>
              <a:off x="7215206" y="480060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r>
                <a:rPr lang="en-US" sz="1100" dirty="0" smtClean="0">
                  <a:solidFill>
                    <a:srgbClr val="002060"/>
                  </a:solidFill>
                  <a:latin typeface="Cambria Math"/>
                  <a:ea typeface="Cambria Math"/>
                </a:rPr>
                <a:t>8</a:t>
              </a:r>
              <a:r>
                <a:rPr lang="el-GR" sz="1100" dirty="0" smtClean="0">
                  <a:solidFill>
                    <a:srgbClr val="002060"/>
                  </a:solidFill>
                  <a:latin typeface="Cambria Math"/>
                  <a:ea typeface="Cambria Math"/>
                </a:rPr>
                <a:t> :¬ρ</a:t>
              </a:r>
              <a:endParaRPr lang="en-US" dirty="0">
                <a:solidFill>
                  <a:srgbClr val="002060"/>
                </a:solidFill>
                <a:latin typeface="Cambria Math"/>
                <a:ea typeface="Cambria Math"/>
              </a:endParaRPr>
            </a:p>
          </p:txBody>
        </p:sp>
        <p:sp>
          <p:nvSpPr>
            <p:cNvPr id="194" name="Cloud 193"/>
            <p:cNvSpPr/>
            <p:nvPr/>
          </p:nvSpPr>
          <p:spPr>
            <a:xfrm>
              <a:off x="7809386" y="5486400"/>
              <a:ext cx="838200" cy="457200"/>
            </a:xfrm>
            <a:prstGeom prst="cloud">
              <a:avLst/>
            </a:prstGeom>
            <a:gradFill flip="none" rotWithShape="1">
              <a:gsLst>
                <a:gs pos="0">
                  <a:srgbClr val="C00000"/>
                </a:gs>
                <a:gs pos="0">
                  <a:srgbClr val="C00000"/>
                </a:gs>
                <a:gs pos="100000">
                  <a:schemeClr val="accent1">
                    <a:tint val="20000"/>
                  </a:schemeClr>
                </a:gs>
              </a:gsLst>
              <a:path path="shape">
                <a:fillToRect l="50000" t="50000" r="50000" b="50000"/>
              </a:path>
              <a:tileRect/>
            </a:gradFill>
            <a:ln>
              <a:solidFill>
                <a:srgbClr val="0070C0"/>
              </a:solidFill>
            </a:ln>
          </p:spPr>
          <p:style>
            <a:lnRef idx="2">
              <a:schemeClr val="accent1"/>
            </a:lnRef>
            <a:fillRef idx="1">
              <a:schemeClr val="accent1"/>
            </a:fillRef>
            <a:effectRef idx="0">
              <a:schemeClr val="accent1"/>
            </a:effectRef>
            <a:fontRef idx="minor">
              <a:schemeClr val="lt1"/>
            </a:fontRef>
          </p:style>
          <p:txBody>
            <a:bodyPr rtlCol="0" anchor="ctr">
              <a:noAutofit/>
            </a:bodyPr>
            <a:lstStyle/>
            <a:p>
              <a:pPr algn="ctr">
                <a:buNone/>
              </a:pPr>
              <a:r>
                <a:rPr lang="en-US" sz="1100" dirty="0" smtClean="0">
                  <a:solidFill>
                    <a:srgbClr val="002060"/>
                  </a:solidFill>
                  <a:latin typeface="Cambria Math"/>
                  <a:ea typeface="Cambria Math"/>
                </a:rPr>
                <a:t>9</a:t>
              </a:r>
              <a:endParaRPr lang="en-US" dirty="0">
                <a:solidFill>
                  <a:srgbClr val="002060"/>
                </a:solidFill>
                <a:latin typeface="Cambria Math"/>
                <a:ea typeface="Cambria Math"/>
              </a:endParaRPr>
            </a:p>
          </p:txBody>
        </p:sp>
        <p:cxnSp>
          <p:nvCxnSpPr>
            <p:cNvPr id="197" name="Straight Connector 196"/>
            <p:cNvCxnSpPr>
              <a:stCxn id="184" idx="1"/>
              <a:endCxn id="185" idx="3"/>
            </p:cNvCxnSpPr>
            <p:nvPr/>
          </p:nvCxnSpPr>
          <p:spPr>
            <a:xfrm rot="5400000" flipV="1">
              <a:off x="7183147" y="1268276"/>
              <a:ext cx="255228" cy="3702"/>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stCxn id="185" idx="1"/>
              <a:endCxn id="186" idx="3"/>
            </p:cNvCxnSpPr>
            <p:nvPr/>
          </p:nvCxnSpPr>
          <p:spPr>
            <a:xfrm rot="5400000">
              <a:off x="7184998" y="1955927"/>
              <a:ext cx="255228" cy="1588"/>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186" idx="1"/>
              <a:endCxn id="187" idx="3"/>
            </p:cNvCxnSpPr>
            <p:nvPr/>
          </p:nvCxnSpPr>
          <p:spPr>
            <a:xfrm rot="5400000" flipV="1">
              <a:off x="7187586" y="2639139"/>
              <a:ext cx="255228" cy="5176"/>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187" idx="1"/>
              <a:endCxn id="188" idx="3"/>
            </p:cNvCxnSpPr>
            <p:nvPr/>
          </p:nvCxnSpPr>
          <p:spPr>
            <a:xfrm rot="5400000" flipV="1">
              <a:off x="7194613" y="3323088"/>
              <a:ext cx="255228" cy="8878"/>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188" idx="1"/>
              <a:endCxn id="189" idx="3"/>
            </p:cNvCxnSpPr>
            <p:nvPr/>
          </p:nvCxnSpPr>
          <p:spPr>
            <a:xfrm rot="5400000">
              <a:off x="6734825" y="3549100"/>
              <a:ext cx="255228" cy="928454"/>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stCxn id="188" idx="1"/>
              <a:endCxn id="192" idx="3"/>
            </p:cNvCxnSpPr>
            <p:nvPr/>
          </p:nvCxnSpPr>
          <p:spPr>
            <a:xfrm rot="16200000" flipH="1">
              <a:off x="7647374" y="3565005"/>
              <a:ext cx="255228" cy="896644"/>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189" idx="1"/>
              <a:endCxn id="191" idx="3"/>
            </p:cNvCxnSpPr>
            <p:nvPr/>
          </p:nvCxnSpPr>
          <p:spPr>
            <a:xfrm rot="5400000">
              <a:off x="6270598" y="4699127"/>
              <a:ext cx="255228" cy="1588"/>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192" idx="1"/>
              <a:endCxn id="193" idx="3"/>
            </p:cNvCxnSpPr>
            <p:nvPr/>
          </p:nvCxnSpPr>
          <p:spPr>
            <a:xfrm rot="5400000">
              <a:off x="7801194" y="4404625"/>
              <a:ext cx="255228" cy="589004"/>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a:stCxn id="225" idx="1"/>
              <a:endCxn id="194" idx="3"/>
            </p:cNvCxnSpPr>
            <p:nvPr/>
          </p:nvCxnSpPr>
          <p:spPr>
            <a:xfrm rot="5400000">
              <a:off x="8307574" y="5166621"/>
              <a:ext cx="266832" cy="425008"/>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206" name="Arc 205"/>
            <p:cNvSpPr/>
            <p:nvPr/>
          </p:nvSpPr>
          <p:spPr>
            <a:xfrm>
              <a:off x="7184258" y="1415990"/>
              <a:ext cx="1752600" cy="2819400"/>
            </a:xfrm>
            <a:prstGeom prst="arc">
              <a:avLst>
                <a:gd name="adj1" fmla="val 15280980"/>
                <a:gd name="adj2" fmla="val 4468616"/>
              </a:avLst>
            </a:prstGeom>
            <a:ln w="25400" cap="rnd" cmpd="sng" algn="ctr">
              <a:solidFill>
                <a:srgbClr val="0070C0"/>
              </a:solidFill>
              <a:prstDash val="solid"/>
              <a:headEnd type="triangl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TextBox 206"/>
            <p:cNvSpPr txBox="1"/>
            <p:nvPr/>
          </p:nvSpPr>
          <p:spPr>
            <a:xfrm>
              <a:off x="6934200" y="838200"/>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08" name="TextBox 207"/>
            <p:cNvSpPr txBox="1"/>
            <p:nvPr/>
          </p:nvSpPr>
          <p:spPr>
            <a:xfrm>
              <a:off x="6934200" y="15346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09" name="TextBox 208"/>
            <p:cNvSpPr txBox="1"/>
            <p:nvPr/>
          </p:nvSpPr>
          <p:spPr>
            <a:xfrm>
              <a:off x="7086600" y="1571612"/>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10" name="TextBox 209"/>
            <p:cNvSpPr txBox="1"/>
            <p:nvPr/>
          </p:nvSpPr>
          <p:spPr>
            <a:xfrm>
              <a:off x="6934200" y="2209800"/>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11" name="TextBox 210"/>
            <p:cNvSpPr txBox="1"/>
            <p:nvPr/>
          </p:nvSpPr>
          <p:spPr>
            <a:xfrm>
              <a:off x="7086600" y="2214554"/>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12" name="TextBox 211"/>
            <p:cNvSpPr txBox="1"/>
            <p:nvPr/>
          </p:nvSpPr>
          <p:spPr>
            <a:xfrm>
              <a:off x="6934200" y="29062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13" name="TextBox 212"/>
            <p:cNvSpPr txBox="1"/>
            <p:nvPr/>
          </p:nvSpPr>
          <p:spPr>
            <a:xfrm>
              <a:off x="7086600" y="2928934"/>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14" name="TextBox 213"/>
            <p:cNvSpPr txBox="1"/>
            <p:nvPr/>
          </p:nvSpPr>
          <p:spPr>
            <a:xfrm>
              <a:off x="6934200" y="35920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15" name="TextBox 214"/>
            <p:cNvSpPr txBox="1"/>
            <p:nvPr/>
          </p:nvSpPr>
          <p:spPr>
            <a:xfrm>
              <a:off x="7086600" y="3571876"/>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16" name="TextBox 215"/>
            <p:cNvSpPr txBox="1"/>
            <p:nvPr/>
          </p:nvSpPr>
          <p:spPr>
            <a:xfrm>
              <a:off x="6019800" y="42778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17" name="TextBox 216"/>
            <p:cNvSpPr txBox="1"/>
            <p:nvPr/>
          </p:nvSpPr>
          <p:spPr>
            <a:xfrm>
              <a:off x="6019800" y="49636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18" name="TextBox 217"/>
            <p:cNvSpPr txBox="1"/>
            <p:nvPr/>
          </p:nvSpPr>
          <p:spPr>
            <a:xfrm>
              <a:off x="7848600" y="42778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19" name="TextBox 218"/>
            <p:cNvSpPr txBox="1"/>
            <p:nvPr/>
          </p:nvSpPr>
          <p:spPr>
            <a:xfrm>
              <a:off x="8001000" y="4286256"/>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20" name="TextBox 219"/>
            <p:cNvSpPr txBox="1"/>
            <p:nvPr/>
          </p:nvSpPr>
          <p:spPr>
            <a:xfrm>
              <a:off x="7272358" y="496361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221" name="Cloud 220"/>
            <p:cNvSpPr/>
            <p:nvPr/>
          </p:nvSpPr>
          <p:spPr>
            <a:xfrm>
              <a:off x="6948510" y="6043634"/>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10</a:t>
              </a:r>
              <a:endParaRPr lang="en-US" dirty="0">
                <a:solidFill>
                  <a:srgbClr val="002060"/>
                </a:solidFill>
                <a:latin typeface="Cambria Math"/>
                <a:ea typeface="Cambria Math"/>
              </a:endParaRPr>
            </a:p>
          </p:txBody>
        </p:sp>
        <p:sp>
          <p:nvSpPr>
            <p:cNvPr id="222" name="TextBox 221"/>
            <p:cNvSpPr txBox="1"/>
            <p:nvPr/>
          </p:nvSpPr>
          <p:spPr>
            <a:xfrm>
              <a:off x="6986606" y="6206651"/>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cxnSp>
          <p:nvCxnSpPr>
            <p:cNvPr id="223" name="Curved Connector 222"/>
            <p:cNvCxnSpPr>
              <a:stCxn id="193" idx="1"/>
              <a:endCxn id="221" idx="3"/>
            </p:cNvCxnSpPr>
            <p:nvPr/>
          </p:nvCxnSpPr>
          <p:spPr>
            <a:xfrm rot="5400000">
              <a:off x="7094727" y="5530196"/>
              <a:ext cx="812462" cy="266696"/>
            </a:xfrm>
            <a:prstGeom prst="curvedConnector3">
              <a:avLst>
                <a:gd name="adj1" fmla="val 50000"/>
              </a:avLst>
            </a:prstGeom>
            <a:ln w="25400">
              <a:solidFill>
                <a:srgbClr val="0070C0"/>
              </a:solidFill>
              <a:tailEnd type="stealth"/>
            </a:ln>
          </p:spPr>
          <p:style>
            <a:lnRef idx="1">
              <a:schemeClr val="accent1"/>
            </a:lnRef>
            <a:fillRef idx="0">
              <a:schemeClr val="accent1"/>
            </a:fillRef>
            <a:effectRef idx="0">
              <a:schemeClr val="accent1"/>
            </a:effectRef>
            <a:fontRef idx="minor">
              <a:schemeClr val="tx1"/>
            </a:fontRef>
          </p:style>
        </p:cxnSp>
        <p:cxnSp>
          <p:nvCxnSpPr>
            <p:cNvPr id="224" name="Curved Connector 223"/>
            <p:cNvCxnSpPr>
              <a:stCxn id="191" idx="0"/>
              <a:endCxn id="192" idx="2"/>
            </p:cNvCxnSpPr>
            <p:nvPr/>
          </p:nvCxnSpPr>
          <p:spPr>
            <a:xfrm flipV="1">
              <a:off x="6816614" y="4343400"/>
              <a:ext cx="990196" cy="685800"/>
            </a:xfrm>
            <a:prstGeom prst="curvedConnector3">
              <a:avLst>
                <a:gd name="adj1" fmla="val 50000"/>
              </a:avLst>
            </a:prstGeom>
            <a:ln w="25400">
              <a:solidFill>
                <a:srgbClr val="0070C0"/>
              </a:solidFill>
              <a:tailEnd type="stealth"/>
            </a:ln>
          </p:spPr>
          <p:style>
            <a:lnRef idx="1">
              <a:schemeClr val="accent1"/>
            </a:lnRef>
            <a:fillRef idx="0">
              <a:schemeClr val="accent1"/>
            </a:fillRef>
            <a:effectRef idx="0">
              <a:schemeClr val="accent1"/>
            </a:effectRef>
            <a:fontRef idx="minor">
              <a:schemeClr val="tx1"/>
            </a:fontRef>
          </p:style>
        </p:cxnSp>
        <p:sp>
          <p:nvSpPr>
            <p:cNvPr id="225" name="Cloud 224"/>
            <p:cNvSpPr/>
            <p:nvPr/>
          </p:nvSpPr>
          <p:spPr>
            <a:xfrm>
              <a:off x="8234394" y="4788996"/>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r>
                <a:rPr lang="en-US" sz="1100" dirty="0" smtClean="0">
                  <a:solidFill>
                    <a:srgbClr val="002060"/>
                  </a:solidFill>
                  <a:latin typeface="Cambria Math"/>
                  <a:ea typeface="Cambria Math"/>
                </a:rPr>
                <a:t>8</a:t>
              </a:r>
              <a:r>
                <a:rPr lang="el-GR" sz="1100" dirty="0" smtClean="0">
                  <a:solidFill>
                    <a:srgbClr val="002060"/>
                  </a:solidFill>
                  <a:latin typeface="Cambria Math"/>
                  <a:ea typeface="Cambria Math"/>
                </a:rPr>
                <a:t>:ρ</a:t>
              </a:r>
              <a:endParaRPr lang="en-US" dirty="0">
                <a:solidFill>
                  <a:srgbClr val="002060"/>
                </a:solidFill>
                <a:latin typeface="Cambria Math"/>
                <a:ea typeface="Cambria Math"/>
              </a:endParaRPr>
            </a:p>
          </p:txBody>
        </p:sp>
        <p:cxnSp>
          <p:nvCxnSpPr>
            <p:cNvPr id="226" name="Straight Connector 225"/>
            <p:cNvCxnSpPr>
              <a:endCxn id="225" idx="3"/>
            </p:cNvCxnSpPr>
            <p:nvPr/>
          </p:nvCxnSpPr>
          <p:spPr>
            <a:xfrm>
              <a:off x="8215338" y="4574681"/>
              <a:ext cx="438156" cy="240456"/>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grpSp>
      <p:cxnSp>
        <p:nvCxnSpPr>
          <p:cNvPr id="227" name="Curved Connector 226"/>
          <p:cNvCxnSpPr>
            <a:stCxn id="225" idx="0"/>
            <a:endCxn id="221" idx="0"/>
          </p:cNvCxnSpPr>
          <p:nvPr/>
        </p:nvCxnSpPr>
        <p:spPr>
          <a:xfrm flipH="1">
            <a:off x="7786012" y="5017596"/>
            <a:ext cx="1285884" cy="1254638"/>
          </a:xfrm>
          <a:prstGeom prst="curvedConnector3">
            <a:avLst>
              <a:gd name="adj1" fmla="val 1704"/>
            </a:avLst>
          </a:prstGeom>
          <a:ln w="25400">
            <a:solidFill>
              <a:srgbClr val="0070C0"/>
            </a:solidFill>
            <a:tailEnd type="stealth"/>
          </a:ln>
        </p:spPr>
        <p:style>
          <a:lnRef idx="1">
            <a:schemeClr val="accent1"/>
          </a:lnRef>
          <a:fillRef idx="0">
            <a:schemeClr val="accent1"/>
          </a:fillRef>
          <a:effectRef idx="0">
            <a:schemeClr val="accent1"/>
          </a:effectRef>
          <a:fontRef idx="minor">
            <a:schemeClr val="tx1"/>
          </a:fontRef>
        </p:style>
      </p:cxnSp>
      <p:sp>
        <p:nvSpPr>
          <p:cNvPr id="261" name="Oval Callout 260"/>
          <p:cNvSpPr/>
          <p:nvPr/>
        </p:nvSpPr>
        <p:spPr>
          <a:xfrm>
            <a:off x="5576902" y="5500702"/>
            <a:ext cx="1066800" cy="457200"/>
          </a:xfrm>
          <a:prstGeom prst="wedgeEllipseCallout">
            <a:avLst>
              <a:gd name="adj1" fmla="val 212049"/>
              <a:gd name="adj2" fmla="val -223226"/>
            </a:avLst>
          </a:prstGeom>
          <a:solidFill>
            <a:srgbClr val="FFFF00"/>
          </a:solidFill>
          <a:ln w="12700">
            <a:solidFill>
              <a:srgbClr val="000000"/>
            </a:solidFill>
          </a:ln>
        </p:spPr>
        <p:style>
          <a:lnRef idx="2">
            <a:schemeClr val="accent1"/>
          </a:lnRef>
          <a:fillRef idx="1">
            <a:schemeClr val="accent1"/>
          </a:fillRef>
          <a:effectRef idx="0">
            <a:schemeClr val="accent1"/>
          </a:effectRef>
          <a:fontRef idx="minor">
            <a:schemeClr val="lt1"/>
          </a:fontRef>
        </p:style>
        <p:txBody>
          <a:bodyPr rtlCol="0" anchor="ctr"/>
          <a:lstStyle/>
          <a:p>
            <a:pPr algn="ctr">
              <a:buNone/>
            </a:pPr>
            <a:r>
              <a:rPr lang="en-US" sz="1100" dirty="0" smtClean="0">
                <a:solidFill>
                  <a:srgbClr val="FF0000"/>
                </a:solidFill>
                <a:latin typeface="Comic Sans MS" pitchFamily="66" charset="0"/>
                <a:ea typeface="Cambria Math"/>
                <a:sym typeface="Wingdings"/>
              </a:rPr>
              <a:t>frontier</a:t>
            </a:r>
            <a:endParaRPr lang="en-US" dirty="0">
              <a:solidFill>
                <a:srgbClr val="FF0000"/>
              </a:solidFill>
              <a:latin typeface="Comic Sans MS" pitchFamily="66" charset="0"/>
              <a:ea typeface="Cambria Math"/>
            </a:endParaRPr>
          </a:p>
        </p:txBody>
      </p:sp>
      <p:grpSp>
        <p:nvGrpSpPr>
          <p:cNvPr id="82" name="Group 34"/>
          <p:cNvGrpSpPr>
            <a:grpSpLocks noChangeAspect="1"/>
          </p:cNvGrpSpPr>
          <p:nvPr/>
        </p:nvGrpSpPr>
        <p:grpSpPr>
          <a:xfrm>
            <a:off x="220132" y="1032933"/>
            <a:ext cx="3386667" cy="4927601"/>
            <a:chOff x="152400" y="838200"/>
            <a:chExt cx="3048000" cy="4905182"/>
          </a:xfrm>
        </p:grpSpPr>
        <p:grpSp>
          <p:nvGrpSpPr>
            <p:cNvPr id="83" name="Group 36"/>
            <p:cNvGrpSpPr>
              <a:grpSpLocks noChangeAspect="1"/>
            </p:cNvGrpSpPr>
            <p:nvPr/>
          </p:nvGrpSpPr>
          <p:grpSpPr>
            <a:xfrm>
              <a:off x="152400" y="1284911"/>
              <a:ext cx="3048000" cy="4458464"/>
              <a:chOff x="2057399" y="1296377"/>
              <a:chExt cx="3750075" cy="5485423"/>
            </a:xfrm>
          </p:grpSpPr>
          <p:sp>
            <p:nvSpPr>
              <p:cNvPr id="85" name="Flowchart: Decision 84"/>
              <p:cNvSpPr/>
              <p:nvPr/>
            </p:nvSpPr>
            <p:spPr>
              <a:xfrm>
                <a:off x="2608985" y="5090160"/>
                <a:ext cx="2039215" cy="701040"/>
              </a:xfrm>
              <a:prstGeom prst="flowChartDecis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buNone/>
                </a:pPr>
                <a:r>
                  <a:rPr lang="en-US" sz="1050" b="1" dirty="0" smtClean="0">
                    <a:solidFill>
                      <a:schemeClr val="bg1"/>
                    </a:solidFill>
                    <a:latin typeface="Calibri" pitchFamily="34" charset="0"/>
                  </a:rPr>
                  <a:t>  Can extend test  beyond frontier?</a:t>
                </a:r>
                <a:endParaRPr lang="en-US" sz="1050" b="1" dirty="0">
                  <a:solidFill>
                    <a:schemeClr val="bg1"/>
                  </a:solidFill>
                  <a:latin typeface="Calibri" pitchFamily="34" charset="0"/>
                </a:endParaRPr>
              </a:p>
            </p:txBody>
          </p:sp>
          <p:sp>
            <p:nvSpPr>
              <p:cNvPr id="86" name="Flowchart: Process 85"/>
              <p:cNvSpPr/>
              <p:nvPr/>
            </p:nvSpPr>
            <p:spPr>
              <a:xfrm>
                <a:off x="2685185" y="6019800"/>
                <a:ext cx="1888453" cy="546419"/>
              </a:xfrm>
              <a:prstGeom prst="flowChartProcess">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lstStyle/>
              <a:p>
                <a:pPr algn="ctr">
                  <a:buNone/>
                </a:pPr>
                <a:r>
                  <a:rPr lang="en-US" sz="1050" b="1" dirty="0" smtClean="0">
                    <a:solidFill>
                      <a:schemeClr val="bg1"/>
                    </a:solidFill>
                    <a:latin typeface="Calibri" pitchFamily="34" charset="0"/>
                  </a:rPr>
                  <a:t>Refine abstraction</a:t>
                </a:r>
                <a:endParaRPr lang="en-US" sz="1050" b="1" dirty="0">
                  <a:solidFill>
                    <a:schemeClr val="bg1"/>
                  </a:solidFill>
                  <a:latin typeface="Calibri" pitchFamily="34" charset="0"/>
                </a:endParaRPr>
              </a:p>
            </p:txBody>
          </p:sp>
          <p:sp>
            <p:nvSpPr>
              <p:cNvPr id="87" name="Flowchart: Process 86"/>
              <p:cNvSpPr/>
              <p:nvPr/>
            </p:nvSpPr>
            <p:spPr>
              <a:xfrm>
                <a:off x="2685185" y="1587181"/>
                <a:ext cx="1888451" cy="546419"/>
              </a:xfrm>
              <a:prstGeom prst="flowChartProcess">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r>
                  <a:rPr lang="en-US" sz="1050" b="1" dirty="0" smtClean="0">
                    <a:solidFill>
                      <a:schemeClr val="bg1"/>
                    </a:solidFill>
                    <a:latin typeface="Calibri" pitchFamily="34" charset="0"/>
                  </a:rPr>
                  <a:t>Construct initial abstraction</a:t>
                </a:r>
              </a:p>
              <a:p>
                <a:pPr algn="ctr">
                  <a:buNone/>
                </a:pPr>
                <a:r>
                  <a:rPr lang="en-US" sz="1050" b="1" dirty="0" smtClean="0">
                    <a:solidFill>
                      <a:schemeClr val="bg1"/>
                    </a:solidFill>
                    <a:latin typeface="Calibri" pitchFamily="34" charset="0"/>
                  </a:rPr>
                  <a:t>Construct random tests</a:t>
                </a:r>
              </a:p>
            </p:txBody>
          </p:sp>
          <p:sp>
            <p:nvSpPr>
              <p:cNvPr id="88" name="Flowchart: Decision 87"/>
              <p:cNvSpPr/>
              <p:nvPr/>
            </p:nvSpPr>
            <p:spPr>
              <a:xfrm>
                <a:off x="2685185" y="2727960"/>
                <a:ext cx="1888451" cy="548640"/>
              </a:xfrm>
              <a:prstGeom prst="flowChartDecis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buNone/>
                </a:pPr>
                <a:r>
                  <a:rPr lang="en-US" sz="1050" b="1" dirty="0" smtClean="0">
                    <a:solidFill>
                      <a:schemeClr val="bg1"/>
                    </a:solidFill>
                    <a:latin typeface="Calibri" pitchFamily="34" charset="0"/>
                    <a:ea typeface="Cambria Math"/>
                  </a:rPr>
                  <a:t>Test succeeded?</a:t>
                </a:r>
                <a:endParaRPr lang="en-US" sz="1050" b="1" dirty="0">
                  <a:solidFill>
                    <a:schemeClr val="bg1"/>
                  </a:solidFill>
                  <a:latin typeface="Calibri" pitchFamily="34" charset="0"/>
                </a:endParaRPr>
              </a:p>
            </p:txBody>
          </p:sp>
          <p:sp>
            <p:nvSpPr>
              <p:cNvPr id="89" name="Flowchart: Display 88"/>
              <p:cNvSpPr/>
              <p:nvPr/>
            </p:nvSpPr>
            <p:spPr>
              <a:xfrm>
                <a:off x="5029200" y="2795650"/>
                <a:ext cx="762000" cy="430566"/>
              </a:xfrm>
              <a:prstGeom prst="flowChartDisplay">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buNone/>
                </a:pPr>
                <a:r>
                  <a:rPr lang="en-US" sz="1050" b="1" dirty="0" smtClean="0">
                    <a:solidFill>
                      <a:schemeClr val="bg1"/>
                    </a:solidFill>
                    <a:latin typeface="Calibri" pitchFamily="34" charset="0"/>
                  </a:rPr>
                  <a:t>Bug!</a:t>
                </a:r>
                <a:endParaRPr lang="en-US" sz="1050" b="1" dirty="0">
                  <a:solidFill>
                    <a:schemeClr val="bg1"/>
                  </a:solidFill>
                  <a:latin typeface="Calibri" pitchFamily="34" charset="0"/>
                </a:endParaRPr>
              </a:p>
            </p:txBody>
          </p:sp>
          <p:sp>
            <p:nvSpPr>
              <p:cNvPr id="90" name="Flowchart: Decision 89"/>
              <p:cNvSpPr/>
              <p:nvPr/>
            </p:nvSpPr>
            <p:spPr>
              <a:xfrm>
                <a:off x="2685185" y="3489960"/>
                <a:ext cx="1888451" cy="548640"/>
              </a:xfrm>
              <a:prstGeom prst="flowChartDecis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buNone/>
                </a:pPr>
                <a:r>
                  <a:rPr lang="en-US" sz="1050" b="1" dirty="0" err="1" smtClean="0">
                    <a:solidFill>
                      <a:schemeClr val="bg1"/>
                    </a:solidFill>
                    <a:latin typeface="Calibri" pitchFamily="34" charset="0"/>
                    <a:ea typeface="Cambria Math"/>
                  </a:rPr>
                  <a:t>Abstractionsucceeded</a:t>
                </a:r>
                <a:r>
                  <a:rPr lang="en-US" sz="1050" b="1" dirty="0" smtClean="0">
                    <a:solidFill>
                      <a:schemeClr val="bg1"/>
                    </a:solidFill>
                    <a:latin typeface="Calibri" pitchFamily="34" charset="0"/>
                    <a:ea typeface="Cambria Math"/>
                  </a:rPr>
                  <a:t>?</a:t>
                </a:r>
                <a:endParaRPr lang="en-US" sz="1050" b="1" dirty="0">
                  <a:solidFill>
                    <a:schemeClr val="bg1"/>
                  </a:solidFill>
                  <a:latin typeface="Calibri" pitchFamily="34" charset="0"/>
                </a:endParaRPr>
              </a:p>
            </p:txBody>
          </p:sp>
          <p:sp>
            <p:nvSpPr>
              <p:cNvPr id="91" name="Flowchart: Process 90"/>
              <p:cNvSpPr/>
              <p:nvPr/>
            </p:nvSpPr>
            <p:spPr>
              <a:xfrm>
                <a:off x="2685185" y="4343400"/>
                <a:ext cx="2039215" cy="546419"/>
              </a:xfrm>
              <a:prstGeom prst="flowChartProcess">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lstStyle/>
              <a:p>
                <a:pPr>
                  <a:buNone/>
                </a:pPr>
                <a:r>
                  <a:rPr lang="en-US" sz="1050" b="1" dirty="0" smtClean="0">
                    <a:solidFill>
                      <a:schemeClr val="bg1"/>
                    </a:solidFill>
                    <a:latin typeface="Calibri" pitchFamily="34" charset="0"/>
                  </a:rPr>
                  <a:t> </a:t>
                </a:r>
                <a:r>
                  <a:rPr lang="en-US" sz="1050" b="1" dirty="0" smtClean="0">
                    <a:solidFill>
                      <a:schemeClr val="bg1"/>
                    </a:solidFill>
                    <a:latin typeface="Calibri" pitchFamily="34" charset="0"/>
                    <a:ea typeface="Cambria Math"/>
                    <a:sym typeface="Wingdings"/>
                  </a:rPr>
                  <a:t>τ = error path in abstraction</a:t>
                </a:r>
              </a:p>
              <a:p>
                <a:pPr>
                  <a:buNone/>
                </a:pPr>
                <a:r>
                  <a:rPr lang="en-US" sz="1050" b="1" dirty="0" smtClean="0">
                    <a:solidFill>
                      <a:schemeClr val="bg1"/>
                    </a:solidFill>
                    <a:latin typeface="Calibri" pitchFamily="34" charset="0"/>
                    <a:ea typeface="Cambria Math"/>
                    <a:sym typeface="Wingdings"/>
                  </a:rPr>
                  <a:t> f =  frontier of error path</a:t>
                </a:r>
                <a:endParaRPr lang="en-US" sz="1050" b="1" dirty="0">
                  <a:solidFill>
                    <a:schemeClr val="bg1"/>
                  </a:solidFill>
                  <a:latin typeface="Calibri" pitchFamily="34" charset="0"/>
                </a:endParaRPr>
              </a:p>
            </p:txBody>
          </p:sp>
          <p:cxnSp>
            <p:nvCxnSpPr>
              <p:cNvPr id="92" name="Straight Connector 91"/>
              <p:cNvCxnSpPr>
                <a:stCxn id="84" idx="2"/>
                <a:endCxn id="87" idx="0"/>
              </p:cNvCxnSpPr>
              <p:nvPr/>
            </p:nvCxnSpPr>
            <p:spPr>
              <a:xfrm rot="5400000">
                <a:off x="3483520" y="1441290"/>
                <a:ext cx="291780" cy="1954"/>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93" name="Straight Connector 92"/>
              <p:cNvCxnSpPr/>
              <p:nvPr/>
            </p:nvCxnSpPr>
            <p:spPr>
              <a:xfrm rot="5400000">
                <a:off x="3522730" y="3382708"/>
                <a:ext cx="213360" cy="2733"/>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94" name="Straight Connector 93"/>
              <p:cNvCxnSpPr/>
              <p:nvPr/>
            </p:nvCxnSpPr>
            <p:spPr>
              <a:xfrm rot="5400000">
                <a:off x="3477010" y="4190428"/>
                <a:ext cx="304800" cy="2733"/>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95" name="Straight Connector 94"/>
              <p:cNvCxnSpPr>
                <a:endCxn id="86" idx="0"/>
              </p:cNvCxnSpPr>
              <p:nvPr/>
            </p:nvCxnSpPr>
            <p:spPr>
              <a:xfrm rot="5400000">
                <a:off x="3516223" y="5904390"/>
                <a:ext cx="228600" cy="2221"/>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sp>
            <p:nvSpPr>
              <p:cNvPr id="96" name="Rectangle 36"/>
              <p:cNvSpPr txBox="1"/>
              <p:nvPr/>
            </p:nvSpPr>
            <p:spPr>
              <a:xfrm>
                <a:off x="2209800" y="5410200"/>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yes</a:t>
                </a:r>
                <a:endParaRPr lang="en-US" sz="1050" b="1" dirty="0">
                  <a:solidFill>
                    <a:schemeClr val="bg1"/>
                  </a:solidFill>
                  <a:latin typeface="Calibri" pitchFamily="34" charset="0"/>
                </a:endParaRPr>
              </a:p>
            </p:txBody>
          </p:sp>
          <p:sp>
            <p:nvSpPr>
              <p:cNvPr id="97" name="TextBox 96"/>
              <p:cNvSpPr txBox="1"/>
              <p:nvPr/>
            </p:nvSpPr>
            <p:spPr>
              <a:xfrm>
                <a:off x="3657600" y="5791200"/>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no</a:t>
                </a:r>
                <a:endParaRPr lang="en-US" sz="1050" b="1" dirty="0">
                  <a:solidFill>
                    <a:schemeClr val="bg1"/>
                  </a:solidFill>
                  <a:latin typeface="Calibri" pitchFamily="34" charset="0"/>
                </a:endParaRPr>
              </a:p>
            </p:txBody>
          </p:sp>
          <p:sp>
            <p:nvSpPr>
              <p:cNvPr id="98" name="Flowchart: Summing Junction 97"/>
              <p:cNvSpPr/>
              <p:nvPr/>
            </p:nvSpPr>
            <p:spPr>
              <a:xfrm>
                <a:off x="3563715" y="2514600"/>
                <a:ext cx="131142" cy="76200"/>
              </a:xfrm>
              <a:prstGeom prst="flowChartSummingJunct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endParaRPr lang="en-US" sz="1050" b="1" dirty="0" smtClean="0">
                  <a:solidFill>
                    <a:schemeClr val="bg1"/>
                  </a:solidFill>
                  <a:latin typeface="Calibri" pitchFamily="34" charset="0"/>
                </a:endParaRPr>
              </a:p>
            </p:txBody>
          </p:sp>
          <p:sp>
            <p:nvSpPr>
              <p:cNvPr id="99" name="Flowchart: Summing Junction 98"/>
              <p:cNvSpPr/>
              <p:nvPr/>
            </p:nvSpPr>
            <p:spPr>
              <a:xfrm>
                <a:off x="3563715" y="2286000"/>
                <a:ext cx="131142" cy="76200"/>
              </a:xfrm>
              <a:prstGeom prst="flowChartSummingJunct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endParaRPr lang="en-US" sz="1050" b="1" dirty="0" smtClean="0">
                  <a:solidFill>
                    <a:schemeClr val="bg1"/>
                  </a:solidFill>
                  <a:latin typeface="Calibri" pitchFamily="34" charset="0"/>
                </a:endParaRPr>
              </a:p>
            </p:txBody>
          </p:sp>
          <p:cxnSp>
            <p:nvCxnSpPr>
              <p:cNvPr id="100" name="Straight Connector 99"/>
              <p:cNvCxnSpPr>
                <a:stCxn id="87" idx="2"/>
                <a:endCxn id="99" idx="0"/>
              </p:cNvCxnSpPr>
              <p:nvPr/>
            </p:nvCxnSpPr>
            <p:spPr>
              <a:xfrm rot="5400000">
                <a:off x="3553149" y="2209738"/>
                <a:ext cx="152401" cy="124"/>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101" name="Straight Connector 100"/>
              <p:cNvCxnSpPr/>
              <p:nvPr/>
            </p:nvCxnSpPr>
            <p:spPr>
              <a:xfrm rot="5400000">
                <a:off x="3553086" y="2437828"/>
                <a:ext cx="152400" cy="2733"/>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102" name="Straight Connector 101"/>
              <p:cNvCxnSpPr/>
              <p:nvPr/>
            </p:nvCxnSpPr>
            <p:spPr>
              <a:xfrm rot="5400000" flipV="1">
                <a:off x="3560768" y="2659318"/>
                <a:ext cx="137160" cy="124"/>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sp>
            <p:nvSpPr>
              <p:cNvPr id="103" name="Flowchart: Summing Junction 102"/>
              <p:cNvSpPr/>
              <p:nvPr/>
            </p:nvSpPr>
            <p:spPr>
              <a:xfrm>
                <a:off x="3557344" y="6705600"/>
                <a:ext cx="131142" cy="76200"/>
              </a:xfrm>
              <a:prstGeom prst="flowChartSummingJunct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endParaRPr lang="en-US" sz="1050" b="1" dirty="0" smtClean="0">
                  <a:solidFill>
                    <a:schemeClr val="bg1"/>
                  </a:solidFill>
                  <a:latin typeface="Calibri" pitchFamily="34" charset="0"/>
                </a:endParaRPr>
              </a:p>
            </p:txBody>
          </p:sp>
          <p:sp>
            <p:nvSpPr>
              <p:cNvPr id="104" name="Shape 55"/>
              <p:cNvSpPr/>
              <p:nvPr/>
            </p:nvSpPr>
            <p:spPr>
              <a:xfrm>
                <a:off x="2057399" y="2352250"/>
                <a:ext cx="1570317" cy="4394779"/>
              </a:xfrm>
              <a:custGeom>
                <a:avLst/>
                <a:gdLst/>
                <a:ahLst/>
                <a:cxnLst/>
                <a:rect l="0" t="0" r="0" b="0"/>
                <a:pathLst>
                  <a:path w="1198486" h="4429957">
                    <a:moveTo>
                      <a:pt x="1180730" y="4429957"/>
                    </a:moveTo>
                    <a:lnTo>
                      <a:pt x="17755" y="4429957"/>
                    </a:lnTo>
                    <a:lnTo>
                      <a:pt x="0" y="0"/>
                    </a:lnTo>
                    <a:lnTo>
                      <a:pt x="1198486" y="0"/>
                    </a:lnTo>
                  </a:path>
                </a:pathLst>
              </a:custGeom>
              <a:noFill/>
              <a:ln>
                <a:tailEnd type="stealth"/>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50" b="1">
                  <a:solidFill>
                    <a:schemeClr val="bg1"/>
                  </a:solidFill>
                  <a:latin typeface="Calibri" pitchFamily="34" charset="0"/>
                </a:endParaRPr>
              </a:p>
            </p:txBody>
          </p:sp>
          <p:sp>
            <p:nvSpPr>
              <p:cNvPr id="105" name="TextBox 104"/>
              <p:cNvSpPr txBox="1"/>
              <p:nvPr/>
            </p:nvSpPr>
            <p:spPr>
              <a:xfrm>
                <a:off x="4435874" y="2744045"/>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  yes</a:t>
                </a:r>
                <a:endParaRPr lang="en-US" sz="1050" b="1" dirty="0">
                  <a:solidFill>
                    <a:schemeClr val="bg1"/>
                  </a:solidFill>
                  <a:latin typeface="Calibri" pitchFamily="34" charset="0"/>
                </a:endParaRPr>
              </a:p>
            </p:txBody>
          </p:sp>
          <p:sp>
            <p:nvSpPr>
              <p:cNvPr id="106" name="TextBox 105"/>
              <p:cNvSpPr txBox="1"/>
              <p:nvPr/>
            </p:nvSpPr>
            <p:spPr>
              <a:xfrm>
                <a:off x="3611488" y="3277445"/>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no</a:t>
                </a:r>
                <a:endParaRPr lang="en-US" sz="1050" b="1" dirty="0">
                  <a:solidFill>
                    <a:schemeClr val="bg1"/>
                  </a:solidFill>
                  <a:latin typeface="Calibri" pitchFamily="34" charset="0"/>
                </a:endParaRPr>
              </a:p>
            </p:txBody>
          </p:sp>
          <p:cxnSp>
            <p:nvCxnSpPr>
              <p:cNvPr id="107" name="Straight Connector 106"/>
              <p:cNvCxnSpPr/>
              <p:nvPr/>
            </p:nvCxnSpPr>
            <p:spPr>
              <a:xfrm rot="5400000">
                <a:off x="3556475" y="6632661"/>
                <a:ext cx="139381" cy="6497"/>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108" name="Straight Connector 107"/>
              <p:cNvCxnSpPr>
                <a:stCxn id="88" idx="3"/>
                <a:endCxn id="89" idx="1"/>
              </p:cNvCxnSpPr>
              <p:nvPr/>
            </p:nvCxnSpPr>
            <p:spPr>
              <a:xfrm>
                <a:off x="4573636" y="3002280"/>
                <a:ext cx="455564" cy="8653"/>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sp>
            <p:nvSpPr>
              <p:cNvPr id="109" name="Flowchart: Display 108"/>
              <p:cNvSpPr/>
              <p:nvPr/>
            </p:nvSpPr>
            <p:spPr>
              <a:xfrm>
                <a:off x="4876800" y="3556805"/>
                <a:ext cx="930674" cy="430566"/>
              </a:xfrm>
              <a:prstGeom prst="flowChartDisplay">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buNone/>
                </a:pPr>
                <a:r>
                  <a:rPr lang="en-US" sz="1050" b="1" dirty="0" smtClean="0">
                    <a:solidFill>
                      <a:schemeClr val="bg1"/>
                    </a:solidFill>
                    <a:latin typeface="Calibri" pitchFamily="34" charset="0"/>
                  </a:rPr>
                  <a:t>Proof!</a:t>
                </a:r>
                <a:endParaRPr lang="en-US" sz="1050" b="1" dirty="0">
                  <a:solidFill>
                    <a:schemeClr val="bg1"/>
                  </a:solidFill>
                  <a:latin typeface="Calibri" pitchFamily="34" charset="0"/>
                </a:endParaRPr>
              </a:p>
            </p:txBody>
          </p:sp>
          <p:sp>
            <p:nvSpPr>
              <p:cNvPr id="110" name="TextBox 109"/>
              <p:cNvSpPr txBox="1"/>
              <p:nvPr/>
            </p:nvSpPr>
            <p:spPr>
              <a:xfrm>
                <a:off x="4419601" y="3505201"/>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  yes</a:t>
                </a:r>
                <a:endParaRPr lang="en-US" sz="1050" b="1" dirty="0">
                  <a:solidFill>
                    <a:schemeClr val="bg1"/>
                  </a:solidFill>
                  <a:latin typeface="Calibri" pitchFamily="34" charset="0"/>
                </a:endParaRPr>
              </a:p>
            </p:txBody>
          </p:sp>
          <p:cxnSp>
            <p:nvCxnSpPr>
              <p:cNvPr id="111" name="Straight Connector 110"/>
              <p:cNvCxnSpPr>
                <a:endCxn id="109" idx="1"/>
              </p:cNvCxnSpPr>
              <p:nvPr/>
            </p:nvCxnSpPr>
            <p:spPr>
              <a:xfrm>
                <a:off x="4557362" y="3763436"/>
                <a:ext cx="319438" cy="8652"/>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112" name="Elbow Connector 111"/>
              <p:cNvCxnSpPr>
                <a:stCxn id="85" idx="1"/>
                <a:endCxn id="98" idx="2"/>
              </p:cNvCxnSpPr>
              <p:nvPr/>
            </p:nvCxnSpPr>
            <p:spPr>
              <a:xfrm rot="10800000" flipH="1">
                <a:off x="2608985" y="2552700"/>
                <a:ext cx="954730" cy="2887980"/>
              </a:xfrm>
              <a:prstGeom prst="bentConnector3">
                <a:avLst>
                  <a:gd name="adj1" fmla="val -5286"/>
                </a:avLst>
              </a:prstGeom>
              <a:ln>
                <a:tailEnd type="stealth"/>
              </a:ln>
            </p:spPr>
            <p:style>
              <a:lnRef idx="1">
                <a:schemeClr val="accent2"/>
              </a:lnRef>
              <a:fillRef idx="2">
                <a:schemeClr val="accent2"/>
              </a:fillRef>
              <a:effectRef idx="1">
                <a:schemeClr val="accent2"/>
              </a:effectRef>
              <a:fontRef idx="minor">
                <a:schemeClr val="dk1"/>
              </a:fontRef>
            </p:style>
          </p:cxnSp>
          <p:sp>
            <p:nvSpPr>
              <p:cNvPr id="113" name="TextBox 112"/>
              <p:cNvSpPr txBox="1"/>
              <p:nvPr/>
            </p:nvSpPr>
            <p:spPr>
              <a:xfrm>
                <a:off x="3581400" y="4114800"/>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no</a:t>
                </a:r>
                <a:endParaRPr lang="en-US" sz="1050" b="1" dirty="0">
                  <a:solidFill>
                    <a:schemeClr val="bg1"/>
                  </a:solidFill>
                  <a:latin typeface="Calibri" pitchFamily="34" charset="0"/>
                </a:endParaRPr>
              </a:p>
            </p:txBody>
          </p:sp>
          <p:cxnSp>
            <p:nvCxnSpPr>
              <p:cNvPr id="114" name="Straight Connector 113"/>
              <p:cNvCxnSpPr/>
              <p:nvPr/>
            </p:nvCxnSpPr>
            <p:spPr>
              <a:xfrm rot="5400000">
                <a:off x="3532535" y="4989989"/>
                <a:ext cx="228600" cy="2221"/>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grpSp>
        <p:sp>
          <p:nvSpPr>
            <p:cNvPr id="84" name="Flowchart: Alternate Process 83"/>
            <p:cNvSpPr/>
            <p:nvPr/>
          </p:nvSpPr>
          <p:spPr>
            <a:xfrm>
              <a:off x="662654" y="838200"/>
              <a:ext cx="1534902" cy="445926"/>
            </a:xfrm>
            <a:prstGeom prst="flowChartAlternateProcess">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buNone/>
              </a:pPr>
              <a:r>
                <a:rPr lang="en-US" sz="1050" b="1" dirty="0" smtClean="0">
                  <a:solidFill>
                    <a:schemeClr val="bg1"/>
                  </a:solidFill>
                  <a:latin typeface="Calibri" pitchFamily="34" charset="0"/>
                  <a:ea typeface="Cambria Math"/>
                </a:rPr>
                <a:t>Input:</a:t>
              </a:r>
            </a:p>
            <a:p>
              <a:pPr algn="ctr">
                <a:buNone/>
              </a:pPr>
              <a:r>
                <a:rPr lang="en-US" sz="1050" b="1" dirty="0" smtClean="0">
                  <a:solidFill>
                    <a:schemeClr val="bg1"/>
                  </a:solidFill>
                  <a:latin typeface="Calibri" pitchFamily="34" charset="0"/>
                  <a:ea typeface="Cambria Math"/>
                </a:rPr>
                <a:t>Program P</a:t>
              </a:r>
              <a:endParaRPr lang="en-US" sz="1050" b="1" dirty="0">
                <a:solidFill>
                  <a:schemeClr val="bg1"/>
                </a:solidFill>
                <a:latin typeface="Calibri" pitchFamily="34" charset="0"/>
              </a:endParaRPr>
            </a:p>
            <a:p>
              <a:pPr algn="ctr">
                <a:buNone/>
              </a:pPr>
              <a:r>
                <a:rPr lang="en-US" sz="1050" b="1" dirty="0" smtClean="0">
                  <a:solidFill>
                    <a:schemeClr val="bg1"/>
                  </a:solidFill>
                  <a:latin typeface="Calibri" pitchFamily="34" charset="0"/>
                  <a:ea typeface="Cambria Math"/>
                </a:rPr>
                <a:t>Property </a:t>
              </a:r>
              <a:r>
                <a:rPr lang="el-GR" sz="1050" b="1" dirty="0" smtClean="0">
                  <a:solidFill>
                    <a:schemeClr val="bg1"/>
                  </a:solidFill>
                  <a:latin typeface="Calibri" pitchFamily="34" charset="0"/>
                  <a:ea typeface="Cambria Math"/>
                </a:rPr>
                <a:t>ψ</a:t>
              </a:r>
              <a:r>
                <a:rPr lang="en-US" sz="1050" b="1" dirty="0" smtClean="0">
                  <a:solidFill>
                    <a:schemeClr val="bg1"/>
                  </a:solidFill>
                  <a:latin typeface="Calibri" pitchFamily="34" charset="0"/>
                  <a:sym typeface="Symbol"/>
                </a:rPr>
                <a:t> </a:t>
              </a:r>
              <a:endParaRPr lang="en-US" sz="1050" b="1" dirty="0">
                <a:solidFill>
                  <a:schemeClr val="bg1"/>
                </a:solidFill>
                <a:latin typeface="Calibri"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par>
                                <p:cTn id="8" presetID="10" presetClass="entr" presetSubtype="0" fill="hold" nodeType="withEffect">
                                  <p:stCondLst>
                                    <p:cond delay="0"/>
                                  </p:stCondLst>
                                  <p:childTnLst>
                                    <p:set>
                                      <p:cBhvr>
                                        <p:cTn id="9" dur="1" fill="hold">
                                          <p:stCondLst>
                                            <p:cond delay="0"/>
                                          </p:stCondLst>
                                        </p:cTn>
                                        <p:tgtEl>
                                          <p:inkTgt spid="_x0000_s613380"/>
                                        </p:tgtEl>
                                        <p:attrNameLst>
                                          <p:attrName>style.visibility</p:attrName>
                                        </p:attrNameLst>
                                      </p:cBhvr>
                                      <p:to>
                                        <p:strVal val="visible"/>
                                      </p:to>
                                    </p:set>
                                    <p:animEffect transition="in" filter="fade">
                                      <p:cBhvr>
                                        <p:cTn id="10" dur="500"/>
                                        <p:tgtEl>
                                          <p:inkTgt spid="_x0000_s613380"/>
                                        </p:tgtEl>
                                      </p:cBhvr>
                                    </p:animEffect>
                                  </p:childTnLst>
                                </p:cTn>
                              </p:par>
                              <p:par>
                                <p:cTn id="11" presetID="10" presetClass="entr" presetSubtype="0" fill="hold" nodeType="withEffect">
                                  <p:stCondLst>
                                    <p:cond delay="0"/>
                                  </p:stCondLst>
                                  <p:childTnLst>
                                    <p:set>
                                      <p:cBhvr>
                                        <p:cTn id="12" dur="1" fill="hold">
                                          <p:stCondLst>
                                            <p:cond delay="0"/>
                                          </p:stCondLst>
                                        </p:cTn>
                                        <p:tgtEl>
                                          <p:inkTgt spid="_x0000_s613379"/>
                                        </p:tgtEl>
                                        <p:attrNameLst>
                                          <p:attrName>style.visibility</p:attrName>
                                        </p:attrNameLst>
                                      </p:cBhvr>
                                      <p:to>
                                        <p:strVal val="visible"/>
                                      </p:to>
                                    </p:set>
                                    <p:animEffect transition="in" filter="fade">
                                      <p:cBhvr>
                                        <p:cTn id="13" dur="500"/>
                                        <p:tgtEl>
                                          <p:inkTgt spid="_x0000_s61337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1"/>
                                        </p:tgtEl>
                                        <p:attrNameLst>
                                          <p:attrName>style.visibility</p:attrName>
                                        </p:attrNameLst>
                                      </p:cBhvr>
                                      <p:to>
                                        <p:strVal val="visible"/>
                                      </p:to>
                                    </p:set>
                                    <p:animEffect transition="in" filter="fade">
                                      <p:cBhvr>
                                        <p:cTn id="18" dur="5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261"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4"/>
          <p:cNvPicPr>
            <a:picLocks noChangeAspect="1" noChangeArrowheads="1"/>
          </p:cNvPicPr>
          <p:nvPr/>
        </p:nvPicPr>
        <p:blipFill>
          <a:blip r:embed="rId4"/>
          <a:srcRect/>
          <a:stretch>
            <a:fillRect/>
          </a:stretch>
        </p:blipFill>
        <p:spPr bwMode="auto">
          <a:xfrm>
            <a:off x="3258069" y="1504963"/>
            <a:ext cx="2847975" cy="3019425"/>
          </a:xfrm>
          <a:prstGeom prst="rect">
            <a:avLst/>
          </a:prstGeom>
          <a:noFill/>
          <a:ln w="9525">
            <a:noFill/>
            <a:miter lim="800000"/>
            <a:headEnd/>
            <a:tailEnd/>
          </a:ln>
          <a:effectLst/>
        </p:spPr>
      </p:pic>
      <p:sp>
        <p:nvSpPr>
          <p:cNvPr id="2" name="Title 1"/>
          <p:cNvSpPr>
            <a:spLocks noGrp="1"/>
          </p:cNvSpPr>
          <p:nvPr>
            <p:ph type="title" idx="10"/>
          </p:nvPr>
        </p:nvSpPr>
        <p:spPr>
          <a:xfrm>
            <a:off x="457200" y="274638"/>
            <a:ext cx="8229600" cy="1143000"/>
          </a:xfrm>
        </p:spPr>
        <p:txBody>
          <a:bodyPr wrap="square" lIns="91440" tIns="45720" rIns="91440" bIns="45720" compatLnSpc="1">
            <a:normAutofit/>
          </a:bodyPr>
          <a:lstStyle/>
          <a:p>
            <a:pPr algn="ctr" fontAlgn="base">
              <a:spcBef>
                <a:spcPct val="0"/>
              </a:spcBef>
              <a:spcAft>
                <a:spcPct val="0"/>
              </a:spcAft>
              <a:defRPr/>
            </a:pPr>
            <a:r>
              <a:rPr lang="en-US" sz="4400" dirty="0" smtClean="0">
                <a:solidFill>
                  <a:srgbClr val="F8F57B"/>
                </a:solidFill>
                <a:latin typeface="+mj-lt"/>
                <a:ea typeface="+mj-ea"/>
                <a:cs typeface="+mj-cs"/>
              </a:rPr>
              <a:t>Proof!</a:t>
            </a:r>
            <a:endParaRPr lang="en-US" sz="4400" dirty="0">
              <a:solidFill>
                <a:srgbClr val="F8F57B"/>
              </a:solidFill>
              <a:latin typeface="+mj-lt"/>
              <a:ea typeface="+mj-ea"/>
              <a:cs typeface="+mj-cs"/>
            </a:endParaRPr>
          </a:p>
        </p:txBody>
      </p:sp>
      <p:graphicFrame>
        <p:nvGraphicFramePr>
          <p:cNvPr id="4097" name="Object 4096"/>
          <p:cNvGraphicFramePr>
            <a:graphicFrameLocks noChangeAspect="1"/>
          </p:cNvGraphicFramePr>
          <p:nvPr/>
        </p:nvGraphicFramePr>
        <p:xfrm>
          <a:off x="4514850" y="3321050"/>
          <a:ext cx="114300" cy="215900"/>
        </p:xfrm>
        <a:graphic>
          <a:graphicData uri="http://schemas.openxmlformats.org/presentationml/2006/ole">
            <p:oleObj spid="_x0000_s614402" name="Equation" r:id="rId5" imgW="0" imgH="0" progId="Equation.3">
              <p:embed/>
            </p:oleObj>
          </a:graphicData>
        </a:graphic>
      </p:graphicFrame>
      <p:grpSp>
        <p:nvGrpSpPr>
          <p:cNvPr id="3" name="Group 184"/>
          <p:cNvGrpSpPr/>
          <p:nvPr/>
        </p:nvGrpSpPr>
        <p:grpSpPr>
          <a:xfrm>
            <a:off x="6403775" y="359091"/>
            <a:ext cx="2675286" cy="5943600"/>
            <a:chOff x="6403775" y="359091"/>
            <a:chExt cx="2675286" cy="5943600"/>
          </a:xfrm>
        </p:grpSpPr>
        <p:sp>
          <p:nvSpPr>
            <p:cNvPr id="133" name="Cloud 132"/>
            <p:cNvSpPr/>
            <p:nvPr/>
          </p:nvSpPr>
          <p:spPr>
            <a:xfrm>
              <a:off x="7321285" y="359091"/>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0</a:t>
              </a:r>
              <a:endParaRPr lang="en-US" dirty="0">
                <a:solidFill>
                  <a:srgbClr val="002060"/>
                </a:solidFill>
                <a:latin typeface="Cambria Math"/>
                <a:ea typeface="Cambria Math"/>
              </a:endParaRPr>
            </a:p>
          </p:txBody>
        </p:sp>
        <p:sp>
          <p:nvSpPr>
            <p:cNvPr id="134" name="Cloud 133"/>
            <p:cNvSpPr/>
            <p:nvPr/>
          </p:nvSpPr>
          <p:spPr>
            <a:xfrm>
              <a:off x="7324987" y="1044891"/>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1</a:t>
              </a:r>
              <a:endParaRPr lang="en-US" dirty="0">
                <a:solidFill>
                  <a:srgbClr val="002060"/>
                </a:solidFill>
                <a:latin typeface="Cambria Math"/>
                <a:ea typeface="Cambria Math"/>
              </a:endParaRPr>
            </a:p>
          </p:txBody>
        </p:sp>
        <p:sp>
          <p:nvSpPr>
            <p:cNvPr id="135" name="Cloud 134"/>
            <p:cNvSpPr/>
            <p:nvPr/>
          </p:nvSpPr>
          <p:spPr>
            <a:xfrm>
              <a:off x="7324987" y="1730691"/>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2</a:t>
              </a:r>
              <a:endParaRPr lang="en-US" dirty="0">
                <a:solidFill>
                  <a:srgbClr val="002060"/>
                </a:solidFill>
                <a:latin typeface="Cambria Math"/>
                <a:ea typeface="Cambria Math"/>
              </a:endParaRPr>
            </a:p>
          </p:txBody>
        </p:sp>
        <p:sp>
          <p:nvSpPr>
            <p:cNvPr id="136" name="Cloud 135"/>
            <p:cNvSpPr/>
            <p:nvPr/>
          </p:nvSpPr>
          <p:spPr>
            <a:xfrm>
              <a:off x="7330163" y="2416491"/>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3</a:t>
              </a:r>
              <a:endParaRPr lang="en-US" dirty="0">
                <a:solidFill>
                  <a:srgbClr val="002060"/>
                </a:solidFill>
                <a:latin typeface="Cambria Math"/>
                <a:ea typeface="Cambria Math"/>
              </a:endParaRPr>
            </a:p>
          </p:txBody>
        </p:sp>
        <p:sp>
          <p:nvSpPr>
            <p:cNvPr id="137" name="Cloud 136"/>
            <p:cNvSpPr/>
            <p:nvPr/>
          </p:nvSpPr>
          <p:spPr>
            <a:xfrm>
              <a:off x="6403775" y="294903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lvl="0" algn="ctr">
                <a:buNone/>
              </a:pPr>
              <a:r>
                <a:rPr lang="en-US" sz="1100" dirty="0" smtClean="0">
                  <a:solidFill>
                    <a:srgbClr val="002060"/>
                  </a:solidFill>
                  <a:latin typeface="Cambria Math"/>
                  <a:ea typeface="Cambria Math"/>
                </a:rPr>
                <a:t>4⋀¬s</a:t>
              </a:r>
              <a:endParaRPr lang="en-US" dirty="0" smtClean="0">
                <a:solidFill>
                  <a:srgbClr val="002060"/>
                </a:solidFill>
                <a:latin typeface="Cambria Math"/>
                <a:ea typeface="Cambria Math"/>
              </a:endParaRPr>
            </a:p>
          </p:txBody>
        </p:sp>
        <p:sp>
          <p:nvSpPr>
            <p:cNvPr id="138" name="Cloud 137"/>
            <p:cNvSpPr/>
            <p:nvPr/>
          </p:nvSpPr>
          <p:spPr>
            <a:xfrm>
              <a:off x="6410587" y="3614742"/>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lvl="0" algn="ctr">
                <a:buNone/>
              </a:pPr>
              <a:r>
                <a:rPr lang="en-US" sz="1100" dirty="0" smtClean="0">
                  <a:solidFill>
                    <a:srgbClr val="002060"/>
                  </a:solidFill>
                  <a:latin typeface="Cambria Math"/>
                  <a:ea typeface="Cambria Math"/>
                </a:rPr>
                <a:t>5⋀¬s</a:t>
              </a:r>
              <a:endParaRPr lang="en-US" dirty="0" smtClean="0">
                <a:solidFill>
                  <a:srgbClr val="002060"/>
                </a:solidFill>
                <a:latin typeface="Cambria Math"/>
                <a:ea typeface="Cambria Math"/>
              </a:endParaRPr>
            </a:p>
          </p:txBody>
        </p:sp>
        <p:sp>
          <p:nvSpPr>
            <p:cNvPr id="139" name="Cloud 138"/>
            <p:cNvSpPr/>
            <p:nvPr/>
          </p:nvSpPr>
          <p:spPr>
            <a:xfrm>
              <a:off x="6410587" y="4257684"/>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lvl="0" algn="ctr">
                <a:buNone/>
              </a:pPr>
              <a:r>
                <a:rPr lang="en-US" sz="1100" dirty="0" smtClean="0">
                  <a:solidFill>
                    <a:srgbClr val="002060"/>
                  </a:solidFill>
                  <a:latin typeface="Cambria Math"/>
                  <a:ea typeface="Cambria Math"/>
                </a:rPr>
                <a:t>6⋀¬r</a:t>
              </a:r>
              <a:endParaRPr lang="en-US" dirty="0" smtClean="0">
                <a:solidFill>
                  <a:srgbClr val="002060"/>
                </a:solidFill>
                <a:latin typeface="Cambria Math"/>
                <a:ea typeface="Cambria Math"/>
              </a:endParaRPr>
            </a:p>
          </p:txBody>
        </p:sp>
        <p:sp>
          <p:nvSpPr>
            <p:cNvPr id="142" name="Cloud 141"/>
            <p:cNvSpPr/>
            <p:nvPr/>
          </p:nvSpPr>
          <p:spPr>
            <a:xfrm>
              <a:off x="8240861" y="5845491"/>
              <a:ext cx="838200" cy="457200"/>
            </a:xfrm>
            <a:prstGeom prst="cloud">
              <a:avLst/>
            </a:prstGeom>
            <a:gradFill flip="none" rotWithShape="1">
              <a:gsLst>
                <a:gs pos="0">
                  <a:srgbClr val="C00000"/>
                </a:gs>
                <a:gs pos="0">
                  <a:srgbClr val="C00000"/>
                </a:gs>
                <a:gs pos="100000">
                  <a:schemeClr val="accent1">
                    <a:tint val="20000"/>
                  </a:schemeClr>
                </a:gs>
              </a:gsLst>
              <a:path path="shape">
                <a:fillToRect l="50000" t="50000" r="50000" b="50000"/>
              </a:path>
              <a:tileRect/>
            </a:gradFill>
            <a:ln>
              <a:solidFill>
                <a:srgbClr val="0070C0"/>
              </a:solidFill>
            </a:ln>
          </p:spPr>
          <p:style>
            <a:lnRef idx="2">
              <a:schemeClr val="accent1"/>
            </a:lnRef>
            <a:fillRef idx="1">
              <a:schemeClr val="accent1"/>
            </a:fillRef>
            <a:effectRef idx="0">
              <a:schemeClr val="accent1"/>
            </a:effectRef>
            <a:fontRef idx="minor">
              <a:schemeClr val="lt1"/>
            </a:fontRef>
          </p:style>
          <p:txBody>
            <a:bodyPr rtlCol="0" anchor="ctr">
              <a:noAutofit/>
            </a:bodyPr>
            <a:lstStyle/>
            <a:p>
              <a:pPr algn="ctr">
                <a:buNone/>
              </a:pPr>
              <a:r>
                <a:rPr lang="en-US" sz="1100" dirty="0" smtClean="0">
                  <a:solidFill>
                    <a:srgbClr val="002060"/>
                  </a:solidFill>
                  <a:latin typeface="Cambria Math"/>
                  <a:ea typeface="Cambria Math"/>
                </a:rPr>
                <a:t>9</a:t>
              </a:r>
              <a:endParaRPr lang="en-US" dirty="0">
                <a:solidFill>
                  <a:srgbClr val="002060"/>
                </a:solidFill>
                <a:latin typeface="Cambria Math"/>
                <a:ea typeface="Cambria Math"/>
              </a:endParaRPr>
            </a:p>
          </p:txBody>
        </p:sp>
        <p:cxnSp>
          <p:nvCxnSpPr>
            <p:cNvPr id="143" name="Straight Connector 142"/>
            <p:cNvCxnSpPr>
              <a:stCxn id="133" idx="1"/>
              <a:endCxn id="134" idx="3"/>
            </p:cNvCxnSpPr>
            <p:nvPr/>
          </p:nvCxnSpPr>
          <p:spPr>
            <a:xfrm rot="5400000" flipV="1">
              <a:off x="7614622" y="941567"/>
              <a:ext cx="255228" cy="3702"/>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34" idx="1"/>
              <a:endCxn id="135" idx="3"/>
            </p:cNvCxnSpPr>
            <p:nvPr/>
          </p:nvCxnSpPr>
          <p:spPr>
            <a:xfrm rot="5400000">
              <a:off x="7616473" y="1629218"/>
              <a:ext cx="255228" cy="1588"/>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35" idx="1"/>
              <a:endCxn id="136" idx="3"/>
            </p:cNvCxnSpPr>
            <p:nvPr/>
          </p:nvCxnSpPr>
          <p:spPr>
            <a:xfrm rot="5400000" flipV="1">
              <a:off x="7619061" y="2312430"/>
              <a:ext cx="255228" cy="5176"/>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37" idx="1"/>
              <a:endCxn id="138" idx="3"/>
            </p:cNvCxnSpPr>
            <p:nvPr/>
          </p:nvCxnSpPr>
          <p:spPr>
            <a:xfrm rot="16200000" flipH="1">
              <a:off x="6708711" y="3519907"/>
              <a:ext cx="235140" cy="6812"/>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38" idx="1"/>
              <a:endCxn id="139" idx="3"/>
            </p:cNvCxnSpPr>
            <p:nvPr/>
          </p:nvCxnSpPr>
          <p:spPr>
            <a:xfrm rot="5400000">
              <a:off x="6723502" y="4177640"/>
              <a:ext cx="212370" cy="1588"/>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7365675" y="511491"/>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55" name="TextBox 154"/>
            <p:cNvSpPr txBox="1"/>
            <p:nvPr/>
          </p:nvSpPr>
          <p:spPr>
            <a:xfrm>
              <a:off x="7365675" y="1207908"/>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56" name="TextBox 155"/>
            <p:cNvSpPr txBox="1"/>
            <p:nvPr/>
          </p:nvSpPr>
          <p:spPr>
            <a:xfrm>
              <a:off x="7518075" y="1244903"/>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57" name="TextBox 156"/>
            <p:cNvSpPr txBox="1"/>
            <p:nvPr/>
          </p:nvSpPr>
          <p:spPr>
            <a:xfrm>
              <a:off x="7365675" y="1883091"/>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58" name="TextBox 157"/>
            <p:cNvSpPr txBox="1"/>
            <p:nvPr/>
          </p:nvSpPr>
          <p:spPr>
            <a:xfrm>
              <a:off x="7518075" y="1887845"/>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59" name="TextBox 158"/>
            <p:cNvSpPr txBox="1"/>
            <p:nvPr/>
          </p:nvSpPr>
          <p:spPr>
            <a:xfrm>
              <a:off x="7365675" y="2579508"/>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60" name="TextBox 159"/>
            <p:cNvSpPr txBox="1"/>
            <p:nvPr/>
          </p:nvSpPr>
          <p:spPr>
            <a:xfrm>
              <a:off x="7518075" y="2602225"/>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61" name="TextBox 160"/>
            <p:cNvSpPr txBox="1"/>
            <p:nvPr/>
          </p:nvSpPr>
          <p:spPr>
            <a:xfrm>
              <a:off x="6569347" y="3135741"/>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62" name="TextBox 161"/>
            <p:cNvSpPr txBox="1"/>
            <p:nvPr/>
          </p:nvSpPr>
          <p:spPr>
            <a:xfrm>
              <a:off x="6451275" y="3112002"/>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63" name="TextBox 162"/>
            <p:cNvSpPr txBox="1"/>
            <p:nvPr/>
          </p:nvSpPr>
          <p:spPr>
            <a:xfrm>
              <a:off x="6451275" y="3786190"/>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74" name="TextBox 173"/>
            <p:cNvSpPr txBox="1"/>
            <p:nvPr/>
          </p:nvSpPr>
          <p:spPr>
            <a:xfrm>
              <a:off x="6451275" y="4429132"/>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79" name="Cloud 78"/>
            <p:cNvSpPr/>
            <p:nvPr/>
          </p:nvSpPr>
          <p:spPr>
            <a:xfrm>
              <a:off x="6412675" y="4929198"/>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lvl="0" algn="ctr">
                <a:buNone/>
              </a:pPr>
              <a:r>
                <a:rPr lang="en-US" sz="1100" dirty="0" smtClean="0">
                  <a:solidFill>
                    <a:srgbClr val="002060"/>
                  </a:solidFill>
                  <a:latin typeface="Cambria Math"/>
                  <a:ea typeface="Cambria Math"/>
                </a:rPr>
                <a:t>7⋀¬q</a:t>
              </a:r>
              <a:endParaRPr lang="en-US" dirty="0" smtClean="0">
                <a:solidFill>
                  <a:srgbClr val="002060"/>
                </a:solidFill>
                <a:latin typeface="Cambria Math"/>
                <a:ea typeface="Cambria Math"/>
              </a:endParaRPr>
            </a:p>
          </p:txBody>
        </p:sp>
        <p:cxnSp>
          <p:nvCxnSpPr>
            <p:cNvPr id="80" name="Straight Connector 79"/>
            <p:cNvCxnSpPr>
              <a:stCxn id="139" idx="1"/>
              <a:endCxn id="79" idx="3"/>
            </p:cNvCxnSpPr>
            <p:nvPr/>
          </p:nvCxnSpPr>
          <p:spPr>
            <a:xfrm rot="16200000" flipH="1">
              <a:off x="6710260" y="4833824"/>
              <a:ext cx="240942" cy="2088"/>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451275" y="5082122"/>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94" name="Cloud 93"/>
            <p:cNvSpPr/>
            <p:nvPr/>
          </p:nvSpPr>
          <p:spPr>
            <a:xfrm>
              <a:off x="6410700" y="5643578"/>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lvl="0" algn="ctr">
                <a:buNone/>
              </a:pPr>
              <a:r>
                <a:rPr lang="en-US" sz="1100" dirty="0" smtClean="0">
                  <a:solidFill>
                    <a:srgbClr val="002060"/>
                  </a:solidFill>
                  <a:latin typeface="Cambria Math"/>
                  <a:ea typeface="Cambria Math"/>
                </a:rPr>
                <a:t>8⋀¬p</a:t>
              </a:r>
              <a:endParaRPr lang="en-US" dirty="0" smtClean="0">
                <a:solidFill>
                  <a:srgbClr val="002060"/>
                </a:solidFill>
                <a:latin typeface="Cambria Math"/>
                <a:ea typeface="Cambria Math"/>
              </a:endParaRPr>
            </a:p>
          </p:txBody>
        </p:sp>
        <p:cxnSp>
          <p:nvCxnSpPr>
            <p:cNvPr id="96" name="Straight Connector 95"/>
            <p:cNvCxnSpPr>
              <a:stCxn id="79" idx="1"/>
              <a:endCxn id="94" idx="3"/>
            </p:cNvCxnSpPr>
            <p:nvPr/>
          </p:nvCxnSpPr>
          <p:spPr>
            <a:xfrm rot="5400000">
              <a:off x="6688884" y="5526828"/>
              <a:ext cx="283808" cy="1975"/>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6490406" y="5829365"/>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sp>
          <p:nvSpPr>
            <p:cNvPr id="105" name="Cloud 104"/>
            <p:cNvSpPr/>
            <p:nvPr/>
          </p:nvSpPr>
          <p:spPr>
            <a:xfrm>
              <a:off x="8229600" y="2928934"/>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lvl="0" algn="ctr">
                <a:buNone/>
              </a:pPr>
              <a:r>
                <a:rPr lang="en-US" sz="1100" dirty="0" smtClean="0">
                  <a:solidFill>
                    <a:srgbClr val="002060"/>
                  </a:solidFill>
                  <a:latin typeface="Cambria Math"/>
                  <a:ea typeface="Cambria Math"/>
                </a:rPr>
                <a:t>4⋀s</a:t>
              </a:r>
              <a:endParaRPr lang="en-US" dirty="0" smtClean="0">
                <a:solidFill>
                  <a:srgbClr val="002060"/>
                </a:solidFill>
                <a:latin typeface="Cambria Math"/>
                <a:ea typeface="Cambria Math"/>
              </a:endParaRPr>
            </a:p>
          </p:txBody>
        </p:sp>
        <p:sp>
          <p:nvSpPr>
            <p:cNvPr id="75" name="Cloud 74"/>
            <p:cNvSpPr/>
            <p:nvPr/>
          </p:nvSpPr>
          <p:spPr>
            <a:xfrm>
              <a:off x="8229600" y="3571876"/>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lvl="0" algn="ctr">
                <a:buNone/>
              </a:pPr>
              <a:r>
                <a:rPr lang="en-US" sz="1100" dirty="0" smtClean="0">
                  <a:solidFill>
                    <a:srgbClr val="002060"/>
                  </a:solidFill>
                  <a:latin typeface="Cambria Math"/>
                  <a:ea typeface="Cambria Math"/>
                </a:rPr>
                <a:t>5⋀s</a:t>
              </a:r>
              <a:endParaRPr lang="en-US" dirty="0" smtClean="0">
                <a:solidFill>
                  <a:srgbClr val="002060"/>
                </a:solidFill>
                <a:latin typeface="Cambria Math"/>
                <a:ea typeface="Cambria Math"/>
              </a:endParaRPr>
            </a:p>
          </p:txBody>
        </p:sp>
        <p:sp>
          <p:nvSpPr>
            <p:cNvPr id="78" name="Cloud 77"/>
            <p:cNvSpPr/>
            <p:nvPr/>
          </p:nvSpPr>
          <p:spPr>
            <a:xfrm>
              <a:off x="8229600" y="4257684"/>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lvl="0" algn="ctr">
                <a:buNone/>
              </a:pPr>
              <a:r>
                <a:rPr lang="en-US" sz="1100" dirty="0" smtClean="0">
                  <a:solidFill>
                    <a:srgbClr val="002060"/>
                  </a:solidFill>
                  <a:latin typeface="Cambria Math"/>
                  <a:ea typeface="Cambria Math"/>
                </a:rPr>
                <a:t>6⋀r</a:t>
              </a:r>
              <a:endParaRPr lang="en-US" dirty="0" smtClean="0">
                <a:solidFill>
                  <a:srgbClr val="002060"/>
                </a:solidFill>
                <a:latin typeface="Cambria Math"/>
                <a:ea typeface="Cambria Math"/>
              </a:endParaRPr>
            </a:p>
          </p:txBody>
        </p:sp>
        <p:sp>
          <p:nvSpPr>
            <p:cNvPr id="81" name="Cloud 80"/>
            <p:cNvSpPr/>
            <p:nvPr/>
          </p:nvSpPr>
          <p:spPr>
            <a:xfrm>
              <a:off x="8229600" y="4900626"/>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lvl="0" algn="ctr">
                <a:buNone/>
              </a:pPr>
              <a:r>
                <a:rPr lang="en-US" sz="1100" dirty="0" smtClean="0">
                  <a:solidFill>
                    <a:srgbClr val="002060"/>
                  </a:solidFill>
                  <a:latin typeface="Cambria Math"/>
                  <a:ea typeface="Cambria Math"/>
                </a:rPr>
                <a:t>7⋀q</a:t>
              </a:r>
              <a:endParaRPr lang="en-US" dirty="0" smtClean="0">
                <a:solidFill>
                  <a:srgbClr val="002060"/>
                </a:solidFill>
                <a:latin typeface="Cambria Math"/>
                <a:ea typeface="Cambria Math"/>
              </a:endParaRPr>
            </a:p>
          </p:txBody>
        </p:sp>
        <p:sp>
          <p:nvSpPr>
            <p:cNvPr id="92" name="Cloud 91"/>
            <p:cNvSpPr/>
            <p:nvPr/>
          </p:nvSpPr>
          <p:spPr>
            <a:xfrm>
              <a:off x="7448576" y="5400692"/>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lvl="0" algn="ctr">
                <a:buNone/>
              </a:pPr>
              <a:r>
                <a:rPr lang="en-US" sz="1100" dirty="0" smtClean="0">
                  <a:solidFill>
                    <a:srgbClr val="002060"/>
                  </a:solidFill>
                  <a:latin typeface="Cambria Math"/>
                  <a:ea typeface="Cambria Math"/>
                </a:rPr>
                <a:t>8⋀p</a:t>
              </a:r>
              <a:endParaRPr lang="en-US" dirty="0" smtClean="0">
                <a:solidFill>
                  <a:srgbClr val="002060"/>
                </a:solidFill>
                <a:latin typeface="Cambria Math"/>
                <a:ea typeface="Cambria Math"/>
              </a:endParaRPr>
            </a:p>
          </p:txBody>
        </p:sp>
        <p:cxnSp>
          <p:nvCxnSpPr>
            <p:cNvPr id="102" name="Straight Connector 101"/>
            <p:cNvCxnSpPr>
              <a:stCxn id="105" idx="1"/>
              <a:endCxn id="75" idx="3"/>
            </p:cNvCxnSpPr>
            <p:nvPr/>
          </p:nvCxnSpPr>
          <p:spPr>
            <a:xfrm rot="5400000">
              <a:off x="8542515" y="3491832"/>
              <a:ext cx="212370" cy="1588"/>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75" idx="1"/>
              <a:endCxn id="78" idx="3"/>
            </p:cNvCxnSpPr>
            <p:nvPr/>
          </p:nvCxnSpPr>
          <p:spPr>
            <a:xfrm rot="5400000">
              <a:off x="8521082" y="4156207"/>
              <a:ext cx="255236" cy="1588"/>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78" idx="1"/>
              <a:endCxn id="81" idx="3"/>
            </p:cNvCxnSpPr>
            <p:nvPr/>
          </p:nvCxnSpPr>
          <p:spPr>
            <a:xfrm rot="5400000">
              <a:off x="8542515" y="4820582"/>
              <a:ext cx="212370" cy="1588"/>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81" idx="2"/>
              <a:endCxn id="92" idx="3"/>
            </p:cNvCxnSpPr>
            <p:nvPr/>
          </p:nvCxnSpPr>
          <p:spPr>
            <a:xfrm rot="10800000" flipV="1">
              <a:off x="7867676" y="5129225"/>
              <a:ext cx="364524" cy="297607"/>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92" idx="1"/>
              <a:endCxn id="142" idx="2"/>
            </p:cNvCxnSpPr>
            <p:nvPr/>
          </p:nvCxnSpPr>
          <p:spPr>
            <a:xfrm rot="16200000" flipH="1">
              <a:off x="7947225" y="5777855"/>
              <a:ext cx="216686" cy="375785"/>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6562216" y="5104937"/>
              <a:ext cx="228600" cy="294183"/>
            </a:xfrm>
            <a:prstGeom prst="rect">
              <a:avLst/>
            </a:prstGeom>
            <a:noFill/>
            <a:ln>
              <a:noFill/>
            </a:ln>
          </p:spPr>
          <p:txBody>
            <a:bodyPr wrap="square" rtlCol="0">
              <a:spAutoFit/>
            </a:bodyPr>
            <a:lstStyle/>
            <a:p>
              <a:pPr>
                <a:buNone/>
              </a:pPr>
              <a:r>
                <a:rPr lang="en-US" sz="1600" b="1" dirty="0" smtClean="0">
                  <a:latin typeface="Calibri"/>
                </a:rPr>
                <a:t>×</a:t>
              </a:r>
              <a:endParaRPr lang="en-US" sz="2800" b="1" dirty="0"/>
            </a:p>
          </p:txBody>
        </p:sp>
        <p:cxnSp>
          <p:nvCxnSpPr>
            <p:cNvPr id="164" name="Elbow Connector 163"/>
            <p:cNvCxnSpPr>
              <a:stCxn id="79" idx="2"/>
              <a:endCxn id="155" idx="1"/>
            </p:cNvCxnSpPr>
            <p:nvPr/>
          </p:nvCxnSpPr>
          <p:spPr>
            <a:xfrm rot="10800000" flipH="1">
              <a:off x="6415275" y="1355000"/>
              <a:ext cx="950400" cy="3802798"/>
            </a:xfrm>
            <a:prstGeom prst="bentConnector3">
              <a:avLst>
                <a:gd name="adj1" fmla="val -24327"/>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36" idx="1"/>
              <a:endCxn id="137" idx="3"/>
            </p:cNvCxnSpPr>
            <p:nvPr/>
          </p:nvCxnSpPr>
          <p:spPr>
            <a:xfrm rot="5400000">
              <a:off x="7235086" y="2460993"/>
              <a:ext cx="101967" cy="926388"/>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grpSp>
      <p:sp>
        <p:nvSpPr>
          <p:cNvPr id="194" name="Cloud 193"/>
          <p:cNvSpPr/>
          <p:nvPr/>
        </p:nvSpPr>
        <p:spPr>
          <a:xfrm>
            <a:off x="6948510" y="6186510"/>
            <a:ext cx="838200" cy="4572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buNone/>
            </a:pPr>
            <a:r>
              <a:rPr lang="en-US" sz="1100" dirty="0" smtClean="0">
                <a:solidFill>
                  <a:srgbClr val="002060"/>
                </a:solidFill>
                <a:latin typeface="Cambria Math"/>
                <a:ea typeface="Cambria Math"/>
              </a:rPr>
              <a:t>10</a:t>
            </a:r>
            <a:endParaRPr lang="en-US" dirty="0">
              <a:solidFill>
                <a:srgbClr val="002060"/>
              </a:solidFill>
              <a:latin typeface="Cambria Math"/>
              <a:ea typeface="Cambria Math"/>
            </a:endParaRPr>
          </a:p>
        </p:txBody>
      </p:sp>
      <p:cxnSp>
        <p:nvCxnSpPr>
          <p:cNvPr id="195" name="Straight Connector 194"/>
          <p:cNvCxnSpPr>
            <a:stCxn id="92" idx="1"/>
            <a:endCxn id="194" idx="3"/>
          </p:cNvCxnSpPr>
          <p:nvPr/>
        </p:nvCxnSpPr>
        <p:spPr>
          <a:xfrm rot="5400000">
            <a:off x="7440020" y="5784995"/>
            <a:ext cx="355246" cy="500066"/>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stCxn id="94" idx="1"/>
            <a:endCxn id="194" idx="3"/>
          </p:cNvCxnSpPr>
          <p:nvPr/>
        </p:nvCxnSpPr>
        <p:spPr>
          <a:xfrm rot="16200000" flipH="1">
            <a:off x="7042525" y="5887566"/>
            <a:ext cx="112360" cy="537810"/>
          </a:xfrm>
          <a:prstGeom prst="line">
            <a:avLst/>
          </a:prstGeom>
          <a:ln w="25400" cap="rnd" cmpd="sng" algn="ctr">
            <a:solidFill>
              <a:srgbClr val="0070C0"/>
            </a:solidFill>
            <a:prstDash val="solid"/>
            <a:tailEnd type="stealth"/>
          </a:ln>
        </p:spPr>
        <p:style>
          <a:lnRef idx="1">
            <a:schemeClr val="accent1"/>
          </a:lnRef>
          <a:fillRef idx="0">
            <a:schemeClr val="accent1"/>
          </a:fillRef>
          <a:effectRef idx="0">
            <a:schemeClr val="accent1"/>
          </a:effectRef>
          <a:fontRef idx="minor">
            <a:schemeClr val="tx1"/>
          </a:fontRef>
        </p:style>
      </p:cxnSp>
      <p:grpSp>
        <p:nvGrpSpPr>
          <p:cNvPr id="85" name="Group 34"/>
          <p:cNvGrpSpPr>
            <a:grpSpLocks noChangeAspect="1"/>
          </p:cNvGrpSpPr>
          <p:nvPr/>
        </p:nvGrpSpPr>
        <p:grpSpPr>
          <a:xfrm>
            <a:off x="0" y="1049867"/>
            <a:ext cx="3386667" cy="4927601"/>
            <a:chOff x="152400" y="838200"/>
            <a:chExt cx="3048000" cy="4905182"/>
          </a:xfrm>
        </p:grpSpPr>
        <p:grpSp>
          <p:nvGrpSpPr>
            <p:cNvPr id="86" name="Group 36"/>
            <p:cNvGrpSpPr>
              <a:grpSpLocks noChangeAspect="1"/>
            </p:cNvGrpSpPr>
            <p:nvPr/>
          </p:nvGrpSpPr>
          <p:grpSpPr>
            <a:xfrm>
              <a:off x="152400" y="1284911"/>
              <a:ext cx="3048000" cy="4458464"/>
              <a:chOff x="2057399" y="1296377"/>
              <a:chExt cx="3750075" cy="5485423"/>
            </a:xfrm>
          </p:grpSpPr>
          <p:sp>
            <p:nvSpPr>
              <p:cNvPr id="88" name="Flowchart: Decision 87"/>
              <p:cNvSpPr/>
              <p:nvPr/>
            </p:nvSpPr>
            <p:spPr>
              <a:xfrm>
                <a:off x="2608985" y="5090160"/>
                <a:ext cx="2039215" cy="701040"/>
              </a:xfrm>
              <a:prstGeom prst="flowChartDecis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buNone/>
                </a:pPr>
                <a:r>
                  <a:rPr lang="en-US" sz="1050" b="1" dirty="0" smtClean="0">
                    <a:solidFill>
                      <a:schemeClr val="bg1"/>
                    </a:solidFill>
                    <a:latin typeface="Calibri" pitchFamily="34" charset="0"/>
                  </a:rPr>
                  <a:t>  Can extend test  beyond frontier?</a:t>
                </a:r>
                <a:endParaRPr lang="en-US" sz="1050" b="1" dirty="0">
                  <a:solidFill>
                    <a:schemeClr val="bg1"/>
                  </a:solidFill>
                  <a:latin typeface="Calibri" pitchFamily="34" charset="0"/>
                </a:endParaRPr>
              </a:p>
            </p:txBody>
          </p:sp>
          <p:sp>
            <p:nvSpPr>
              <p:cNvPr id="89" name="Flowchart: Process 88"/>
              <p:cNvSpPr/>
              <p:nvPr/>
            </p:nvSpPr>
            <p:spPr>
              <a:xfrm>
                <a:off x="2685185" y="6019800"/>
                <a:ext cx="1888453" cy="546419"/>
              </a:xfrm>
              <a:prstGeom prst="flowChartProcess">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lstStyle/>
              <a:p>
                <a:pPr algn="ctr">
                  <a:buNone/>
                </a:pPr>
                <a:r>
                  <a:rPr lang="en-US" sz="1050" b="1" dirty="0" smtClean="0">
                    <a:solidFill>
                      <a:schemeClr val="bg1"/>
                    </a:solidFill>
                    <a:latin typeface="Calibri" pitchFamily="34" charset="0"/>
                  </a:rPr>
                  <a:t>Refine abstraction</a:t>
                </a:r>
                <a:endParaRPr lang="en-US" sz="1050" b="1" dirty="0">
                  <a:solidFill>
                    <a:schemeClr val="bg1"/>
                  </a:solidFill>
                  <a:latin typeface="Calibri" pitchFamily="34" charset="0"/>
                </a:endParaRPr>
              </a:p>
            </p:txBody>
          </p:sp>
          <p:sp>
            <p:nvSpPr>
              <p:cNvPr id="91" name="Flowchart: Process 90"/>
              <p:cNvSpPr/>
              <p:nvPr/>
            </p:nvSpPr>
            <p:spPr>
              <a:xfrm>
                <a:off x="2685185" y="1587181"/>
                <a:ext cx="1888451" cy="546419"/>
              </a:xfrm>
              <a:prstGeom prst="flowChartProcess">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r>
                  <a:rPr lang="en-US" sz="1050" b="1" dirty="0" smtClean="0">
                    <a:solidFill>
                      <a:schemeClr val="bg1"/>
                    </a:solidFill>
                    <a:latin typeface="Calibri" pitchFamily="34" charset="0"/>
                  </a:rPr>
                  <a:t>Construct initial abstraction</a:t>
                </a:r>
              </a:p>
              <a:p>
                <a:pPr algn="ctr">
                  <a:buNone/>
                </a:pPr>
                <a:r>
                  <a:rPr lang="en-US" sz="1050" b="1" dirty="0" smtClean="0">
                    <a:solidFill>
                      <a:schemeClr val="bg1"/>
                    </a:solidFill>
                    <a:latin typeface="Calibri" pitchFamily="34" charset="0"/>
                  </a:rPr>
                  <a:t>Construct random tests</a:t>
                </a:r>
              </a:p>
            </p:txBody>
          </p:sp>
          <p:sp>
            <p:nvSpPr>
              <p:cNvPr id="93" name="Flowchart: Decision 92"/>
              <p:cNvSpPr/>
              <p:nvPr/>
            </p:nvSpPr>
            <p:spPr>
              <a:xfrm>
                <a:off x="2685185" y="2727960"/>
                <a:ext cx="1888451" cy="548640"/>
              </a:xfrm>
              <a:prstGeom prst="flowChartDecis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buNone/>
                </a:pPr>
                <a:r>
                  <a:rPr lang="en-US" sz="1050" b="1" dirty="0" smtClean="0">
                    <a:solidFill>
                      <a:schemeClr val="bg1"/>
                    </a:solidFill>
                    <a:latin typeface="Calibri" pitchFamily="34" charset="0"/>
                    <a:ea typeface="Cambria Math"/>
                  </a:rPr>
                  <a:t>Test succeeded?</a:t>
                </a:r>
                <a:endParaRPr lang="en-US" sz="1050" b="1" dirty="0">
                  <a:solidFill>
                    <a:schemeClr val="bg1"/>
                  </a:solidFill>
                  <a:latin typeface="Calibri" pitchFamily="34" charset="0"/>
                </a:endParaRPr>
              </a:p>
            </p:txBody>
          </p:sp>
          <p:sp>
            <p:nvSpPr>
              <p:cNvPr id="95" name="Flowchart: Display 94"/>
              <p:cNvSpPr/>
              <p:nvPr/>
            </p:nvSpPr>
            <p:spPr>
              <a:xfrm>
                <a:off x="5029200" y="2795650"/>
                <a:ext cx="762000" cy="430566"/>
              </a:xfrm>
              <a:prstGeom prst="flowChartDisplay">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buNone/>
                </a:pPr>
                <a:r>
                  <a:rPr lang="en-US" sz="1050" b="1" dirty="0" smtClean="0">
                    <a:solidFill>
                      <a:schemeClr val="bg1"/>
                    </a:solidFill>
                    <a:latin typeface="Calibri" pitchFamily="34" charset="0"/>
                  </a:rPr>
                  <a:t>Bug!</a:t>
                </a:r>
                <a:endParaRPr lang="en-US" sz="1050" b="1" dirty="0">
                  <a:solidFill>
                    <a:schemeClr val="bg1"/>
                  </a:solidFill>
                  <a:latin typeface="Calibri" pitchFamily="34" charset="0"/>
                </a:endParaRPr>
              </a:p>
            </p:txBody>
          </p:sp>
          <p:sp>
            <p:nvSpPr>
              <p:cNvPr id="97" name="Flowchart: Decision 96"/>
              <p:cNvSpPr/>
              <p:nvPr/>
            </p:nvSpPr>
            <p:spPr>
              <a:xfrm>
                <a:off x="2685185" y="3489960"/>
                <a:ext cx="1888451" cy="548640"/>
              </a:xfrm>
              <a:prstGeom prst="flowChartDecis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buNone/>
                </a:pPr>
                <a:r>
                  <a:rPr lang="en-US" sz="1050" b="1" dirty="0" err="1" smtClean="0">
                    <a:solidFill>
                      <a:schemeClr val="bg1"/>
                    </a:solidFill>
                    <a:latin typeface="Calibri" pitchFamily="34" charset="0"/>
                    <a:ea typeface="Cambria Math"/>
                  </a:rPr>
                  <a:t>Abstractionsucceeded</a:t>
                </a:r>
                <a:r>
                  <a:rPr lang="en-US" sz="1050" b="1" dirty="0" smtClean="0">
                    <a:solidFill>
                      <a:schemeClr val="bg1"/>
                    </a:solidFill>
                    <a:latin typeface="Calibri" pitchFamily="34" charset="0"/>
                    <a:ea typeface="Cambria Math"/>
                  </a:rPr>
                  <a:t>?</a:t>
                </a:r>
                <a:endParaRPr lang="en-US" sz="1050" b="1" dirty="0">
                  <a:solidFill>
                    <a:schemeClr val="bg1"/>
                  </a:solidFill>
                  <a:latin typeface="Calibri" pitchFamily="34" charset="0"/>
                </a:endParaRPr>
              </a:p>
            </p:txBody>
          </p:sp>
          <p:sp>
            <p:nvSpPr>
              <p:cNvPr id="98" name="Flowchart: Process 97"/>
              <p:cNvSpPr/>
              <p:nvPr/>
            </p:nvSpPr>
            <p:spPr>
              <a:xfrm>
                <a:off x="2685185" y="4343400"/>
                <a:ext cx="2039215" cy="546419"/>
              </a:xfrm>
              <a:prstGeom prst="flowChartProcess">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lstStyle/>
              <a:p>
                <a:pPr>
                  <a:buNone/>
                </a:pPr>
                <a:r>
                  <a:rPr lang="en-US" sz="1050" b="1" dirty="0" smtClean="0">
                    <a:solidFill>
                      <a:schemeClr val="bg1"/>
                    </a:solidFill>
                    <a:latin typeface="Calibri" pitchFamily="34" charset="0"/>
                  </a:rPr>
                  <a:t> </a:t>
                </a:r>
                <a:r>
                  <a:rPr lang="en-US" sz="1050" b="1" dirty="0" smtClean="0">
                    <a:solidFill>
                      <a:schemeClr val="bg1"/>
                    </a:solidFill>
                    <a:latin typeface="Calibri" pitchFamily="34" charset="0"/>
                    <a:ea typeface="Cambria Math"/>
                    <a:sym typeface="Wingdings"/>
                  </a:rPr>
                  <a:t>τ = error path in abstraction</a:t>
                </a:r>
              </a:p>
              <a:p>
                <a:pPr>
                  <a:buNone/>
                </a:pPr>
                <a:r>
                  <a:rPr lang="en-US" sz="1050" b="1" dirty="0" smtClean="0">
                    <a:solidFill>
                      <a:schemeClr val="bg1"/>
                    </a:solidFill>
                    <a:latin typeface="Calibri" pitchFamily="34" charset="0"/>
                    <a:ea typeface="Cambria Math"/>
                    <a:sym typeface="Wingdings"/>
                  </a:rPr>
                  <a:t> f =  frontier of error path</a:t>
                </a:r>
                <a:endParaRPr lang="en-US" sz="1050" b="1" dirty="0">
                  <a:solidFill>
                    <a:schemeClr val="bg1"/>
                  </a:solidFill>
                  <a:latin typeface="Calibri" pitchFamily="34" charset="0"/>
                </a:endParaRPr>
              </a:p>
            </p:txBody>
          </p:sp>
          <p:cxnSp>
            <p:nvCxnSpPr>
              <p:cNvPr id="99" name="Straight Connector 98"/>
              <p:cNvCxnSpPr>
                <a:stCxn id="87" idx="2"/>
                <a:endCxn id="91" idx="0"/>
              </p:cNvCxnSpPr>
              <p:nvPr/>
            </p:nvCxnSpPr>
            <p:spPr>
              <a:xfrm rot="5400000">
                <a:off x="3483520" y="1441290"/>
                <a:ext cx="291780" cy="1954"/>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101" name="Straight Connector 100"/>
              <p:cNvCxnSpPr/>
              <p:nvPr/>
            </p:nvCxnSpPr>
            <p:spPr>
              <a:xfrm rot="5400000">
                <a:off x="3522730" y="3382708"/>
                <a:ext cx="213360" cy="2733"/>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103" name="Straight Connector 102"/>
              <p:cNvCxnSpPr/>
              <p:nvPr/>
            </p:nvCxnSpPr>
            <p:spPr>
              <a:xfrm rot="5400000">
                <a:off x="3477010" y="4190428"/>
                <a:ext cx="304800" cy="2733"/>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114" name="Straight Connector 113"/>
              <p:cNvCxnSpPr>
                <a:endCxn id="89" idx="0"/>
              </p:cNvCxnSpPr>
              <p:nvPr/>
            </p:nvCxnSpPr>
            <p:spPr>
              <a:xfrm rot="5400000">
                <a:off x="3516223" y="5904390"/>
                <a:ext cx="228600" cy="2221"/>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sp>
            <p:nvSpPr>
              <p:cNvPr id="115" name="Rectangle 36"/>
              <p:cNvSpPr txBox="1"/>
              <p:nvPr/>
            </p:nvSpPr>
            <p:spPr>
              <a:xfrm>
                <a:off x="2209800" y="5410200"/>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yes</a:t>
                </a:r>
                <a:endParaRPr lang="en-US" sz="1050" b="1" dirty="0">
                  <a:solidFill>
                    <a:schemeClr val="bg1"/>
                  </a:solidFill>
                  <a:latin typeface="Calibri" pitchFamily="34" charset="0"/>
                </a:endParaRPr>
              </a:p>
            </p:txBody>
          </p:sp>
          <p:sp>
            <p:nvSpPr>
              <p:cNvPr id="116" name="TextBox 115"/>
              <p:cNvSpPr txBox="1"/>
              <p:nvPr/>
            </p:nvSpPr>
            <p:spPr>
              <a:xfrm>
                <a:off x="3657600" y="5791200"/>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no</a:t>
                </a:r>
                <a:endParaRPr lang="en-US" sz="1050" b="1" dirty="0">
                  <a:solidFill>
                    <a:schemeClr val="bg1"/>
                  </a:solidFill>
                  <a:latin typeface="Calibri" pitchFamily="34" charset="0"/>
                </a:endParaRPr>
              </a:p>
            </p:txBody>
          </p:sp>
          <p:sp>
            <p:nvSpPr>
              <p:cNvPr id="117" name="Flowchart: Summing Junction 116"/>
              <p:cNvSpPr/>
              <p:nvPr/>
            </p:nvSpPr>
            <p:spPr>
              <a:xfrm>
                <a:off x="3563715" y="2514600"/>
                <a:ext cx="131142" cy="76200"/>
              </a:xfrm>
              <a:prstGeom prst="flowChartSummingJunct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endParaRPr lang="en-US" sz="1050" b="1" dirty="0" smtClean="0">
                  <a:solidFill>
                    <a:schemeClr val="bg1"/>
                  </a:solidFill>
                  <a:latin typeface="Calibri" pitchFamily="34" charset="0"/>
                </a:endParaRPr>
              </a:p>
            </p:txBody>
          </p:sp>
          <p:sp>
            <p:nvSpPr>
              <p:cNvPr id="118" name="Flowchart: Summing Junction 117"/>
              <p:cNvSpPr/>
              <p:nvPr/>
            </p:nvSpPr>
            <p:spPr>
              <a:xfrm>
                <a:off x="3563715" y="2286000"/>
                <a:ext cx="131142" cy="76200"/>
              </a:xfrm>
              <a:prstGeom prst="flowChartSummingJunct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endParaRPr lang="en-US" sz="1050" b="1" dirty="0" smtClean="0">
                  <a:solidFill>
                    <a:schemeClr val="bg1"/>
                  </a:solidFill>
                  <a:latin typeface="Calibri" pitchFamily="34" charset="0"/>
                </a:endParaRPr>
              </a:p>
            </p:txBody>
          </p:sp>
          <p:cxnSp>
            <p:nvCxnSpPr>
              <p:cNvPr id="119" name="Straight Connector 118"/>
              <p:cNvCxnSpPr>
                <a:stCxn id="91" idx="2"/>
                <a:endCxn id="118" idx="0"/>
              </p:cNvCxnSpPr>
              <p:nvPr/>
            </p:nvCxnSpPr>
            <p:spPr>
              <a:xfrm rot="5400000">
                <a:off x="3553149" y="2209738"/>
                <a:ext cx="152401" cy="124"/>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120" name="Straight Connector 119"/>
              <p:cNvCxnSpPr/>
              <p:nvPr/>
            </p:nvCxnSpPr>
            <p:spPr>
              <a:xfrm rot="5400000">
                <a:off x="3553086" y="2437828"/>
                <a:ext cx="152400" cy="2733"/>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121" name="Straight Connector 120"/>
              <p:cNvCxnSpPr/>
              <p:nvPr/>
            </p:nvCxnSpPr>
            <p:spPr>
              <a:xfrm rot="5400000" flipV="1">
                <a:off x="3560768" y="2659318"/>
                <a:ext cx="137160" cy="124"/>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sp>
            <p:nvSpPr>
              <p:cNvPr id="122" name="Flowchart: Summing Junction 121"/>
              <p:cNvSpPr/>
              <p:nvPr/>
            </p:nvSpPr>
            <p:spPr>
              <a:xfrm>
                <a:off x="3557344" y="6705600"/>
                <a:ext cx="131142" cy="76200"/>
              </a:xfrm>
              <a:prstGeom prst="flowChartSummingJunction">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lgn="ctr"/>
                <a:endParaRPr lang="en-US" sz="1050" b="1" dirty="0" smtClean="0">
                  <a:solidFill>
                    <a:schemeClr val="bg1"/>
                  </a:solidFill>
                  <a:latin typeface="Calibri" pitchFamily="34" charset="0"/>
                </a:endParaRPr>
              </a:p>
            </p:txBody>
          </p:sp>
          <p:sp>
            <p:nvSpPr>
              <p:cNvPr id="123" name="Shape 55"/>
              <p:cNvSpPr/>
              <p:nvPr/>
            </p:nvSpPr>
            <p:spPr>
              <a:xfrm>
                <a:off x="2057399" y="2352250"/>
                <a:ext cx="1570317" cy="4394779"/>
              </a:xfrm>
              <a:custGeom>
                <a:avLst/>
                <a:gdLst/>
                <a:ahLst/>
                <a:cxnLst/>
                <a:rect l="0" t="0" r="0" b="0"/>
                <a:pathLst>
                  <a:path w="1198486" h="4429957">
                    <a:moveTo>
                      <a:pt x="1180730" y="4429957"/>
                    </a:moveTo>
                    <a:lnTo>
                      <a:pt x="17755" y="4429957"/>
                    </a:lnTo>
                    <a:lnTo>
                      <a:pt x="0" y="0"/>
                    </a:lnTo>
                    <a:lnTo>
                      <a:pt x="1198486" y="0"/>
                    </a:lnTo>
                  </a:path>
                </a:pathLst>
              </a:custGeom>
              <a:noFill/>
              <a:ln>
                <a:tailEnd type="stealth"/>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50" b="1">
                  <a:solidFill>
                    <a:schemeClr val="bg1"/>
                  </a:solidFill>
                  <a:latin typeface="Calibri" pitchFamily="34" charset="0"/>
                </a:endParaRPr>
              </a:p>
            </p:txBody>
          </p:sp>
          <p:sp>
            <p:nvSpPr>
              <p:cNvPr id="124" name="TextBox 123"/>
              <p:cNvSpPr txBox="1"/>
              <p:nvPr/>
            </p:nvSpPr>
            <p:spPr>
              <a:xfrm>
                <a:off x="4435874" y="2744045"/>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  yes</a:t>
                </a:r>
                <a:endParaRPr lang="en-US" sz="1050" b="1" dirty="0">
                  <a:solidFill>
                    <a:schemeClr val="bg1"/>
                  </a:solidFill>
                  <a:latin typeface="Calibri" pitchFamily="34" charset="0"/>
                </a:endParaRPr>
              </a:p>
            </p:txBody>
          </p:sp>
          <p:sp>
            <p:nvSpPr>
              <p:cNvPr id="125" name="TextBox 124"/>
              <p:cNvSpPr txBox="1"/>
              <p:nvPr/>
            </p:nvSpPr>
            <p:spPr>
              <a:xfrm>
                <a:off x="3611488" y="3277445"/>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no</a:t>
                </a:r>
                <a:endParaRPr lang="en-US" sz="1050" b="1" dirty="0">
                  <a:solidFill>
                    <a:schemeClr val="bg1"/>
                  </a:solidFill>
                  <a:latin typeface="Calibri" pitchFamily="34" charset="0"/>
                </a:endParaRPr>
              </a:p>
            </p:txBody>
          </p:sp>
          <p:cxnSp>
            <p:nvCxnSpPr>
              <p:cNvPr id="126" name="Straight Connector 125"/>
              <p:cNvCxnSpPr/>
              <p:nvPr/>
            </p:nvCxnSpPr>
            <p:spPr>
              <a:xfrm rot="5400000">
                <a:off x="3556475" y="6632661"/>
                <a:ext cx="139381" cy="6497"/>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127" name="Straight Connector 126"/>
              <p:cNvCxnSpPr>
                <a:stCxn id="93" idx="3"/>
                <a:endCxn id="95" idx="1"/>
              </p:cNvCxnSpPr>
              <p:nvPr/>
            </p:nvCxnSpPr>
            <p:spPr>
              <a:xfrm>
                <a:off x="4573636" y="3002280"/>
                <a:ext cx="455564" cy="8653"/>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sp>
            <p:nvSpPr>
              <p:cNvPr id="128" name="Flowchart: Display 127"/>
              <p:cNvSpPr/>
              <p:nvPr/>
            </p:nvSpPr>
            <p:spPr>
              <a:xfrm>
                <a:off x="4876800" y="3556805"/>
                <a:ext cx="930674" cy="430566"/>
              </a:xfrm>
              <a:prstGeom prst="flowChartDisplay">
                <a:avLst/>
              </a:prstGeom>
              <a:ln>
                <a:tailEnd type="stealth"/>
              </a:ln>
            </p:spPr>
            <p:style>
              <a:lnRef idx="1">
                <a:schemeClr val="accent2"/>
              </a:lnRef>
              <a:fillRef idx="2">
                <a:schemeClr val="accent2"/>
              </a:fillRef>
              <a:effectRef idx="1">
                <a:schemeClr val="accent2"/>
              </a:effectRef>
              <a:fontRef idx="minor">
                <a:schemeClr val="dk1"/>
              </a:fontRef>
            </p:style>
            <p:txBody>
              <a:bodyPr rtlCol="0" anchor="ctr">
                <a:noAutofit/>
              </a:bodyPr>
              <a:lstStyle/>
              <a:p>
                <a:pPr>
                  <a:buNone/>
                </a:pPr>
                <a:r>
                  <a:rPr lang="en-US" sz="1050" b="1" dirty="0" smtClean="0">
                    <a:solidFill>
                      <a:schemeClr val="bg1"/>
                    </a:solidFill>
                    <a:latin typeface="Calibri" pitchFamily="34" charset="0"/>
                  </a:rPr>
                  <a:t>Proof!</a:t>
                </a:r>
                <a:endParaRPr lang="en-US" sz="1050" b="1" dirty="0">
                  <a:solidFill>
                    <a:schemeClr val="bg1"/>
                  </a:solidFill>
                  <a:latin typeface="Calibri" pitchFamily="34" charset="0"/>
                </a:endParaRPr>
              </a:p>
            </p:txBody>
          </p:sp>
          <p:sp>
            <p:nvSpPr>
              <p:cNvPr id="129" name="TextBox 128"/>
              <p:cNvSpPr txBox="1"/>
              <p:nvPr/>
            </p:nvSpPr>
            <p:spPr>
              <a:xfrm>
                <a:off x="4419601" y="3505201"/>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  yes</a:t>
                </a:r>
                <a:endParaRPr lang="en-US" sz="1050" b="1" dirty="0">
                  <a:solidFill>
                    <a:schemeClr val="bg1"/>
                  </a:solidFill>
                  <a:latin typeface="Calibri" pitchFamily="34" charset="0"/>
                </a:endParaRPr>
              </a:p>
            </p:txBody>
          </p:sp>
          <p:cxnSp>
            <p:nvCxnSpPr>
              <p:cNvPr id="130" name="Straight Connector 129"/>
              <p:cNvCxnSpPr>
                <a:endCxn id="128" idx="1"/>
              </p:cNvCxnSpPr>
              <p:nvPr/>
            </p:nvCxnSpPr>
            <p:spPr>
              <a:xfrm>
                <a:off x="4557362" y="3763436"/>
                <a:ext cx="319438" cy="8652"/>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cxnSp>
            <p:nvCxnSpPr>
              <p:cNvPr id="131" name="Elbow Connector 130"/>
              <p:cNvCxnSpPr>
                <a:stCxn id="88" idx="1"/>
                <a:endCxn id="117" idx="2"/>
              </p:cNvCxnSpPr>
              <p:nvPr/>
            </p:nvCxnSpPr>
            <p:spPr>
              <a:xfrm rot="10800000" flipH="1">
                <a:off x="2608985" y="2552700"/>
                <a:ext cx="954730" cy="2887980"/>
              </a:xfrm>
              <a:prstGeom prst="bentConnector3">
                <a:avLst>
                  <a:gd name="adj1" fmla="val -5286"/>
                </a:avLst>
              </a:prstGeom>
              <a:ln>
                <a:tailEnd type="stealth"/>
              </a:ln>
            </p:spPr>
            <p:style>
              <a:lnRef idx="1">
                <a:schemeClr val="accent2"/>
              </a:lnRef>
              <a:fillRef idx="2">
                <a:schemeClr val="accent2"/>
              </a:fillRef>
              <a:effectRef idx="1">
                <a:schemeClr val="accent2"/>
              </a:effectRef>
              <a:fontRef idx="minor">
                <a:schemeClr val="dk1"/>
              </a:fontRef>
            </p:style>
          </p:cxnSp>
          <p:sp>
            <p:nvSpPr>
              <p:cNvPr id="185" name="TextBox 184"/>
              <p:cNvSpPr txBox="1"/>
              <p:nvPr/>
            </p:nvSpPr>
            <p:spPr>
              <a:xfrm>
                <a:off x="3581400" y="4114800"/>
                <a:ext cx="655712" cy="292608"/>
              </a:xfrm>
              <a:prstGeom prst="rect">
                <a:avLst/>
              </a:prstGeom>
              <a:noFill/>
              <a:ln>
                <a:noFill/>
                <a:tailEnd type="stealth"/>
              </a:ln>
            </p:spPr>
            <p:style>
              <a:lnRef idx="1">
                <a:schemeClr val="accent2"/>
              </a:lnRef>
              <a:fillRef idx="2">
                <a:schemeClr val="accent2"/>
              </a:fillRef>
              <a:effectRef idx="1">
                <a:schemeClr val="accent2"/>
              </a:effectRef>
              <a:fontRef idx="minor">
                <a:schemeClr val="dk1"/>
              </a:fontRef>
            </p:style>
            <p:txBody>
              <a:bodyPr wrap="square" rtlCol="0">
                <a:spAutoFit/>
              </a:bodyPr>
              <a:lstStyle/>
              <a:p>
                <a:pPr>
                  <a:buNone/>
                </a:pPr>
                <a:r>
                  <a:rPr lang="en-US" sz="1050" b="1" dirty="0" smtClean="0">
                    <a:solidFill>
                      <a:schemeClr val="bg1"/>
                    </a:solidFill>
                    <a:latin typeface="Calibri" pitchFamily="34" charset="0"/>
                  </a:rPr>
                  <a:t>no</a:t>
                </a:r>
                <a:endParaRPr lang="en-US" sz="1050" b="1" dirty="0">
                  <a:solidFill>
                    <a:schemeClr val="bg1"/>
                  </a:solidFill>
                  <a:latin typeface="Calibri" pitchFamily="34" charset="0"/>
                </a:endParaRPr>
              </a:p>
            </p:txBody>
          </p:sp>
          <p:cxnSp>
            <p:nvCxnSpPr>
              <p:cNvPr id="186" name="Straight Connector 185"/>
              <p:cNvCxnSpPr/>
              <p:nvPr/>
            </p:nvCxnSpPr>
            <p:spPr>
              <a:xfrm rot="5400000">
                <a:off x="3532535" y="4989989"/>
                <a:ext cx="228600" cy="2221"/>
              </a:xfrm>
              <a:prstGeom prst="line">
                <a:avLst/>
              </a:prstGeom>
              <a:ln>
                <a:tailEnd type="stealth"/>
              </a:ln>
            </p:spPr>
            <p:style>
              <a:lnRef idx="1">
                <a:schemeClr val="accent2"/>
              </a:lnRef>
              <a:fillRef idx="2">
                <a:schemeClr val="accent2"/>
              </a:fillRef>
              <a:effectRef idx="1">
                <a:schemeClr val="accent2"/>
              </a:effectRef>
              <a:fontRef idx="minor">
                <a:schemeClr val="dk1"/>
              </a:fontRef>
            </p:style>
          </p:cxnSp>
        </p:grpSp>
        <p:sp>
          <p:nvSpPr>
            <p:cNvPr id="87" name="Flowchart: Alternate Process 86"/>
            <p:cNvSpPr/>
            <p:nvPr/>
          </p:nvSpPr>
          <p:spPr>
            <a:xfrm>
              <a:off x="662654" y="838200"/>
              <a:ext cx="1534902" cy="445926"/>
            </a:xfrm>
            <a:prstGeom prst="flowChartAlternateProcess">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buNone/>
              </a:pPr>
              <a:r>
                <a:rPr lang="en-US" sz="1050" b="1" dirty="0" smtClean="0">
                  <a:solidFill>
                    <a:schemeClr val="bg1"/>
                  </a:solidFill>
                  <a:latin typeface="Calibri" pitchFamily="34" charset="0"/>
                  <a:ea typeface="Cambria Math"/>
                </a:rPr>
                <a:t>Input:</a:t>
              </a:r>
            </a:p>
            <a:p>
              <a:pPr algn="ctr">
                <a:buNone/>
              </a:pPr>
              <a:r>
                <a:rPr lang="en-US" sz="1050" b="1" dirty="0" smtClean="0">
                  <a:solidFill>
                    <a:schemeClr val="bg1"/>
                  </a:solidFill>
                  <a:latin typeface="Calibri" pitchFamily="34" charset="0"/>
                  <a:ea typeface="Cambria Math"/>
                </a:rPr>
                <a:t>Program P</a:t>
              </a:r>
              <a:endParaRPr lang="en-US" sz="1050" b="1" dirty="0">
                <a:solidFill>
                  <a:schemeClr val="bg1"/>
                </a:solidFill>
                <a:latin typeface="Calibri" pitchFamily="34" charset="0"/>
              </a:endParaRPr>
            </a:p>
            <a:p>
              <a:pPr algn="ctr">
                <a:buNone/>
              </a:pPr>
              <a:r>
                <a:rPr lang="en-US" sz="1050" b="1" dirty="0" smtClean="0">
                  <a:solidFill>
                    <a:schemeClr val="bg1"/>
                  </a:solidFill>
                  <a:latin typeface="Calibri" pitchFamily="34" charset="0"/>
                  <a:ea typeface="Cambria Math"/>
                </a:rPr>
                <a:t>Property </a:t>
              </a:r>
              <a:r>
                <a:rPr lang="el-GR" sz="1050" b="1" dirty="0" smtClean="0">
                  <a:solidFill>
                    <a:schemeClr val="bg1"/>
                  </a:solidFill>
                  <a:latin typeface="Calibri" pitchFamily="34" charset="0"/>
                  <a:ea typeface="Cambria Math"/>
                </a:rPr>
                <a:t>ψ</a:t>
              </a:r>
              <a:r>
                <a:rPr lang="en-US" sz="1050" b="1" dirty="0" smtClean="0">
                  <a:solidFill>
                    <a:schemeClr val="bg1"/>
                  </a:solidFill>
                  <a:latin typeface="Calibri" pitchFamily="34" charset="0"/>
                  <a:sym typeface="Symbol"/>
                </a:rPr>
                <a:t> </a:t>
              </a:r>
              <a:endParaRPr lang="en-US" sz="1050" b="1" dirty="0">
                <a:solidFill>
                  <a:schemeClr val="bg1"/>
                </a:solidFill>
                <a:latin typeface="Calibri" pitchFamily="34" charset="0"/>
              </a:endParaRPr>
            </a:p>
          </p:txBody>
        </p:sp>
      </p:grpSp>
      <p:pic>
        <p:nvPicPr>
          <p:cNvPr id="187" name="Picture 186" descr="yoda.gif"/>
          <p:cNvPicPr>
            <a:picLocks noChangeAspect="1"/>
          </p:cNvPicPr>
          <p:nvPr/>
        </p:nvPicPr>
        <p:blipFill>
          <a:blip r:embed="rId6"/>
          <a:stretch>
            <a:fillRect/>
          </a:stretch>
        </p:blipFill>
        <p:spPr bwMode="auto">
          <a:xfrm>
            <a:off x="2045472" y="5672667"/>
            <a:ext cx="1624894" cy="1185333"/>
          </a:xfrm>
          <a:prstGeom prst="rect">
            <a:avLst/>
          </a:prstGeom>
          <a:noFill/>
          <a:ln>
            <a:noFill/>
          </a:ln>
          <a:effectLst/>
        </p:spPr>
      </p:pic>
      <p:sp>
        <p:nvSpPr>
          <p:cNvPr id="188" name="Cloud Callout 187"/>
          <p:cNvSpPr/>
          <p:nvPr/>
        </p:nvSpPr>
        <p:spPr bwMode="auto">
          <a:xfrm>
            <a:off x="2692400" y="4436533"/>
            <a:ext cx="3318933" cy="1642535"/>
          </a:xfrm>
          <a:prstGeom prst="cloud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Correct, the program is</a:t>
            </a:r>
          </a:p>
        </p:txBody>
      </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Yogi's solver interface</a:t>
            </a:r>
            <a:endParaRPr lang="en-US" dirty="0"/>
          </a:p>
        </p:txBody>
      </p:sp>
      <p:sp>
        <p:nvSpPr>
          <p:cNvPr id="3" name="Content Placeholder 2"/>
          <p:cNvSpPr>
            <a:spLocks noGrp="1"/>
          </p:cNvSpPr>
          <p:nvPr>
            <p:ph sz="half" idx="1"/>
          </p:nvPr>
        </p:nvSpPr>
        <p:spPr>
          <a:xfrm>
            <a:off x="356936" y="1688279"/>
            <a:ext cx="4114800" cy="3693319"/>
          </a:xfrm>
        </p:spPr>
        <p:txBody>
          <a:bodyPr/>
          <a:lstStyle/>
          <a:p>
            <a:pPr>
              <a:buNone/>
            </a:pPr>
            <a:r>
              <a:rPr lang="en-US" b="1" dirty="0" smtClean="0"/>
              <a:t>Representation</a:t>
            </a:r>
          </a:p>
          <a:p>
            <a:r>
              <a:rPr lang="en-US" i="1" dirty="0" smtClean="0"/>
              <a:t>L </a:t>
            </a:r>
          </a:p>
          <a:p>
            <a:pPr lvl="1"/>
            <a:r>
              <a:rPr lang="en-US" dirty="0" smtClean="0"/>
              <a:t>program locations.</a:t>
            </a:r>
          </a:p>
          <a:p>
            <a:r>
              <a:rPr lang="en-US" i="1" dirty="0" smtClean="0"/>
              <a:t>R </a:t>
            </a:r>
            <a:r>
              <a:rPr lang="en-US" i="1" dirty="0" smtClean="0">
                <a:sym typeface="Symbol"/>
              </a:rPr>
              <a:t> L  L</a:t>
            </a:r>
          </a:p>
          <a:p>
            <a:pPr lvl="1"/>
            <a:r>
              <a:rPr lang="en-US" dirty="0" smtClean="0">
                <a:sym typeface="Symbol"/>
              </a:rPr>
              <a:t>Control flow graph</a:t>
            </a:r>
            <a:endParaRPr lang="en-US" dirty="0" smtClean="0"/>
          </a:p>
          <a:p>
            <a:r>
              <a:rPr lang="en-US" dirty="0" smtClean="0"/>
              <a:t>State: </a:t>
            </a:r>
            <a:r>
              <a:rPr lang="en-US" i="1" dirty="0" smtClean="0"/>
              <a:t>L </a:t>
            </a:r>
            <a:r>
              <a:rPr lang="en-US" i="1" dirty="0" smtClean="0">
                <a:sym typeface="Symbol"/>
              </a:rPr>
              <a:t> Formula </a:t>
            </a:r>
            <a:r>
              <a:rPr lang="en-US" b="1" i="1" dirty="0" smtClean="0">
                <a:sym typeface="Symbol"/>
              </a:rPr>
              <a:t>–set </a:t>
            </a:r>
          </a:p>
          <a:p>
            <a:pPr lvl="1"/>
            <a:r>
              <a:rPr lang="en-US" dirty="0" smtClean="0"/>
              <a:t>Symbolic state: each location has set of </a:t>
            </a:r>
            <a:r>
              <a:rPr lang="en-US" i="1" dirty="0" smtClean="0"/>
              <a:t>disjoint </a:t>
            </a:r>
            <a:r>
              <a:rPr lang="en-US" dirty="0" smtClean="0"/>
              <a:t>formulas</a:t>
            </a:r>
          </a:p>
        </p:txBody>
      </p:sp>
      <p:sp>
        <p:nvSpPr>
          <p:cNvPr id="4" name="Content Placeholder 3"/>
          <p:cNvSpPr>
            <a:spLocks noGrp="1"/>
          </p:cNvSpPr>
          <p:nvPr>
            <p:ph sz="half" idx="2"/>
          </p:nvPr>
        </p:nvSpPr>
        <p:spPr>
          <a:xfrm>
            <a:off x="4576005" y="1640153"/>
            <a:ext cx="4255169" cy="4979825"/>
          </a:xfrm>
        </p:spPr>
        <p:txBody>
          <a:bodyPr/>
          <a:lstStyle/>
          <a:p>
            <a:pPr>
              <a:buNone/>
            </a:pPr>
            <a:r>
              <a:rPr lang="en-US" b="1" dirty="0" smtClean="0"/>
              <a:t>Theorem proving needs</a:t>
            </a:r>
          </a:p>
          <a:p>
            <a:r>
              <a:rPr lang="en-US" dirty="0" smtClean="0"/>
              <a:t>Facts about pointers:</a:t>
            </a:r>
          </a:p>
          <a:p>
            <a:pPr lvl="1"/>
            <a:r>
              <a:rPr lang="en-US" dirty="0" smtClean="0"/>
              <a:t>*&amp;x = x</a:t>
            </a:r>
          </a:p>
          <a:p>
            <a:r>
              <a:rPr lang="en-US" dirty="0" err="1" smtClean="0"/>
              <a:t>Subsumption</a:t>
            </a:r>
            <a:r>
              <a:rPr lang="en-US" dirty="0" smtClean="0"/>
              <a:t> checks: </a:t>
            </a:r>
          </a:p>
          <a:p>
            <a:pPr lvl="1"/>
            <a:r>
              <a:rPr lang="en-US" dirty="0" smtClean="0">
                <a:sym typeface="Symbol"/>
              </a:rPr>
              <a:t>  WP(</a:t>
            </a:r>
            <a:r>
              <a:rPr lang="en-US" i="1" dirty="0" smtClean="0">
                <a:sym typeface="Symbol"/>
              </a:rPr>
              <a:t>l,  </a:t>
            </a:r>
            <a:r>
              <a:rPr lang="en-US" dirty="0" smtClean="0">
                <a:sym typeface="Symbol"/>
              </a:rPr>
              <a:t>)</a:t>
            </a:r>
          </a:p>
          <a:p>
            <a:pPr lvl="1"/>
            <a:r>
              <a:rPr lang="en-US" dirty="0" smtClean="0">
                <a:sym typeface="Symbol"/>
              </a:rPr>
              <a:t>  WP(</a:t>
            </a:r>
            <a:r>
              <a:rPr lang="en-US" i="1" dirty="0" smtClean="0">
                <a:sym typeface="Symbol"/>
              </a:rPr>
              <a:t>l,  </a:t>
            </a:r>
            <a:r>
              <a:rPr lang="en-US" dirty="0" smtClean="0">
                <a:sym typeface="Symbol"/>
              </a:rPr>
              <a:t>)</a:t>
            </a:r>
            <a:endParaRPr lang="en-US" dirty="0" smtClean="0"/>
          </a:p>
          <a:p>
            <a:r>
              <a:rPr lang="en-US" dirty="0" smtClean="0"/>
              <a:t>Structure sharing</a:t>
            </a:r>
          </a:p>
          <a:p>
            <a:pPr lvl="1"/>
            <a:r>
              <a:rPr lang="en-US" dirty="0" smtClean="0"/>
              <a:t>Similar formulas in different states</a:t>
            </a:r>
          </a:p>
          <a:p>
            <a:r>
              <a:rPr lang="en-US" dirty="0" smtClean="0"/>
              <a:t>Simplification</a:t>
            </a:r>
          </a:p>
          <a:p>
            <a:pPr lvl="1"/>
            <a:r>
              <a:rPr lang="en-US" dirty="0" smtClean="0"/>
              <a:t> Collapse/Reduce formulas</a:t>
            </a:r>
            <a:endParaRPr lang="en-US" dirty="0"/>
          </a:p>
        </p:txBody>
      </p:sp>
    </p:spTree>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2120" y="2716625"/>
            <a:ext cx="7043208" cy="1218795"/>
          </a:xfrm>
        </p:spPr>
        <p:txBody>
          <a:bodyPr/>
          <a:lstStyle/>
          <a:p>
            <a:r>
              <a:rPr sz="4400" b="1" smtClean="0"/>
              <a:t>Better Bug Reporting with</a:t>
            </a:r>
          </a:p>
          <a:p>
            <a:r>
              <a:rPr sz="4400" b="1" smtClean="0"/>
              <a:t>Better Privacy</a:t>
            </a:r>
            <a:endParaRPr lang="en-US" sz="4400" b="1" dirty="0"/>
          </a:p>
        </p:txBody>
      </p:sp>
      <p:sp>
        <p:nvSpPr>
          <p:cNvPr id="4" name="Rectangle 3"/>
          <p:cNvSpPr/>
          <p:nvPr/>
        </p:nvSpPr>
        <p:spPr>
          <a:xfrm>
            <a:off x="2934120" y="6009809"/>
            <a:ext cx="4190162" cy="646331"/>
          </a:xfrm>
          <a:prstGeom prst="rect">
            <a:avLst/>
          </a:prstGeom>
        </p:spPr>
        <p:txBody>
          <a:bodyPr wrap="square">
            <a:spAutoFit/>
          </a:bodyPr>
          <a:lstStyle/>
          <a:p>
            <a:r>
              <a:rPr lang="en-US" dirty="0" smtClean="0">
                <a:solidFill>
                  <a:srgbClr val="0070C0"/>
                </a:solidFill>
              </a:rPr>
              <a:t>See also: Vigilante – Internet Worm Containment</a:t>
            </a:r>
            <a:endParaRPr lang="en-US" dirty="0">
              <a:solidFill>
                <a:srgbClr val="0070C0"/>
              </a:solidFill>
            </a:endParaRPr>
          </a:p>
        </p:txBody>
      </p:sp>
      <p:sp>
        <p:nvSpPr>
          <p:cNvPr id="5" name="Rectangle 4"/>
          <p:cNvSpPr/>
          <p:nvPr/>
        </p:nvSpPr>
        <p:spPr>
          <a:xfrm>
            <a:off x="3571021" y="4929101"/>
            <a:ext cx="5280409" cy="646331"/>
          </a:xfrm>
          <a:prstGeom prst="rect">
            <a:avLst/>
          </a:prstGeom>
        </p:spPr>
        <p:txBody>
          <a:bodyPr wrap="square">
            <a:spAutoFit/>
          </a:bodyPr>
          <a:lstStyle/>
          <a:p>
            <a:r>
              <a:rPr lang="en-US" dirty="0" smtClean="0">
                <a:solidFill>
                  <a:srgbClr val="00B0F0"/>
                </a:solidFill>
              </a:rPr>
              <a:t>Miguel Castro, Manuel Costa, Jean-Philippe Martin</a:t>
            </a:r>
          </a:p>
          <a:p>
            <a:r>
              <a:rPr lang="en-US" dirty="0" smtClean="0">
                <a:solidFill>
                  <a:srgbClr val="00B0F0"/>
                </a:solidFill>
              </a:rPr>
              <a:t>ASPLOS 08</a:t>
            </a:r>
            <a:endParaRPr lang="en-US" dirty="0">
              <a:solidFill>
                <a:srgbClr val="00B0F0"/>
              </a:solidFill>
            </a:endParaRPr>
          </a:p>
        </p:txBody>
      </p:sp>
      <p:sp>
        <p:nvSpPr>
          <p:cNvPr id="6" name="Rectangle 5"/>
          <p:cNvSpPr/>
          <p:nvPr/>
        </p:nvSpPr>
        <p:spPr>
          <a:xfrm>
            <a:off x="4327490" y="6274917"/>
            <a:ext cx="4555253" cy="369332"/>
          </a:xfrm>
          <a:prstGeom prst="rect">
            <a:avLst/>
          </a:prstGeom>
        </p:spPr>
        <p:txBody>
          <a:bodyPr wrap="square">
            <a:spAutoFit/>
          </a:bodyPr>
          <a:lstStyle/>
          <a:p>
            <a:r>
              <a:rPr lang="en-US" dirty="0" smtClean="0">
                <a:solidFill>
                  <a:srgbClr val="00B0F0"/>
                </a:solidFill>
              </a:rPr>
              <a:t>Miguel Castro, Manuel Costa, Lintao Zhang</a:t>
            </a:r>
            <a:endParaRPr lang="en-US" dirty="0">
              <a:solidFill>
                <a:srgbClr val="00B0F0"/>
              </a:solidFill>
            </a:endParaRPr>
          </a:p>
        </p:txBody>
      </p:sp>
      <p:pic>
        <p:nvPicPr>
          <p:cNvPr id="7" name="Picture 6" descr="jp_small2.jpg"/>
          <p:cNvPicPr>
            <a:picLocks noChangeAspect="1"/>
          </p:cNvPicPr>
          <p:nvPr/>
        </p:nvPicPr>
        <p:blipFill>
          <a:blip r:embed="rId2"/>
          <a:stretch>
            <a:fillRect/>
          </a:stretch>
        </p:blipFill>
        <p:spPr>
          <a:xfrm>
            <a:off x="7706511" y="5524699"/>
            <a:ext cx="586884" cy="656052"/>
          </a:xfrm>
          <a:prstGeom prst="rect">
            <a:avLst/>
          </a:prstGeom>
        </p:spPr>
      </p:pic>
      <p:pic>
        <p:nvPicPr>
          <p:cNvPr id="8" name="Picture 7" descr="lintao-zhang.jpg"/>
          <p:cNvPicPr>
            <a:picLocks noChangeAspect="1"/>
          </p:cNvPicPr>
          <p:nvPr/>
        </p:nvPicPr>
        <p:blipFill>
          <a:blip r:embed="rId3" cstate="print"/>
          <a:stretch>
            <a:fillRect/>
          </a:stretch>
        </p:blipFill>
        <p:spPr>
          <a:xfrm>
            <a:off x="8252371" y="5530148"/>
            <a:ext cx="593917" cy="647370"/>
          </a:xfrm>
          <a:prstGeom prst="rect">
            <a:avLst/>
          </a:prstGeom>
        </p:spPr>
      </p:pic>
      <p:pic>
        <p:nvPicPr>
          <p:cNvPr id="9" name="Picture 8" descr="manuelc-web.jpg"/>
          <p:cNvPicPr>
            <a:picLocks noChangeAspect="1"/>
          </p:cNvPicPr>
          <p:nvPr/>
        </p:nvPicPr>
        <p:blipFill>
          <a:blip r:embed="rId4" cstate="print"/>
          <a:stretch>
            <a:fillRect/>
          </a:stretch>
        </p:blipFill>
        <p:spPr>
          <a:xfrm>
            <a:off x="7225023" y="5521250"/>
            <a:ext cx="494213" cy="659813"/>
          </a:xfrm>
          <a:prstGeom prst="rect">
            <a:avLst/>
          </a:prstGeom>
        </p:spPr>
      </p:pic>
    </p:spTree>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srcRect l="28979" t="20351" r="18829" b="23629"/>
          <a:stretch>
            <a:fillRect/>
          </a:stretch>
        </p:blipFill>
        <p:spPr bwMode="auto">
          <a:xfrm>
            <a:off x="170823" y="2158865"/>
            <a:ext cx="4873450" cy="419169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Picture 1"/>
          <p:cNvPicPr>
            <a:picLocks noChangeAspect="1" noChangeArrowheads="1"/>
          </p:cNvPicPr>
          <p:nvPr/>
        </p:nvPicPr>
        <p:blipFill>
          <a:blip r:embed="rId2"/>
          <a:srcRect l="42323" t="75275" r="14955" b="15056"/>
          <a:stretch>
            <a:fillRect/>
          </a:stretch>
        </p:blipFill>
        <p:spPr bwMode="auto">
          <a:xfrm>
            <a:off x="5154804" y="1527348"/>
            <a:ext cx="3989196" cy="723482"/>
          </a:xfrm>
          <a:prstGeom prst="rect">
            <a:avLst/>
          </a:prstGeom>
          <a:noFill/>
          <a:ln w="9525">
            <a:noFill/>
            <a:miter lim="800000"/>
            <a:headEnd/>
            <a:tailEnd/>
          </a:ln>
          <a:effectLst/>
        </p:spPr>
      </p:pic>
      <p:sp>
        <p:nvSpPr>
          <p:cNvPr id="6" name="Rounded Rectangle 5"/>
          <p:cNvSpPr/>
          <p:nvPr/>
        </p:nvSpPr>
        <p:spPr bwMode="auto">
          <a:xfrm>
            <a:off x="5848141" y="2502040"/>
            <a:ext cx="2461845" cy="502417"/>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Replay Execution</a:t>
            </a:r>
          </a:p>
        </p:txBody>
      </p:sp>
      <p:sp>
        <p:nvSpPr>
          <p:cNvPr id="7" name="Rounded Rectangle 6"/>
          <p:cNvSpPr/>
          <p:nvPr/>
        </p:nvSpPr>
        <p:spPr bwMode="auto">
          <a:xfrm>
            <a:off x="5647174" y="3346102"/>
            <a:ext cx="2873827" cy="48232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Extract Path Condition</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ounded Rectangle 7"/>
          <p:cNvSpPr/>
          <p:nvPr/>
        </p:nvSpPr>
        <p:spPr bwMode="auto">
          <a:xfrm>
            <a:off x="5449558" y="4242079"/>
            <a:ext cx="1706545" cy="1214175"/>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Solve Path Condition</a:t>
            </a:r>
          </a:p>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(with Z3)</a:t>
            </a:r>
          </a:p>
        </p:txBody>
      </p:sp>
      <p:sp>
        <p:nvSpPr>
          <p:cNvPr id="9" name="Rounded Rectangle 8"/>
          <p:cNvSpPr/>
          <p:nvPr/>
        </p:nvSpPr>
        <p:spPr bwMode="auto">
          <a:xfrm>
            <a:off x="7219744" y="4250452"/>
            <a:ext cx="1763484" cy="823964"/>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Segoe" pitchFamily="34" charset="0"/>
              </a:rPr>
              <a:t>Compute Bits Revealed</a:t>
            </a:r>
            <a:endPar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Down Arrow 9"/>
          <p:cNvSpPr/>
          <p:nvPr/>
        </p:nvSpPr>
        <p:spPr bwMode="auto">
          <a:xfrm>
            <a:off x="6873073" y="2180492"/>
            <a:ext cx="391885" cy="311499"/>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Down Arrow 10"/>
          <p:cNvSpPr/>
          <p:nvPr/>
        </p:nvSpPr>
        <p:spPr bwMode="auto">
          <a:xfrm>
            <a:off x="6874748" y="3016179"/>
            <a:ext cx="391885" cy="311499"/>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Down Arrow 11"/>
          <p:cNvSpPr/>
          <p:nvPr/>
        </p:nvSpPr>
        <p:spPr bwMode="auto">
          <a:xfrm rot="2161724">
            <a:off x="6627844" y="3818427"/>
            <a:ext cx="391885" cy="433527"/>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Down Arrow 12"/>
          <p:cNvSpPr/>
          <p:nvPr/>
        </p:nvSpPr>
        <p:spPr bwMode="auto">
          <a:xfrm rot="18520250">
            <a:off x="7294963" y="3797918"/>
            <a:ext cx="410424" cy="444453"/>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4" name="Picture 1"/>
          <p:cNvPicPr>
            <a:picLocks noChangeAspect="1" noChangeArrowheads="1"/>
          </p:cNvPicPr>
          <p:nvPr/>
        </p:nvPicPr>
        <p:blipFill>
          <a:blip r:embed="rId2"/>
          <a:srcRect l="42323" t="75275" r="14955" b="15056"/>
          <a:stretch>
            <a:fillRect/>
          </a:stretch>
        </p:blipFill>
        <p:spPr bwMode="auto">
          <a:xfrm>
            <a:off x="5005755" y="5712487"/>
            <a:ext cx="3989196" cy="723482"/>
          </a:xfrm>
          <a:prstGeom prst="rect">
            <a:avLst/>
          </a:prstGeom>
          <a:noFill/>
          <a:ln w="9525">
            <a:noFill/>
            <a:miter lim="800000"/>
            <a:headEnd/>
            <a:tailEnd/>
          </a:ln>
          <a:effectLst/>
        </p:spPr>
      </p:pic>
      <p:sp>
        <p:nvSpPr>
          <p:cNvPr id="15" name="Down Arrow 14"/>
          <p:cNvSpPr/>
          <p:nvPr/>
        </p:nvSpPr>
        <p:spPr bwMode="auto">
          <a:xfrm>
            <a:off x="6152942" y="5479700"/>
            <a:ext cx="391885" cy="311499"/>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TextBox 15"/>
          <p:cNvSpPr txBox="1"/>
          <p:nvPr/>
        </p:nvSpPr>
        <p:spPr>
          <a:xfrm>
            <a:off x="7254911" y="5817997"/>
            <a:ext cx="1105318" cy="307777"/>
          </a:xfrm>
          <a:prstGeom prst="rect">
            <a:avLst/>
          </a:prstGeom>
          <a:solidFill>
            <a:schemeClr val="tx1"/>
          </a:solidFill>
        </p:spPr>
        <p:txBody>
          <a:bodyPr wrap="square" rtlCol="0">
            <a:spAutoFit/>
          </a:bodyPr>
          <a:lstStyle/>
          <a:p>
            <a:r>
              <a:rPr lang="en-US" sz="1400" dirty="0" err="1" smtClean="0">
                <a:solidFill>
                  <a:srgbClr val="FF00FF"/>
                </a:solidFill>
              </a:rPr>
              <a:t>teddybear</a:t>
            </a:r>
            <a:endParaRPr lang="en-US" sz="1400" dirty="0" smtClean="0">
              <a:solidFill>
                <a:srgbClr val="FF00FF"/>
              </a:solidFill>
            </a:endParaRPr>
          </a:p>
        </p:txBody>
      </p:sp>
      <p:sp>
        <p:nvSpPr>
          <p:cNvPr id="17" name="TextBox 16"/>
          <p:cNvSpPr txBox="1"/>
          <p:nvPr/>
        </p:nvSpPr>
        <p:spPr>
          <a:xfrm>
            <a:off x="6683829" y="6040737"/>
            <a:ext cx="1957755" cy="307777"/>
          </a:xfrm>
          <a:prstGeom prst="rect">
            <a:avLst/>
          </a:prstGeom>
          <a:solidFill>
            <a:schemeClr val="tx1"/>
          </a:solidFill>
        </p:spPr>
        <p:txBody>
          <a:bodyPr wrap="square" rtlCol="0">
            <a:spAutoFit/>
          </a:bodyPr>
          <a:lstStyle/>
          <a:p>
            <a:r>
              <a:rPr lang="en-US" sz="1400" dirty="0" smtClean="0">
                <a:solidFill>
                  <a:srgbClr val="FF00FF"/>
                </a:solidFill>
              </a:rPr>
              <a:t>00102220344011100</a:t>
            </a:r>
          </a:p>
        </p:txBody>
      </p:sp>
      <p:pic>
        <p:nvPicPr>
          <p:cNvPr id="305153" name="Picture 1"/>
          <p:cNvPicPr>
            <a:picLocks noChangeAspect="1" noChangeArrowheads="1"/>
          </p:cNvPicPr>
          <p:nvPr/>
        </p:nvPicPr>
        <p:blipFill>
          <a:blip r:embed="rId3"/>
          <a:srcRect l="31154" t="33255" r="29978" b="43379"/>
          <a:stretch>
            <a:fillRect/>
          </a:stretch>
        </p:blipFill>
        <p:spPr bwMode="auto">
          <a:xfrm>
            <a:off x="1587639" y="261258"/>
            <a:ext cx="3476729" cy="167201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Finding the buffer overflow</a:t>
            </a:r>
            <a:endParaRPr lang="en-US" dirty="0"/>
          </a:p>
        </p:txBody>
      </p:sp>
      <p:pic>
        <p:nvPicPr>
          <p:cNvPr id="5" name="Picture 1"/>
          <p:cNvPicPr>
            <a:picLocks noChangeAspect="1" noChangeArrowheads="1"/>
          </p:cNvPicPr>
          <p:nvPr/>
        </p:nvPicPr>
        <p:blipFill>
          <a:blip r:embed="rId3"/>
          <a:srcRect l="28979" t="28429" r="18829" b="23629"/>
          <a:stretch>
            <a:fillRect/>
          </a:stretch>
        </p:blipFill>
        <p:spPr bwMode="auto">
          <a:xfrm>
            <a:off x="301452" y="1778559"/>
            <a:ext cx="4873450" cy="3587260"/>
          </a:xfrm>
          <a:prstGeom prst="rect">
            <a:avLst/>
          </a:prstGeom>
          <a:noFill/>
          <a:ln w="9525">
            <a:noFill/>
            <a:miter lim="800000"/>
            <a:headEnd/>
            <a:tailEnd/>
          </a:ln>
          <a:effectLst>
            <a:outerShdw blurRad="50800" dist="38100" dir="2700000" algn="tl" rotWithShape="0">
              <a:prstClr val="black">
                <a:alpha val="40000"/>
              </a:prstClr>
            </a:outerShdw>
          </a:effectLst>
        </p:spPr>
      </p:pic>
      <p:graphicFrame>
        <p:nvGraphicFramePr>
          <p:cNvPr id="6" name="Table 5"/>
          <p:cNvGraphicFramePr>
            <a:graphicFrameLocks noGrp="1"/>
          </p:cNvGraphicFramePr>
          <p:nvPr/>
        </p:nvGraphicFramePr>
        <p:xfrm>
          <a:off x="5084464" y="1869273"/>
          <a:ext cx="3858569" cy="370840"/>
        </p:xfrm>
        <a:graphic>
          <a:graphicData uri="http://schemas.openxmlformats.org/drawingml/2006/table">
            <a:tbl>
              <a:tblPr firstRow="1" bandRow="1">
                <a:tableStyleId>{073A0DAA-6AF3-43AB-8588-CEC1D06C72B9}</a:tableStyleId>
              </a:tblPr>
              <a:tblGrid>
                <a:gridCol w="402817"/>
                <a:gridCol w="454642"/>
                <a:gridCol w="428730"/>
                <a:gridCol w="428730"/>
                <a:gridCol w="428730"/>
                <a:gridCol w="428730"/>
                <a:gridCol w="428730"/>
                <a:gridCol w="428730"/>
                <a:gridCol w="428730"/>
              </a:tblGrid>
              <a:tr h="370840">
                <a:tc>
                  <a:txBody>
                    <a:bodyPr/>
                    <a:lstStyle/>
                    <a:p>
                      <a:r>
                        <a:rPr lang="en-US" dirty="0" smtClean="0"/>
                        <a:t>R</a:t>
                      </a:r>
                      <a:endParaRPr lang="en-US" dirty="0"/>
                    </a:p>
                  </a:txBody>
                  <a:tcPr/>
                </a:tc>
                <a:tc>
                  <a:txBody>
                    <a:bodyPr/>
                    <a:lstStyle/>
                    <a:p>
                      <a:r>
                        <a:rPr lang="en-US" dirty="0" smtClean="0"/>
                        <a:t>A</a:t>
                      </a:r>
                      <a:endParaRPr lang="en-US" dirty="0"/>
                    </a:p>
                  </a:txBody>
                  <a:tcPr/>
                </a:tc>
                <a:tc>
                  <a:txBody>
                    <a:bodyPr/>
                    <a:lstStyle/>
                    <a:p>
                      <a:r>
                        <a:rPr lang="en-US" dirty="0" smtClean="0"/>
                        <a:t>N</a:t>
                      </a:r>
                      <a:endParaRPr lang="en-US" dirty="0"/>
                    </a:p>
                  </a:txBody>
                  <a:tcPr/>
                </a:tc>
                <a:tc>
                  <a:txBody>
                    <a:bodyPr/>
                    <a:lstStyle/>
                    <a:p>
                      <a:r>
                        <a:rPr lang="en-US" dirty="0" smtClean="0"/>
                        <a:t>D</a:t>
                      </a:r>
                      <a:endParaRPr lang="en-US" dirty="0"/>
                    </a:p>
                  </a:txBody>
                  <a:tcPr/>
                </a:tc>
                <a:tc>
                  <a:txBody>
                    <a:bodyPr/>
                    <a:lstStyle/>
                    <a:p>
                      <a:r>
                        <a:rPr lang="en-US" dirty="0" smtClean="0"/>
                        <a:t>O</a:t>
                      </a:r>
                      <a:endParaRPr lang="en-US" dirty="0"/>
                    </a:p>
                  </a:txBody>
                  <a:tcPr/>
                </a:tc>
                <a:tc>
                  <a:txBody>
                    <a:bodyPr/>
                    <a:lstStyle/>
                    <a:p>
                      <a:r>
                        <a:rPr lang="en-US" dirty="0" smtClean="0"/>
                        <a:t>M</a:t>
                      </a:r>
                      <a:endParaRPr lang="en-US" dirty="0"/>
                    </a:p>
                  </a:txBody>
                  <a:tcPr/>
                </a:tc>
                <a:tc>
                  <a:txBody>
                    <a:bodyPr/>
                    <a:lstStyle/>
                    <a:p>
                      <a:r>
                        <a:rPr lang="en-US" dirty="0" smtClean="0"/>
                        <a:t>\n</a:t>
                      </a:r>
                      <a:endParaRPr lang="en-US" dirty="0"/>
                    </a:p>
                  </a:txBody>
                  <a:tcPr/>
                </a:tc>
                <a:tc>
                  <a:txBody>
                    <a:bodyPr/>
                    <a:lstStyle/>
                    <a:p>
                      <a:r>
                        <a:rPr lang="en-US" dirty="0" smtClean="0"/>
                        <a:t>\n</a:t>
                      </a:r>
                      <a:endParaRPr lang="en-US" dirty="0"/>
                    </a:p>
                  </a:txBody>
                  <a:tcPr/>
                </a:tc>
                <a:tc>
                  <a:txBody>
                    <a:bodyPr/>
                    <a:lstStyle/>
                    <a:p>
                      <a:r>
                        <a:rPr lang="en-US" dirty="0" smtClean="0"/>
                        <a:t>\n</a:t>
                      </a:r>
                      <a:endParaRPr lang="en-US" dirty="0"/>
                    </a:p>
                  </a:txBody>
                  <a:tcPr/>
                </a:tc>
              </a:tr>
            </a:tbl>
          </a:graphicData>
        </a:graphic>
      </p:graphicFrame>
      <p:graphicFrame>
        <p:nvGraphicFramePr>
          <p:cNvPr id="7" name="Table 6"/>
          <p:cNvGraphicFramePr>
            <a:graphicFrameLocks noGrp="1"/>
          </p:cNvGraphicFramePr>
          <p:nvPr/>
        </p:nvGraphicFramePr>
        <p:xfrm>
          <a:off x="5156477" y="4161972"/>
          <a:ext cx="3858569" cy="370840"/>
        </p:xfrm>
        <a:graphic>
          <a:graphicData uri="http://schemas.openxmlformats.org/drawingml/2006/table">
            <a:tbl>
              <a:tblPr firstRow="1" bandRow="1">
                <a:tableStyleId>{073A0DAA-6AF3-43AB-8588-CEC1D06C72B9}</a:tableStyleId>
              </a:tblPr>
              <a:tblGrid>
                <a:gridCol w="402817"/>
                <a:gridCol w="454642"/>
                <a:gridCol w="428730"/>
                <a:gridCol w="428730"/>
                <a:gridCol w="428730"/>
                <a:gridCol w="428730"/>
                <a:gridCol w="428730"/>
                <a:gridCol w="428730"/>
                <a:gridCol w="428730"/>
              </a:tblGrid>
              <a:tr h="370840">
                <a:tc>
                  <a:txBody>
                    <a:bodyPr/>
                    <a:lstStyle/>
                    <a:p>
                      <a:r>
                        <a:rPr lang="en-US" dirty="0" smtClean="0"/>
                        <a:t>G</a:t>
                      </a:r>
                      <a:endParaRPr lang="en-US" dirty="0"/>
                    </a:p>
                  </a:txBody>
                  <a:tcPr/>
                </a:tc>
                <a:tc>
                  <a:txBody>
                    <a:bodyPr/>
                    <a:lstStyle/>
                    <a:p>
                      <a:r>
                        <a:rPr lang="en-US" dirty="0" smtClean="0"/>
                        <a:t>E</a:t>
                      </a:r>
                      <a:endParaRPr lang="en-US" dirty="0"/>
                    </a:p>
                  </a:txBody>
                  <a:tcPr/>
                </a:tc>
                <a:tc>
                  <a:txBody>
                    <a:bodyPr/>
                    <a:lstStyle/>
                    <a:p>
                      <a:r>
                        <a:rPr lang="en-US" dirty="0" smtClean="0"/>
                        <a:t>T</a:t>
                      </a:r>
                      <a:endParaRPr lang="en-US" dirty="0"/>
                    </a:p>
                  </a:txBody>
                  <a:tcPr/>
                </a:tc>
                <a:tc>
                  <a:txBody>
                    <a:bodyPr/>
                    <a:lstStyle/>
                    <a:p>
                      <a:r>
                        <a:rPr lang="en-US" dirty="0" smtClean="0"/>
                        <a:t>‘ ‘</a:t>
                      </a:r>
                      <a:endParaRPr lang="en-US" dirty="0"/>
                    </a:p>
                  </a:txBody>
                  <a:tcPr/>
                </a:tc>
                <a:tc>
                  <a:txBody>
                    <a:bodyPr/>
                    <a:lstStyle/>
                    <a:p>
                      <a:r>
                        <a:rPr lang="en-US" dirty="0" smtClean="0"/>
                        <a:t>O</a:t>
                      </a:r>
                      <a:endParaRPr lang="en-US" dirty="0"/>
                    </a:p>
                  </a:txBody>
                  <a:tcPr/>
                </a:tc>
                <a:tc>
                  <a:txBody>
                    <a:bodyPr/>
                    <a:lstStyle/>
                    <a:p>
                      <a:r>
                        <a:rPr lang="en-US" dirty="0" smtClean="0"/>
                        <a:t>M</a:t>
                      </a:r>
                      <a:endParaRPr lang="en-US" dirty="0"/>
                    </a:p>
                  </a:txBody>
                  <a:tcPr/>
                </a:tc>
                <a:tc>
                  <a:txBody>
                    <a:bodyPr/>
                    <a:lstStyle/>
                    <a:p>
                      <a:r>
                        <a:rPr lang="en-US" dirty="0" smtClean="0"/>
                        <a:t>\n</a:t>
                      </a:r>
                      <a:endParaRPr lang="en-US" dirty="0"/>
                    </a:p>
                  </a:txBody>
                  <a:tcPr/>
                </a:tc>
                <a:tc>
                  <a:txBody>
                    <a:bodyPr/>
                    <a:lstStyle/>
                    <a:p>
                      <a:r>
                        <a:rPr lang="en-US" dirty="0" smtClean="0"/>
                        <a:t>\n</a:t>
                      </a:r>
                      <a:endParaRPr lang="en-US" dirty="0"/>
                    </a:p>
                  </a:txBody>
                  <a:tcPr/>
                </a:tc>
                <a:tc>
                  <a:txBody>
                    <a:bodyPr/>
                    <a:lstStyle/>
                    <a:p>
                      <a:r>
                        <a:rPr lang="en-US" dirty="0" smtClean="0"/>
                        <a:t>\n</a:t>
                      </a:r>
                      <a:endParaRPr lang="en-US" dirty="0"/>
                    </a:p>
                  </a:txBody>
                  <a:tcPr/>
                </a:tc>
              </a:tr>
            </a:tbl>
          </a:graphicData>
        </a:graphic>
      </p:graphicFrame>
      <p:graphicFrame>
        <p:nvGraphicFramePr>
          <p:cNvPr id="8" name="Table 7"/>
          <p:cNvGraphicFramePr>
            <a:graphicFrameLocks noGrp="1"/>
          </p:cNvGraphicFramePr>
          <p:nvPr/>
        </p:nvGraphicFramePr>
        <p:xfrm>
          <a:off x="5148103" y="5238820"/>
          <a:ext cx="3858569" cy="370840"/>
        </p:xfrm>
        <a:graphic>
          <a:graphicData uri="http://schemas.openxmlformats.org/drawingml/2006/table">
            <a:tbl>
              <a:tblPr firstRow="1" bandRow="1">
                <a:tableStyleId>{073A0DAA-6AF3-43AB-8588-CEC1D06C72B9}</a:tableStyleId>
              </a:tblPr>
              <a:tblGrid>
                <a:gridCol w="402817"/>
                <a:gridCol w="454642"/>
                <a:gridCol w="428730"/>
                <a:gridCol w="428730"/>
                <a:gridCol w="428730"/>
                <a:gridCol w="428730"/>
                <a:gridCol w="428730"/>
                <a:gridCol w="428730"/>
                <a:gridCol w="428730"/>
              </a:tblGrid>
              <a:tr h="370840">
                <a:tc>
                  <a:txBody>
                    <a:bodyPr/>
                    <a:lstStyle/>
                    <a:p>
                      <a:r>
                        <a:rPr lang="en-US" dirty="0" smtClean="0"/>
                        <a:t>G</a:t>
                      </a:r>
                      <a:endParaRPr lang="en-US" dirty="0"/>
                    </a:p>
                  </a:txBody>
                  <a:tcPr/>
                </a:tc>
                <a:tc>
                  <a:txBody>
                    <a:bodyPr/>
                    <a:lstStyle/>
                    <a:p>
                      <a:r>
                        <a:rPr lang="en-US" dirty="0" smtClean="0"/>
                        <a:t>E</a:t>
                      </a:r>
                      <a:endParaRPr lang="en-US" dirty="0"/>
                    </a:p>
                  </a:txBody>
                  <a:tcPr/>
                </a:tc>
                <a:tc>
                  <a:txBody>
                    <a:bodyPr/>
                    <a:lstStyle/>
                    <a:p>
                      <a:r>
                        <a:rPr lang="en-US" dirty="0" smtClean="0"/>
                        <a:t>T</a:t>
                      </a:r>
                      <a:endParaRPr lang="en-US" dirty="0"/>
                    </a:p>
                  </a:txBody>
                  <a:tcPr/>
                </a:tc>
                <a:tc>
                  <a:txBody>
                    <a:bodyPr/>
                    <a:lstStyle/>
                    <a:p>
                      <a:r>
                        <a:rPr lang="en-US" dirty="0" smtClean="0"/>
                        <a:t>‘ ‘</a:t>
                      </a:r>
                      <a:endParaRPr lang="en-US" dirty="0"/>
                    </a:p>
                  </a:txBody>
                  <a:tcPr/>
                </a:tc>
                <a:tc>
                  <a:txBody>
                    <a:bodyPr/>
                    <a:lstStyle/>
                    <a:p>
                      <a:r>
                        <a:rPr lang="en-US" dirty="0" smtClean="0"/>
                        <a:t>O</a:t>
                      </a:r>
                      <a:endParaRPr lang="en-US" dirty="0"/>
                    </a:p>
                  </a:txBody>
                  <a:tcPr/>
                </a:tc>
                <a:tc>
                  <a:txBody>
                    <a:bodyPr/>
                    <a:lstStyle/>
                    <a:p>
                      <a:r>
                        <a:rPr lang="en-US" dirty="0" smtClean="0"/>
                        <a:t>M</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c>
                  <a:txBody>
                    <a:bodyPr/>
                    <a:lstStyle/>
                    <a:p>
                      <a:r>
                        <a:rPr lang="en-US" dirty="0" smtClean="0"/>
                        <a:t>.</a:t>
                      </a:r>
                      <a:endParaRPr lang="en-US" dirty="0"/>
                    </a:p>
                  </a:txBody>
                  <a:tcPr/>
                </a:tc>
              </a:tr>
            </a:tbl>
          </a:graphicData>
        </a:graphic>
      </p:graphicFrame>
      <p:sp>
        <p:nvSpPr>
          <p:cNvPr id="9" name="TextBox 8"/>
          <p:cNvSpPr txBox="1"/>
          <p:nvPr/>
        </p:nvSpPr>
        <p:spPr>
          <a:xfrm>
            <a:off x="5888333" y="2863780"/>
            <a:ext cx="2962671" cy="1200329"/>
          </a:xfrm>
          <a:prstGeom prst="rect">
            <a:avLst/>
          </a:prstGeom>
          <a:solidFill>
            <a:schemeClr val="accent2">
              <a:lumMod val="40000"/>
              <a:lumOff val="60000"/>
            </a:schemeClr>
          </a:solidFill>
        </p:spPr>
        <p:txBody>
          <a:bodyPr wrap="none" rtlCol="0">
            <a:spAutoFit/>
          </a:bodyPr>
          <a:lstStyle/>
          <a:p>
            <a:r>
              <a:rPr lang="en-US" dirty="0" smtClean="0">
                <a:solidFill>
                  <a:schemeClr val="bg1"/>
                </a:solidFill>
              </a:rPr>
              <a:t>:assumption (= b0 bv71[8])</a:t>
            </a:r>
          </a:p>
          <a:p>
            <a:r>
              <a:rPr lang="en-US" dirty="0" smtClean="0">
                <a:solidFill>
                  <a:schemeClr val="bg1"/>
                </a:solidFill>
              </a:rPr>
              <a:t>:assumption (= b1 bv69[8])</a:t>
            </a:r>
          </a:p>
          <a:p>
            <a:r>
              <a:rPr lang="en-US" dirty="0" smtClean="0">
                <a:solidFill>
                  <a:schemeClr val="bg1"/>
                </a:solidFill>
              </a:rPr>
              <a:t>:assumption (= b2 bv84[8])</a:t>
            </a:r>
          </a:p>
          <a:p>
            <a:r>
              <a:rPr lang="en-US" dirty="0" smtClean="0">
                <a:solidFill>
                  <a:schemeClr val="bg1"/>
                </a:solidFill>
              </a:rPr>
              <a:t>:assumption (= b3 bv32[8]))</a:t>
            </a:r>
          </a:p>
        </p:txBody>
      </p:sp>
      <p:sp>
        <p:nvSpPr>
          <p:cNvPr id="10" name="TextBox 9"/>
          <p:cNvSpPr txBox="1"/>
          <p:nvPr/>
        </p:nvSpPr>
        <p:spPr>
          <a:xfrm>
            <a:off x="4858853" y="4794738"/>
            <a:ext cx="4285147" cy="369332"/>
          </a:xfrm>
          <a:prstGeom prst="rect">
            <a:avLst/>
          </a:prstGeom>
          <a:solidFill>
            <a:schemeClr val="accent2">
              <a:lumMod val="40000"/>
              <a:lumOff val="60000"/>
            </a:schemeClr>
          </a:solidFill>
        </p:spPr>
        <p:txBody>
          <a:bodyPr wrap="square" rtlCol="0">
            <a:spAutoFit/>
          </a:bodyPr>
          <a:lstStyle/>
          <a:p>
            <a:r>
              <a:rPr lang="en-US" dirty="0" smtClean="0">
                <a:solidFill>
                  <a:schemeClr val="bg1"/>
                </a:solidFill>
              </a:rPr>
              <a:t>:assumption (distinct b6 bv10[8] bv32[8])</a:t>
            </a:r>
          </a:p>
        </p:txBody>
      </p:sp>
      <p:sp>
        <p:nvSpPr>
          <p:cNvPr id="11" name="TextBox 10"/>
          <p:cNvSpPr txBox="1"/>
          <p:nvPr/>
        </p:nvSpPr>
        <p:spPr>
          <a:xfrm>
            <a:off x="734096" y="6117465"/>
            <a:ext cx="7867154" cy="400110"/>
          </a:xfrm>
          <a:prstGeom prst="rect">
            <a:avLst/>
          </a:prstGeom>
          <a:noFill/>
        </p:spPr>
        <p:txBody>
          <a:bodyPr wrap="none" rtlCol="0">
            <a:spAutoFit/>
          </a:bodyPr>
          <a:lstStyle/>
          <a:p>
            <a:r>
              <a:rPr lang="en-US" sz="2000" dirty="0" smtClean="0">
                <a:solidFill>
                  <a:schemeClr val="bg1"/>
                </a:solidFill>
              </a:rPr>
              <a:t>Privacy: </a:t>
            </a:r>
            <a:r>
              <a:rPr lang="en-US" sz="2000" i="1" dirty="0" smtClean="0">
                <a:solidFill>
                  <a:schemeClr val="bg1"/>
                </a:solidFill>
              </a:rPr>
              <a:t>measure distance between original crash input and new input</a:t>
            </a:r>
            <a:endParaRPr lang="en-US" sz="2000" dirty="0" smtClean="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inkTgt spid="_x0000_s3870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inkTgt spid="_x0000_s3870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inkTgt spid="_x0000_s3870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inkTgt spid="_x0000_s38709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inkTgt spid="_x0000_s3870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inkTgt spid="_x0000_s38710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inkTgt spid="_x0000_s38710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inkTgt spid="_x0000_s3871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inkTgt spid="_x0000_s387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2120" y="2716625"/>
            <a:ext cx="7043208" cy="609398"/>
          </a:xfrm>
        </p:spPr>
        <p:txBody>
          <a:bodyPr/>
          <a:lstStyle/>
          <a:p>
            <a:r>
              <a:rPr sz="4400" b="1" smtClean="0"/>
              <a:t>Program Termination</a:t>
            </a:r>
            <a:endParaRPr lang="en-US" sz="4400" b="1" dirty="0"/>
          </a:p>
        </p:txBody>
      </p:sp>
      <p:pic>
        <p:nvPicPr>
          <p:cNvPr id="5" name="Picture 4" descr="bycook.jpg"/>
          <p:cNvPicPr>
            <a:picLocks noChangeAspect="1"/>
          </p:cNvPicPr>
          <p:nvPr/>
        </p:nvPicPr>
        <p:blipFill>
          <a:blip r:embed="rId2"/>
          <a:stretch>
            <a:fillRect/>
          </a:stretch>
        </p:blipFill>
        <p:spPr>
          <a:xfrm>
            <a:off x="7724867" y="2580362"/>
            <a:ext cx="601120" cy="601120"/>
          </a:xfrm>
          <a:prstGeom prst="rect">
            <a:avLst/>
          </a:prstGeom>
        </p:spPr>
      </p:pic>
      <p:sp>
        <p:nvSpPr>
          <p:cNvPr id="6" name="TextBox 5"/>
          <p:cNvSpPr txBox="1"/>
          <p:nvPr/>
        </p:nvSpPr>
        <p:spPr>
          <a:xfrm>
            <a:off x="7335296" y="3245618"/>
            <a:ext cx="1356653" cy="369332"/>
          </a:xfrm>
          <a:prstGeom prst="rect">
            <a:avLst/>
          </a:prstGeom>
          <a:noFill/>
        </p:spPr>
        <p:txBody>
          <a:bodyPr wrap="none" rtlCol="0">
            <a:spAutoFit/>
          </a:bodyPr>
          <a:lstStyle/>
          <a:p>
            <a:r>
              <a:rPr lang="en-US" dirty="0" smtClean="0">
                <a:solidFill>
                  <a:schemeClr val="bg1"/>
                </a:solidFill>
              </a:rPr>
              <a:t>Byron Cook</a:t>
            </a:r>
          </a:p>
        </p:txBody>
      </p:sp>
      <p:sp>
        <p:nvSpPr>
          <p:cNvPr id="7" name="Rectangle 6"/>
          <p:cNvSpPr/>
          <p:nvPr/>
        </p:nvSpPr>
        <p:spPr>
          <a:xfrm>
            <a:off x="1721931" y="4239121"/>
            <a:ext cx="4474238" cy="369332"/>
          </a:xfrm>
          <a:prstGeom prst="rect">
            <a:avLst/>
          </a:prstGeom>
        </p:spPr>
        <p:txBody>
          <a:bodyPr wrap="none">
            <a:spAutoFit/>
          </a:bodyPr>
          <a:lstStyle/>
          <a:p>
            <a:r>
              <a:rPr lang="en-US" dirty="0" smtClean="0">
                <a:solidFill>
                  <a:schemeClr val="bg1"/>
                </a:solidFill>
              </a:rPr>
              <a:t>http://www.foment.net/byron/fsharp.shtml</a:t>
            </a:r>
            <a:endParaRPr lang="en-US" dirty="0">
              <a:solidFill>
                <a:schemeClr val="bg1"/>
              </a:solidFill>
            </a:endParaRPr>
          </a:p>
        </p:txBody>
      </p:sp>
      <p:sp>
        <p:nvSpPr>
          <p:cNvPr id="8" name="Rectangle 7"/>
          <p:cNvSpPr/>
          <p:nvPr/>
        </p:nvSpPr>
        <p:spPr>
          <a:xfrm>
            <a:off x="4958861" y="5657672"/>
            <a:ext cx="4014317" cy="923330"/>
          </a:xfrm>
          <a:prstGeom prst="rect">
            <a:avLst/>
          </a:prstGeom>
        </p:spPr>
        <p:txBody>
          <a:bodyPr wrap="square">
            <a:spAutoFit/>
          </a:bodyPr>
          <a:lstStyle/>
          <a:p>
            <a:r>
              <a:rPr lang="en-US" i="1" dirty="0" smtClean="0">
                <a:solidFill>
                  <a:schemeClr val="bg1"/>
                </a:solidFill>
              </a:rPr>
              <a:t>A complete method for the synthesis of linear ranking functions. </a:t>
            </a:r>
            <a:r>
              <a:rPr lang="en-US" dirty="0" err="1" smtClean="0">
                <a:solidFill>
                  <a:schemeClr val="bg1"/>
                </a:solidFill>
              </a:rPr>
              <a:t>Podelski</a:t>
            </a:r>
            <a:r>
              <a:rPr lang="en-US" dirty="0" smtClean="0">
                <a:solidFill>
                  <a:schemeClr val="bg1"/>
                </a:solidFill>
              </a:rPr>
              <a:t> &amp; </a:t>
            </a:r>
            <a:r>
              <a:rPr lang="en-US" dirty="0" err="1" smtClean="0">
                <a:solidFill>
                  <a:schemeClr val="bg1"/>
                </a:solidFill>
              </a:rPr>
              <a:t>Rybalchenkoy</a:t>
            </a:r>
            <a:r>
              <a:rPr lang="en-US" dirty="0" smtClean="0">
                <a:solidFill>
                  <a:schemeClr val="bg1"/>
                </a:solidFill>
              </a:rPr>
              <a:t>; VMCAI 04</a:t>
            </a:r>
          </a:p>
        </p:txBody>
      </p:sp>
    </p:spTree>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t>Form Byron Cook's blog</a:t>
            </a:r>
            <a:endParaRPr lang="en-US" sz="4800" dirty="0"/>
          </a:p>
        </p:txBody>
      </p:sp>
      <p:pic>
        <p:nvPicPr>
          <p:cNvPr id="256002" name="Picture 2"/>
          <p:cNvPicPr>
            <a:picLocks noChangeAspect="1" noChangeArrowheads="1"/>
          </p:cNvPicPr>
          <p:nvPr/>
        </p:nvPicPr>
        <p:blipFill>
          <a:blip r:embed="rId2"/>
          <a:srcRect t="11073" r="5652" b="24284"/>
          <a:stretch>
            <a:fillRect/>
          </a:stretch>
        </p:blipFill>
        <p:spPr bwMode="auto">
          <a:xfrm>
            <a:off x="233403" y="1577591"/>
            <a:ext cx="8689533" cy="476294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50235" y="2816522"/>
            <a:ext cx="7043208" cy="1384995"/>
          </a:xfrm>
        </p:spPr>
        <p:txBody>
          <a:bodyPr/>
          <a:lstStyle/>
          <a:p>
            <a:r>
              <a:rPr smtClean="0"/>
              <a:t>Applications</a:t>
            </a:r>
            <a:endParaRPr lang="en-US" dirty="0"/>
          </a:p>
        </p:txBody>
      </p:sp>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Does this program Terminate?</a:t>
            </a:r>
            <a:endParaRPr lang="en-US" dirty="0"/>
          </a:p>
        </p:txBody>
      </p:sp>
      <p:pic>
        <p:nvPicPr>
          <p:cNvPr id="252931" name="Picture 3"/>
          <p:cNvPicPr>
            <a:picLocks noChangeAspect="1" noChangeArrowheads="1"/>
          </p:cNvPicPr>
          <p:nvPr/>
        </p:nvPicPr>
        <p:blipFill>
          <a:blip r:embed="rId5"/>
          <a:srcRect l="3066" t="14031" r="76236" b="74038"/>
          <a:stretch>
            <a:fillRect/>
          </a:stretch>
        </p:blipFill>
        <p:spPr bwMode="auto">
          <a:xfrm>
            <a:off x="391884" y="2396476"/>
            <a:ext cx="3519325" cy="1622866"/>
          </a:xfrm>
          <a:prstGeom prst="rect">
            <a:avLst/>
          </a:prstGeom>
          <a:ln>
            <a:headEnd/>
            <a:tailEnd/>
          </a:ln>
        </p:spPr>
        <p:style>
          <a:lnRef idx="1">
            <a:schemeClr val="accent1"/>
          </a:lnRef>
          <a:fillRef idx="2">
            <a:schemeClr val="accent1"/>
          </a:fillRef>
          <a:effectRef idx="1">
            <a:schemeClr val="accent1"/>
          </a:effectRef>
          <a:fontRef idx="minor">
            <a:schemeClr val="dk1"/>
          </a:fontRef>
        </p:style>
      </p:pic>
      <p:graphicFrame>
        <p:nvGraphicFramePr>
          <p:cNvPr id="11" name="Object 10"/>
          <p:cNvGraphicFramePr>
            <a:graphicFrameLocks noChangeAspect="1"/>
          </p:cNvGraphicFramePr>
          <p:nvPr/>
        </p:nvGraphicFramePr>
        <p:xfrm>
          <a:off x="4373913" y="1610249"/>
          <a:ext cx="2640012" cy="1063625"/>
        </p:xfrm>
        <a:graphic>
          <a:graphicData uri="http://schemas.openxmlformats.org/presentationml/2006/ole">
            <p:oleObj spid="_x0000_s252932" name="Equation" r:id="rId6" imgW="1117440" imgH="431640" progId="Equation.DSMT4">
              <p:embed/>
            </p:oleObj>
          </a:graphicData>
        </a:graphic>
      </p:graphicFrame>
      <p:pic>
        <p:nvPicPr>
          <p:cNvPr id="12" name="Picture 6" descr="TP_tmp"/>
          <p:cNvPicPr>
            <a:picLocks noChangeAspect="1" noChangeArrowheads="1"/>
          </p:cNvPicPr>
          <p:nvPr>
            <p:custDataLst>
              <p:tags r:id="rId2"/>
            </p:custDataLst>
          </p:nvPr>
        </p:nvPicPr>
        <p:blipFill>
          <a:blip r:embed="rId7"/>
          <a:srcRect/>
          <a:stretch>
            <a:fillRect/>
          </a:stretch>
        </p:blipFill>
        <p:spPr bwMode="auto">
          <a:xfrm>
            <a:off x="7021286" y="2996870"/>
            <a:ext cx="1828800" cy="1766887"/>
          </a:xfrm>
          <a:prstGeom prst="rect">
            <a:avLst/>
          </a:prstGeom>
          <a:noFill/>
          <a:ln w="9525" algn="ctr">
            <a:noFill/>
            <a:miter lim="800000"/>
            <a:headEnd/>
            <a:tailEnd/>
          </a:ln>
          <a:effectLst/>
        </p:spPr>
      </p:pic>
      <p:pic>
        <p:nvPicPr>
          <p:cNvPr id="13" name="Picture 9" descr="TP_tmp"/>
          <p:cNvPicPr>
            <a:picLocks noChangeAspect="1" noChangeArrowheads="1"/>
          </p:cNvPicPr>
          <p:nvPr>
            <p:custDataLst>
              <p:tags r:id="rId3"/>
            </p:custDataLst>
          </p:nvPr>
        </p:nvPicPr>
        <p:blipFill>
          <a:blip r:embed="rId8"/>
          <a:srcRect/>
          <a:stretch>
            <a:fillRect/>
          </a:stretch>
        </p:blipFill>
        <p:spPr bwMode="auto">
          <a:xfrm>
            <a:off x="637164" y="4692929"/>
            <a:ext cx="6155522" cy="1526010"/>
          </a:xfrm>
          <a:prstGeom prst="rect">
            <a:avLst/>
          </a:prstGeom>
          <a:noFill/>
          <a:ln w="9525" algn="ctr">
            <a:noFill/>
            <a:miter lim="800000"/>
            <a:headEnd/>
            <a:tailEnd/>
          </a:ln>
          <a:effectLst/>
        </p:spPr>
      </p:pic>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2194" name="Rectangle 2"/>
          <p:cNvSpPr>
            <a:spLocks noGrp="1" noChangeArrowheads="1"/>
          </p:cNvSpPr>
          <p:nvPr>
            <p:ph type="title"/>
          </p:nvPr>
        </p:nvSpPr>
        <p:spPr/>
        <p:txBody>
          <a:bodyPr/>
          <a:lstStyle/>
          <a:p>
            <a:r>
              <a:rPr lang="en-US"/>
              <a:t>Rank function synthesis</a:t>
            </a:r>
          </a:p>
        </p:txBody>
      </p:sp>
      <p:sp>
        <p:nvSpPr>
          <p:cNvPr id="2952195" name="Rectangle 3"/>
          <p:cNvSpPr>
            <a:spLocks noGrp="1" noChangeArrowheads="1"/>
          </p:cNvSpPr>
          <p:nvPr>
            <p:ph type="body" idx="1"/>
          </p:nvPr>
        </p:nvSpPr>
        <p:spPr>
          <a:xfrm>
            <a:off x="603738" y="2018045"/>
            <a:ext cx="8216900" cy="4343400"/>
          </a:xfrm>
        </p:spPr>
        <p:txBody>
          <a:bodyPr/>
          <a:lstStyle/>
          <a:p>
            <a:pPr>
              <a:buFontTx/>
              <a:buNone/>
            </a:pPr>
            <a:endParaRPr lang="en-US" sz="2800">
              <a:latin typeface="Calibri" pitchFamily="34" charset="0"/>
            </a:endParaRPr>
          </a:p>
          <a:p>
            <a:pPr>
              <a:buFontTx/>
              <a:buNone/>
            </a:pPr>
            <a:endParaRPr lang="en-US" sz="2800" i="1">
              <a:latin typeface="Calibri" pitchFamily="34" charset="0"/>
            </a:endParaRPr>
          </a:p>
        </p:txBody>
      </p:sp>
      <p:pic>
        <p:nvPicPr>
          <p:cNvPr id="2952215" name="Picture 23" descr="TP_tmp"/>
          <p:cNvPicPr>
            <a:picLocks noChangeAspect="1" noChangeArrowheads="1"/>
          </p:cNvPicPr>
          <p:nvPr>
            <p:custDataLst>
              <p:tags r:id="rId1"/>
            </p:custDataLst>
          </p:nvPr>
        </p:nvPicPr>
        <p:blipFill>
          <a:blip r:embed="rId6"/>
          <a:srcRect/>
          <a:stretch>
            <a:fillRect/>
          </a:stretch>
        </p:blipFill>
        <p:spPr bwMode="auto">
          <a:xfrm>
            <a:off x="2369771" y="5589152"/>
            <a:ext cx="5378450" cy="727075"/>
          </a:xfrm>
          <a:prstGeom prst="rect">
            <a:avLst/>
          </a:prstGeom>
          <a:noFill/>
          <a:ln w="9525" algn="ctr">
            <a:noFill/>
            <a:miter lim="800000"/>
            <a:headEnd/>
            <a:tailEnd/>
          </a:ln>
          <a:effectLst/>
        </p:spPr>
      </p:pic>
      <p:pic>
        <p:nvPicPr>
          <p:cNvPr id="2952197" name="Picture 5" descr="TP_tmp"/>
          <p:cNvPicPr>
            <a:picLocks noChangeAspect="1" noChangeArrowheads="1"/>
          </p:cNvPicPr>
          <p:nvPr>
            <p:custDataLst>
              <p:tags r:id="rId2"/>
            </p:custDataLst>
          </p:nvPr>
        </p:nvPicPr>
        <p:blipFill>
          <a:blip r:embed="rId7"/>
          <a:srcRect/>
          <a:stretch>
            <a:fillRect/>
          </a:stretch>
        </p:blipFill>
        <p:spPr bwMode="auto">
          <a:xfrm>
            <a:off x="898421" y="1743825"/>
            <a:ext cx="7402513" cy="1835150"/>
          </a:xfrm>
          <a:prstGeom prst="rect">
            <a:avLst/>
          </a:prstGeom>
          <a:noFill/>
          <a:ln w="9525" algn="ctr">
            <a:noFill/>
            <a:miter lim="800000"/>
            <a:headEnd/>
            <a:tailEnd/>
          </a:ln>
          <a:effectLst/>
        </p:spPr>
      </p:pic>
      <p:pic>
        <p:nvPicPr>
          <p:cNvPr id="2952209" name="Picture 17" descr="TP_tmp"/>
          <p:cNvPicPr>
            <a:picLocks noChangeAspect="1" noChangeArrowheads="1"/>
          </p:cNvPicPr>
          <p:nvPr>
            <p:custDataLst>
              <p:tags r:id="rId3"/>
            </p:custDataLst>
          </p:nvPr>
        </p:nvPicPr>
        <p:blipFill>
          <a:blip r:embed="rId8"/>
          <a:srcRect/>
          <a:stretch>
            <a:fillRect/>
          </a:stretch>
        </p:blipFill>
        <p:spPr bwMode="auto">
          <a:xfrm>
            <a:off x="4098890" y="4372708"/>
            <a:ext cx="355600" cy="457200"/>
          </a:xfrm>
          <a:prstGeom prst="rect">
            <a:avLst/>
          </a:prstGeom>
          <a:noFill/>
          <a:ln w="9525" algn="ctr">
            <a:noFill/>
            <a:miter lim="800000"/>
            <a:headEnd/>
            <a:tailEnd/>
          </a:ln>
          <a:effectLst/>
        </p:spPr>
      </p:pic>
      <p:pic>
        <p:nvPicPr>
          <p:cNvPr id="2952217" name="Picture 25" descr="TP_tmp"/>
          <p:cNvPicPr>
            <a:picLocks noChangeAspect="1" noChangeArrowheads="1"/>
          </p:cNvPicPr>
          <p:nvPr>
            <p:custDataLst>
              <p:tags r:id="rId4"/>
            </p:custDataLst>
          </p:nvPr>
        </p:nvPicPr>
        <p:blipFill>
          <a:blip r:embed="rId9"/>
          <a:srcRect/>
          <a:stretch>
            <a:fillRect/>
          </a:stretch>
        </p:blipFill>
        <p:spPr bwMode="auto">
          <a:xfrm>
            <a:off x="4859512" y="4255477"/>
            <a:ext cx="3068637" cy="727075"/>
          </a:xfrm>
          <a:prstGeom prst="rect">
            <a:avLst/>
          </a:prstGeom>
          <a:noFill/>
          <a:ln w="9525" algn="ctr">
            <a:noFill/>
            <a:miter lim="800000"/>
            <a:headEnd/>
            <a:tailEnd/>
          </a:ln>
          <a:effectLst/>
        </p:spPr>
      </p:pic>
      <p:sp>
        <p:nvSpPr>
          <p:cNvPr id="10" name="TextBox 9"/>
          <p:cNvSpPr txBox="1"/>
          <p:nvPr/>
        </p:nvSpPr>
        <p:spPr>
          <a:xfrm>
            <a:off x="361742" y="3888712"/>
            <a:ext cx="2408352" cy="1200329"/>
          </a:xfrm>
          <a:prstGeom prst="rect">
            <a:avLst/>
          </a:prstGeom>
          <a:noFill/>
        </p:spPr>
        <p:txBody>
          <a:bodyPr wrap="none" rtlCol="0">
            <a:spAutoFit/>
          </a:bodyPr>
          <a:lstStyle/>
          <a:p>
            <a:r>
              <a:rPr lang="en-US" sz="2400" dirty="0" smtClean="0">
                <a:solidFill>
                  <a:srgbClr val="CE7E5A"/>
                </a:solidFill>
                <a:effectLst>
                  <a:outerShdw blurRad="38100" dist="38100" dir="2700000" algn="tl">
                    <a:srgbClr val="000000">
                      <a:alpha val="43137"/>
                    </a:srgbClr>
                  </a:outerShdw>
                </a:effectLst>
              </a:rPr>
              <a:t>Can we find </a:t>
            </a:r>
            <a:r>
              <a:rPr lang="en-US" sz="2400" i="1" dirty="0" smtClean="0">
                <a:solidFill>
                  <a:srgbClr val="CE7E5A"/>
                </a:solidFill>
                <a:effectLst>
                  <a:outerShdw blurRad="38100" dist="38100" dir="2700000" algn="tl">
                    <a:srgbClr val="000000">
                      <a:alpha val="43137"/>
                    </a:srgbClr>
                  </a:outerShdw>
                </a:effectLst>
              </a:rPr>
              <a:t>f, b, </a:t>
            </a:r>
          </a:p>
          <a:p>
            <a:r>
              <a:rPr lang="en-US" sz="2400" dirty="0" smtClean="0">
                <a:solidFill>
                  <a:srgbClr val="CE7E5A"/>
                </a:solidFill>
                <a:effectLst>
                  <a:outerShdw blurRad="38100" dist="38100" dir="2700000" algn="tl">
                    <a:srgbClr val="000000">
                      <a:alpha val="43137"/>
                    </a:srgbClr>
                  </a:outerShdw>
                </a:effectLst>
              </a:rPr>
              <a:t>such that the </a:t>
            </a:r>
          </a:p>
          <a:p>
            <a:r>
              <a:rPr lang="en-US" sz="2400" dirty="0" smtClean="0">
                <a:solidFill>
                  <a:srgbClr val="CE7E5A"/>
                </a:solidFill>
                <a:effectLst>
                  <a:outerShdw blurRad="38100" dist="38100" dir="2700000" algn="tl">
                    <a:srgbClr val="000000">
                      <a:alpha val="43137"/>
                    </a:srgbClr>
                  </a:outerShdw>
                </a:effectLst>
              </a:rPr>
              <a:t>inclusion holds?</a:t>
            </a:r>
            <a:endParaRPr lang="en-US" sz="2400" dirty="0" err="1" smtClean="0">
              <a:solidFill>
                <a:srgbClr val="CE7E5A"/>
              </a:solidFill>
              <a:effectLst>
                <a:outerShdw blurRad="38100" dist="38100" dir="2700000" algn="tl">
                  <a:srgbClr val="000000">
                    <a:alpha val="43137"/>
                  </a:srgbClr>
                </a:outerShdw>
              </a:effectLst>
            </a:endParaRPr>
          </a:p>
        </p:txBody>
      </p:sp>
      <p:sp>
        <p:nvSpPr>
          <p:cNvPr id="11" name="TextBox 10"/>
          <p:cNvSpPr txBox="1"/>
          <p:nvPr/>
        </p:nvSpPr>
        <p:spPr>
          <a:xfrm>
            <a:off x="393562" y="5528267"/>
            <a:ext cx="1128835" cy="461665"/>
          </a:xfrm>
          <a:prstGeom prst="rect">
            <a:avLst/>
          </a:prstGeom>
          <a:noFill/>
        </p:spPr>
        <p:txBody>
          <a:bodyPr wrap="none" rtlCol="0">
            <a:spAutoFit/>
          </a:bodyPr>
          <a:lstStyle/>
          <a:p>
            <a:r>
              <a:rPr lang="en-US" sz="2400" dirty="0" smtClean="0">
                <a:solidFill>
                  <a:srgbClr val="CE7E5A"/>
                </a:solidFill>
                <a:effectLst>
                  <a:outerShdw blurRad="38100" dist="38100" dir="2700000" algn="tl">
                    <a:srgbClr val="000000">
                      <a:alpha val="43137"/>
                    </a:srgbClr>
                  </a:outerShdw>
                </a:effectLst>
              </a:rPr>
              <a:t>That is:</a:t>
            </a:r>
          </a:p>
        </p:txBody>
      </p:sp>
    </p:spTree>
  </p:cSld>
  <p:clrMapOvr>
    <a:masterClrMapping/>
  </p:clrMapOvr>
  <p:transition>
    <p:strips dir="rd"/>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6290" name="Rectangle 2"/>
          <p:cNvSpPr>
            <a:spLocks noGrp="1" noChangeArrowheads="1"/>
          </p:cNvSpPr>
          <p:nvPr>
            <p:ph type="title"/>
          </p:nvPr>
        </p:nvSpPr>
        <p:spPr/>
        <p:txBody>
          <a:bodyPr/>
          <a:lstStyle/>
          <a:p>
            <a:r>
              <a:rPr lang="en-US"/>
              <a:t>Rank function synthesis</a:t>
            </a:r>
          </a:p>
        </p:txBody>
      </p:sp>
      <p:sp>
        <p:nvSpPr>
          <p:cNvPr id="2956291" name="Rectangle 3"/>
          <p:cNvSpPr>
            <a:spLocks noGrp="1" noChangeArrowheads="1"/>
          </p:cNvSpPr>
          <p:nvPr>
            <p:ph type="body" idx="1"/>
          </p:nvPr>
        </p:nvSpPr>
        <p:spPr>
          <a:xfrm>
            <a:off x="533400" y="1676400"/>
            <a:ext cx="8216900" cy="4343400"/>
          </a:xfrm>
        </p:spPr>
        <p:txBody>
          <a:bodyPr/>
          <a:lstStyle/>
          <a:p>
            <a:pPr>
              <a:buFontTx/>
              <a:buNone/>
            </a:pPr>
            <a:endParaRPr lang="en-US" sz="2800">
              <a:latin typeface="Calibri" pitchFamily="34" charset="0"/>
            </a:endParaRPr>
          </a:p>
          <a:p>
            <a:pPr>
              <a:buFontTx/>
              <a:buNone/>
            </a:pPr>
            <a:endParaRPr lang="en-US" sz="2800" i="1">
              <a:latin typeface="Calibri" pitchFamily="34" charset="0"/>
            </a:endParaRPr>
          </a:p>
        </p:txBody>
      </p:sp>
      <p:pic>
        <p:nvPicPr>
          <p:cNvPr id="2956305" name="Picture 17" descr="TP_tmp"/>
          <p:cNvPicPr>
            <a:picLocks noChangeAspect="1" noChangeArrowheads="1"/>
          </p:cNvPicPr>
          <p:nvPr>
            <p:custDataLst>
              <p:tags r:id="rId1"/>
            </p:custDataLst>
          </p:nvPr>
        </p:nvPicPr>
        <p:blipFill>
          <a:blip r:embed="rId6"/>
          <a:srcRect/>
          <a:stretch>
            <a:fillRect/>
          </a:stretch>
        </p:blipFill>
        <p:spPr bwMode="auto">
          <a:xfrm>
            <a:off x="5345724" y="2703008"/>
            <a:ext cx="3446665" cy="465930"/>
          </a:xfrm>
          <a:prstGeom prst="rect">
            <a:avLst/>
          </a:prstGeom>
          <a:noFill/>
          <a:ln w="9525" algn="ctr">
            <a:noFill/>
            <a:miter lim="800000"/>
            <a:headEnd/>
            <a:tailEnd/>
          </a:ln>
          <a:effectLst/>
        </p:spPr>
      </p:pic>
      <p:pic>
        <p:nvPicPr>
          <p:cNvPr id="2956293" name="Picture 5" descr="TP_tmp"/>
          <p:cNvPicPr>
            <a:picLocks noChangeAspect="1" noChangeArrowheads="1"/>
          </p:cNvPicPr>
          <p:nvPr>
            <p:custDataLst>
              <p:tags r:id="rId2"/>
            </p:custDataLst>
          </p:nvPr>
        </p:nvPicPr>
        <p:blipFill>
          <a:blip r:embed="rId7"/>
          <a:srcRect/>
          <a:stretch>
            <a:fillRect/>
          </a:stretch>
        </p:blipFill>
        <p:spPr bwMode="auto">
          <a:xfrm>
            <a:off x="255327" y="2386920"/>
            <a:ext cx="4306625" cy="1067651"/>
          </a:xfrm>
          <a:prstGeom prst="rect">
            <a:avLst/>
          </a:prstGeom>
          <a:noFill/>
          <a:ln w="9525" algn="ctr">
            <a:noFill/>
            <a:miter lim="800000"/>
            <a:headEnd/>
            <a:tailEnd/>
          </a:ln>
          <a:effectLst/>
        </p:spPr>
      </p:pic>
      <p:pic>
        <p:nvPicPr>
          <p:cNvPr id="2956294" name="Picture 6" descr="TP_tmp"/>
          <p:cNvPicPr>
            <a:picLocks noChangeAspect="1" noChangeArrowheads="1"/>
          </p:cNvPicPr>
          <p:nvPr>
            <p:custDataLst>
              <p:tags r:id="rId3"/>
            </p:custDataLst>
          </p:nvPr>
        </p:nvPicPr>
        <p:blipFill>
          <a:blip r:embed="rId8"/>
          <a:srcRect/>
          <a:stretch>
            <a:fillRect/>
          </a:stretch>
        </p:blipFill>
        <p:spPr bwMode="auto">
          <a:xfrm>
            <a:off x="4731938" y="2744874"/>
            <a:ext cx="252045" cy="324058"/>
          </a:xfrm>
          <a:prstGeom prst="rect">
            <a:avLst/>
          </a:prstGeom>
          <a:noFill/>
          <a:ln w="9525" algn="ctr">
            <a:noFill/>
            <a:miter lim="800000"/>
            <a:headEnd/>
            <a:tailEnd/>
          </a:ln>
          <a:effectLst/>
        </p:spPr>
      </p:pic>
      <p:sp>
        <p:nvSpPr>
          <p:cNvPr id="10" name="TextBox 9"/>
          <p:cNvSpPr txBox="1"/>
          <p:nvPr/>
        </p:nvSpPr>
        <p:spPr>
          <a:xfrm>
            <a:off x="592852" y="4139921"/>
            <a:ext cx="3076676" cy="369332"/>
          </a:xfrm>
          <a:prstGeom prst="rect">
            <a:avLst/>
          </a:prstGeom>
          <a:noFill/>
        </p:spPr>
        <p:txBody>
          <a:bodyPr wrap="none" rtlCol="0">
            <a:spAutoFit/>
          </a:bodyPr>
          <a:lstStyle/>
          <a:p>
            <a:r>
              <a:rPr lang="en-US" dirty="0" smtClean="0">
                <a:solidFill>
                  <a:schemeClr val="bg1"/>
                </a:solidFill>
              </a:rPr>
              <a:t>Search over linear templates:</a:t>
            </a:r>
          </a:p>
        </p:txBody>
      </p:sp>
      <p:pic>
        <p:nvPicPr>
          <p:cNvPr id="11" name="Picture 17" descr="TP_tmp"/>
          <p:cNvPicPr>
            <a:picLocks noChangeAspect="1" noChangeArrowheads="1"/>
          </p:cNvPicPr>
          <p:nvPr>
            <p:custDataLst>
              <p:tags r:id="rId4"/>
            </p:custDataLst>
          </p:nvPr>
        </p:nvPicPr>
        <p:blipFill>
          <a:blip r:embed="rId9"/>
          <a:srcRect/>
          <a:stretch>
            <a:fillRect/>
          </a:stretch>
        </p:blipFill>
        <p:spPr bwMode="auto">
          <a:xfrm>
            <a:off x="2173825" y="4923739"/>
            <a:ext cx="3986212" cy="1519238"/>
          </a:xfrm>
          <a:prstGeom prst="rect">
            <a:avLst/>
          </a:prstGeom>
          <a:noFill/>
          <a:ln w="9525" algn="ctr">
            <a:noFill/>
            <a:miter lim="800000"/>
            <a:headEnd/>
            <a:tailEnd/>
          </a:ln>
          <a:effectLst/>
        </p:spPr>
      </p:pic>
    </p:spTree>
  </p:cSld>
  <p:clrMapOvr>
    <a:masterClrMapping/>
  </p:clrMapOvr>
  <p:transition>
    <p:strips dir="rd"/>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1" descr="TP_tmp"/>
          <p:cNvPicPr>
            <a:picLocks noChangeAspect="1" noChangeArrowheads="1"/>
          </p:cNvPicPr>
          <p:nvPr>
            <p:custDataLst>
              <p:tags r:id="rId2"/>
            </p:custDataLst>
          </p:nvPr>
        </p:nvPicPr>
        <p:blipFill>
          <a:blip r:embed="rId7"/>
          <a:srcRect/>
          <a:stretch>
            <a:fillRect/>
          </a:stretch>
        </p:blipFill>
        <p:spPr bwMode="auto">
          <a:xfrm>
            <a:off x="5007588" y="2331448"/>
            <a:ext cx="3744526" cy="1165379"/>
          </a:xfrm>
          <a:prstGeom prst="rect">
            <a:avLst/>
          </a:prstGeom>
          <a:noFill/>
          <a:ln w="9525" algn="ctr">
            <a:noFill/>
            <a:miter lim="800000"/>
            <a:headEnd/>
            <a:tailEnd/>
          </a:ln>
          <a:effectLst/>
        </p:spPr>
      </p:pic>
      <p:sp>
        <p:nvSpPr>
          <p:cNvPr id="2956290" name="Rectangle 2"/>
          <p:cNvSpPr>
            <a:spLocks noGrp="1" noChangeArrowheads="1"/>
          </p:cNvSpPr>
          <p:nvPr>
            <p:ph type="title"/>
          </p:nvPr>
        </p:nvSpPr>
        <p:spPr/>
        <p:txBody>
          <a:bodyPr/>
          <a:lstStyle/>
          <a:p>
            <a:r>
              <a:rPr lang="en-US"/>
              <a:t>Rank function synthesis</a:t>
            </a:r>
          </a:p>
        </p:txBody>
      </p:sp>
      <p:sp>
        <p:nvSpPr>
          <p:cNvPr id="2956291" name="Rectangle 3"/>
          <p:cNvSpPr>
            <a:spLocks noGrp="1" noChangeArrowheads="1"/>
          </p:cNvSpPr>
          <p:nvPr>
            <p:ph type="body" idx="1"/>
          </p:nvPr>
        </p:nvSpPr>
        <p:spPr>
          <a:xfrm>
            <a:off x="533400" y="1676400"/>
            <a:ext cx="8216900" cy="4343400"/>
          </a:xfrm>
        </p:spPr>
        <p:txBody>
          <a:bodyPr/>
          <a:lstStyle/>
          <a:p>
            <a:pPr>
              <a:buFontTx/>
              <a:buNone/>
            </a:pPr>
            <a:endParaRPr lang="en-US" sz="2800" dirty="0">
              <a:latin typeface="Calibri" pitchFamily="34" charset="0"/>
            </a:endParaRPr>
          </a:p>
          <a:p>
            <a:pPr>
              <a:buFontTx/>
              <a:buNone/>
            </a:pPr>
            <a:endParaRPr lang="en-US" sz="2800" i="1" dirty="0">
              <a:latin typeface="Calibri" pitchFamily="34" charset="0"/>
            </a:endParaRPr>
          </a:p>
        </p:txBody>
      </p:sp>
      <p:pic>
        <p:nvPicPr>
          <p:cNvPr id="2956293" name="Picture 5" descr="TP_tmp"/>
          <p:cNvPicPr>
            <a:picLocks noChangeAspect="1" noChangeArrowheads="1"/>
          </p:cNvPicPr>
          <p:nvPr>
            <p:custDataLst>
              <p:tags r:id="rId3"/>
            </p:custDataLst>
          </p:nvPr>
        </p:nvPicPr>
        <p:blipFill>
          <a:blip r:embed="rId8"/>
          <a:srcRect/>
          <a:stretch>
            <a:fillRect/>
          </a:stretch>
        </p:blipFill>
        <p:spPr bwMode="auto">
          <a:xfrm>
            <a:off x="285471" y="2316581"/>
            <a:ext cx="4306625" cy="1067651"/>
          </a:xfrm>
          <a:prstGeom prst="rect">
            <a:avLst/>
          </a:prstGeom>
          <a:noFill/>
          <a:ln w="9525" algn="ctr">
            <a:noFill/>
            <a:miter lim="800000"/>
            <a:headEnd/>
            <a:tailEnd/>
          </a:ln>
          <a:effectLst/>
        </p:spPr>
      </p:pic>
      <p:pic>
        <p:nvPicPr>
          <p:cNvPr id="2956294" name="Picture 6" descr="TP_tmp"/>
          <p:cNvPicPr>
            <a:picLocks noChangeAspect="1" noChangeArrowheads="1"/>
          </p:cNvPicPr>
          <p:nvPr>
            <p:custDataLst>
              <p:tags r:id="rId4"/>
            </p:custDataLst>
          </p:nvPr>
        </p:nvPicPr>
        <p:blipFill>
          <a:blip r:embed="rId9"/>
          <a:srcRect/>
          <a:stretch>
            <a:fillRect/>
          </a:stretch>
        </p:blipFill>
        <p:spPr bwMode="auto">
          <a:xfrm>
            <a:off x="4822373" y="2644391"/>
            <a:ext cx="252045" cy="324058"/>
          </a:xfrm>
          <a:prstGeom prst="rect">
            <a:avLst/>
          </a:prstGeom>
          <a:noFill/>
          <a:ln w="9525" algn="ctr">
            <a:noFill/>
            <a:miter lim="800000"/>
            <a:headEnd/>
            <a:tailEnd/>
          </a:ln>
          <a:effectLst/>
        </p:spPr>
      </p:pic>
      <p:sp>
        <p:nvSpPr>
          <p:cNvPr id="10" name="TextBox 9"/>
          <p:cNvSpPr txBox="1"/>
          <p:nvPr/>
        </p:nvSpPr>
        <p:spPr>
          <a:xfrm>
            <a:off x="502417" y="4129873"/>
            <a:ext cx="3076676" cy="369332"/>
          </a:xfrm>
          <a:prstGeom prst="rect">
            <a:avLst/>
          </a:prstGeom>
          <a:noFill/>
        </p:spPr>
        <p:txBody>
          <a:bodyPr wrap="none" rtlCol="0">
            <a:spAutoFit/>
          </a:bodyPr>
          <a:lstStyle/>
          <a:p>
            <a:r>
              <a:rPr lang="en-US" dirty="0" smtClean="0">
                <a:solidFill>
                  <a:schemeClr val="bg1"/>
                </a:solidFill>
              </a:rPr>
              <a:t>Search over linear templates:</a:t>
            </a:r>
          </a:p>
        </p:txBody>
      </p:sp>
      <p:pic>
        <p:nvPicPr>
          <p:cNvPr id="11" name="Picture 17" descr="TP_tmp"/>
          <p:cNvPicPr>
            <a:picLocks noChangeAspect="1" noChangeArrowheads="1"/>
          </p:cNvPicPr>
          <p:nvPr>
            <p:custDataLst>
              <p:tags r:id="rId5"/>
            </p:custDataLst>
          </p:nvPr>
        </p:nvPicPr>
        <p:blipFill>
          <a:blip r:embed="rId10"/>
          <a:srcRect/>
          <a:stretch>
            <a:fillRect/>
          </a:stretch>
        </p:blipFill>
        <p:spPr bwMode="auto">
          <a:xfrm>
            <a:off x="2093437" y="4933787"/>
            <a:ext cx="3986212" cy="1519238"/>
          </a:xfrm>
          <a:prstGeom prst="rect">
            <a:avLst/>
          </a:prstGeom>
          <a:noFill/>
          <a:ln w="9525" algn="ctr">
            <a:noFill/>
            <a:miter lim="800000"/>
            <a:headEnd/>
            <a:tailEnd/>
          </a:ln>
          <a:effectLst/>
        </p:spPr>
      </p:pic>
      <p:graphicFrame>
        <p:nvGraphicFramePr>
          <p:cNvPr id="13" name="Object 12"/>
          <p:cNvGraphicFramePr>
            <a:graphicFrameLocks noChangeAspect="1"/>
          </p:cNvGraphicFramePr>
          <p:nvPr/>
        </p:nvGraphicFramePr>
        <p:xfrm>
          <a:off x="1096875" y="1718181"/>
          <a:ext cx="1335088" cy="461962"/>
        </p:xfrm>
        <a:graphic>
          <a:graphicData uri="http://schemas.openxmlformats.org/presentationml/2006/ole">
            <p:oleObj spid="_x0000_s257026" name="Equation" r:id="rId11" imgW="660240" imgH="228600" progId="Equation.DSMT4">
              <p:embed/>
            </p:oleObj>
          </a:graphicData>
        </a:graphic>
      </p:graphicFrame>
      <p:sp>
        <p:nvSpPr>
          <p:cNvPr id="14" name="TextBox 13"/>
          <p:cNvSpPr txBox="1"/>
          <p:nvPr/>
        </p:nvSpPr>
        <p:spPr>
          <a:xfrm>
            <a:off x="311499" y="1738364"/>
            <a:ext cx="617477" cy="369332"/>
          </a:xfrm>
          <a:prstGeom prst="rect">
            <a:avLst/>
          </a:prstGeom>
          <a:noFill/>
        </p:spPr>
        <p:txBody>
          <a:bodyPr wrap="none" rtlCol="0">
            <a:spAutoFit/>
          </a:bodyPr>
          <a:lstStyle/>
          <a:p>
            <a:r>
              <a:rPr lang="en-US" dirty="0" smtClean="0">
                <a:solidFill>
                  <a:schemeClr val="bg1"/>
                </a:solidFill>
              </a:rPr>
              <a:t>Find</a:t>
            </a:r>
          </a:p>
        </p:txBody>
      </p:sp>
    </p:spTree>
  </p:cSld>
  <p:clrMapOvr>
    <a:masterClrMapping/>
  </p:clrMapOvr>
  <p:transition>
    <p:strips dir="rd"/>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1" descr="TP_tmp"/>
          <p:cNvPicPr>
            <a:picLocks noChangeAspect="1" noChangeArrowheads="1"/>
          </p:cNvPicPr>
          <p:nvPr>
            <p:custDataLst>
              <p:tags r:id="rId2"/>
            </p:custDataLst>
          </p:nvPr>
        </p:nvPicPr>
        <p:blipFill>
          <a:blip r:embed="rId7"/>
          <a:srcRect/>
          <a:stretch>
            <a:fillRect/>
          </a:stretch>
        </p:blipFill>
        <p:spPr bwMode="auto">
          <a:xfrm>
            <a:off x="4997540" y="2401787"/>
            <a:ext cx="3744526" cy="1165379"/>
          </a:xfrm>
          <a:prstGeom prst="rect">
            <a:avLst/>
          </a:prstGeom>
          <a:noFill/>
          <a:ln w="9525" algn="ctr">
            <a:noFill/>
            <a:miter lim="800000"/>
            <a:headEnd/>
            <a:tailEnd/>
          </a:ln>
          <a:effectLst/>
        </p:spPr>
      </p:pic>
      <p:sp>
        <p:nvSpPr>
          <p:cNvPr id="2956290" name="Rectangle 2"/>
          <p:cNvSpPr>
            <a:spLocks noGrp="1" noChangeArrowheads="1"/>
          </p:cNvSpPr>
          <p:nvPr>
            <p:ph type="title"/>
          </p:nvPr>
        </p:nvSpPr>
        <p:spPr/>
        <p:txBody>
          <a:bodyPr/>
          <a:lstStyle/>
          <a:p>
            <a:r>
              <a:rPr lang="en-US"/>
              <a:t>Rank function synthesis</a:t>
            </a:r>
          </a:p>
        </p:txBody>
      </p:sp>
      <p:sp>
        <p:nvSpPr>
          <p:cNvPr id="2956291" name="Rectangle 3"/>
          <p:cNvSpPr>
            <a:spLocks noGrp="1" noChangeArrowheads="1"/>
          </p:cNvSpPr>
          <p:nvPr>
            <p:ph type="body" idx="1"/>
          </p:nvPr>
        </p:nvSpPr>
        <p:spPr>
          <a:xfrm>
            <a:off x="533400" y="1676400"/>
            <a:ext cx="8216900" cy="4343400"/>
          </a:xfrm>
        </p:spPr>
        <p:txBody>
          <a:bodyPr/>
          <a:lstStyle/>
          <a:p>
            <a:pPr>
              <a:buFontTx/>
              <a:buNone/>
            </a:pPr>
            <a:endParaRPr lang="en-US" sz="2800" dirty="0">
              <a:latin typeface="Calibri" pitchFamily="34" charset="0"/>
            </a:endParaRPr>
          </a:p>
          <a:p>
            <a:pPr>
              <a:buFontTx/>
              <a:buNone/>
            </a:pPr>
            <a:endParaRPr lang="en-US" sz="2800" i="1" dirty="0">
              <a:latin typeface="Calibri" pitchFamily="34" charset="0"/>
            </a:endParaRPr>
          </a:p>
        </p:txBody>
      </p:sp>
      <p:pic>
        <p:nvPicPr>
          <p:cNvPr id="2956293" name="Picture 5" descr="TP_tmp"/>
          <p:cNvPicPr>
            <a:picLocks noChangeAspect="1" noChangeArrowheads="1"/>
          </p:cNvPicPr>
          <p:nvPr>
            <p:custDataLst>
              <p:tags r:id="rId3"/>
            </p:custDataLst>
          </p:nvPr>
        </p:nvPicPr>
        <p:blipFill>
          <a:blip r:embed="rId8"/>
          <a:srcRect/>
          <a:stretch>
            <a:fillRect/>
          </a:stretch>
        </p:blipFill>
        <p:spPr bwMode="auto">
          <a:xfrm>
            <a:off x="436198" y="2497452"/>
            <a:ext cx="4306625" cy="1067651"/>
          </a:xfrm>
          <a:prstGeom prst="rect">
            <a:avLst/>
          </a:prstGeom>
          <a:noFill/>
          <a:ln w="9525" algn="ctr">
            <a:noFill/>
            <a:miter lim="800000"/>
            <a:headEnd/>
            <a:tailEnd/>
          </a:ln>
          <a:effectLst/>
        </p:spPr>
      </p:pic>
      <p:sp>
        <p:nvSpPr>
          <p:cNvPr id="10" name="TextBox 9"/>
          <p:cNvSpPr txBox="1"/>
          <p:nvPr/>
        </p:nvSpPr>
        <p:spPr>
          <a:xfrm>
            <a:off x="622998" y="4270550"/>
            <a:ext cx="3076676" cy="369332"/>
          </a:xfrm>
          <a:prstGeom prst="rect">
            <a:avLst/>
          </a:prstGeom>
          <a:noFill/>
        </p:spPr>
        <p:txBody>
          <a:bodyPr wrap="none" rtlCol="0">
            <a:spAutoFit/>
          </a:bodyPr>
          <a:lstStyle/>
          <a:p>
            <a:r>
              <a:rPr lang="en-US" dirty="0" smtClean="0">
                <a:solidFill>
                  <a:schemeClr val="bg1"/>
                </a:solidFill>
              </a:rPr>
              <a:t>Search over linear templates:</a:t>
            </a:r>
          </a:p>
        </p:txBody>
      </p:sp>
      <p:pic>
        <p:nvPicPr>
          <p:cNvPr id="11" name="Picture 17" descr="TP_tmp"/>
          <p:cNvPicPr>
            <a:picLocks noChangeAspect="1" noChangeArrowheads="1"/>
          </p:cNvPicPr>
          <p:nvPr>
            <p:custDataLst>
              <p:tags r:id="rId4"/>
            </p:custDataLst>
          </p:nvPr>
        </p:nvPicPr>
        <p:blipFill>
          <a:blip r:embed="rId9"/>
          <a:srcRect/>
          <a:stretch>
            <a:fillRect/>
          </a:stretch>
        </p:blipFill>
        <p:spPr bwMode="auto">
          <a:xfrm>
            <a:off x="2254211" y="4943836"/>
            <a:ext cx="3986212" cy="1519238"/>
          </a:xfrm>
          <a:prstGeom prst="rect">
            <a:avLst/>
          </a:prstGeom>
          <a:noFill/>
          <a:ln w="9525" algn="ctr">
            <a:noFill/>
            <a:miter lim="800000"/>
            <a:headEnd/>
            <a:tailEnd/>
          </a:ln>
          <a:effectLst/>
        </p:spPr>
      </p:pic>
      <p:pic>
        <p:nvPicPr>
          <p:cNvPr id="12" name="Picture 7" descr="TP_tmp"/>
          <p:cNvPicPr>
            <a:picLocks noChangeAspect="1" noChangeArrowheads="1"/>
          </p:cNvPicPr>
          <p:nvPr>
            <p:custDataLst>
              <p:tags r:id="rId5"/>
            </p:custDataLst>
          </p:nvPr>
        </p:nvPicPr>
        <p:blipFill>
          <a:blip r:embed="rId10"/>
          <a:srcRect/>
          <a:stretch>
            <a:fillRect/>
          </a:stretch>
        </p:blipFill>
        <p:spPr bwMode="auto">
          <a:xfrm>
            <a:off x="5047621" y="2852056"/>
            <a:ext cx="508000" cy="355600"/>
          </a:xfrm>
          <a:prstGeom prst="rect">
            <a:avLst/>
          </a:prstGeom>
          <a:noFill/>
          <a:ln w="9525" algn="ctr">
            <a:noFill/>
            <a:miter lim="800000"/>
            <a:headEnd/>
            <a:tailEnd/>
          </a:ln>
          <a:effectLst/>
        </p:spPr>
      </p:pic>
      <p:graphicFrame>
        <p:nvGraphicFramePr>
          <p:cNvPr id="258050" name="Object 2"/>
          <p:cNvGraphicFramePr>
            <a:graphicFrameLocks noChangeAspect="1"/>
          </p:cNvGraphicFramePr>
          <p:nvPr/>
        </p:nvGraphicFramePr>
        <p:xfrm>
          <a:off x="251418" y="1718181"/>
          <a:ext cx="3005138" cy="461962"/>
        </p:xfrm>
        <a:graphic>
          <a:graphicData uri="http://schemas.openxmlformats.org/presentationml/2006/ole">
            <p:oleObj spid="_x0000_s258050" name="Equation" r:id="rId11" imgW="1485720" imgH="228600" progId="Equation.DSMT4">
              <p:embed/>
            </p:oleObj>
          </a:graphicData>
        </a:graphic>
      </p:graphicFrame>
    </p:spTree>
  </p:cSld>
  <p:clrMapOvr>
    <a:masterClrMapping/>
  </p:clrMapOvr>
  <p:transition>
    <p:strips dir="rd"/>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6290" name="Rectangle 2"/>
          <p:cNvSpPr>
            <a:spLocks noGrp="1" noChangeArrowheads="1"/>
          </p:cNvSpPr>
          <p:nvPr>
            <p:ph type="title"/>
          </p:nvPr>
        </p:nvSpPr>
        <p:spPr>
          <a:xfrm>
            <a:off x="421193" y="390961"/>
            <a:ext cx="8382000" cy="553998"/>
          </a:xfrm>
        </p:spPr>
        <p:txBody>
          <a:bodyPr/>
          <a:lstStyle/>
          <a:p>
            <a:r>
              <a:rPr lang="en-US" sz="4000" dirty="0"/>
              <a:t>Rank function </a:t>
            </a:r>
            <a:r>
              <a:rPr lang="en-US" sz="4000" dirty="0" smtClean="0"/>
              <a:t>synthesis – simplified version</a:t>
            </a:r>
            <a:endParaRPr lang="en-US" sz="4000" dirty="0"/>
          </a:p>
        </p:txBody>
      </p:sp>
      <p:sp>
        <p:nvSpPr>
          <p:cNvPr id="2956291" name="Rectangle 3"/>
          <p:cNvSpPr>
            <a:spLocks noGrp="1" noChangeArrowheads="1"/>
          </p:cNvSpPr>
          <p:nvPr>
            <p:ph type="body" idx="1"/>
          </p:nvPr>
        </p:nvSpPr>
        <p:spPr>
          <a:xfrm>
            <a:off x="533400" y="1676400"/>
            <a:ext cx="8216900" cy="4343400"/>
          </a:xfrm>
        </p:spPr>
        <p:txBody>
          <a:bodyPr/>
          <a:lstStyle/>
          <a:p>
            <a:pPr>
              <a:buFontTx/>
              <a:buNone/>
            </a:pPr>
            <a:endParaRPr lang="en-US" sz="2800" dirty="0">
              <a:latin typeface="Calibri" pitchFamily="34" charset="0"/>
            </a:endParaRPr>
          </a:p>
          <a:p>
            <a:pPr>
              <a:buFontTx/>
              <a:buNone/>
            </a:pPr>
            <a:endParaRPr lang="en-US" sz="2800" i="1" dirty="0">
              <a:latin typeface="Calibri" pitchFamily="34" charset="0"/>
            </a:endParaRPr>
          </a:p>
        </p:txBody>
      </p:sp>
      <p:sp>
        <p:nvSpPr>
          <p:cNvPr id="10" name="TextBox 9"/>
          <p:cNvSpPr txBox="1"/>
          <p:nvPr/>
        </p:nvSpPr>
        <p:spPr>
          <a:xfrm>
            <a:off x="622998" y="4270550"/>
            <a:ext cx="3076676" cy="369332"/>
          </a:xfrm>
          <a:prstGeom prst="rect">
            <a:avLst/>
          </a:prstGeom>
          <a:noFill/>
        </p:spPr>
        <p:txBody>
          <a:bodyPr wrap="none" rtlCol="0">
            <a:spAutoFit/>
          </a:bodyPr>
          <a:lstStyle/>
          <a:p>
            <a:r>
              <a:rPr lang="en-US" dirty="0" smtClean="0">
                <a:solidFill>
                  <a:schemeClr val="bg1"/>
                </a:solidFill>
              </a:rPr>
              <a:t>Search over linear templates:</a:t>
            </a:r>
          </a:p>
        </p:txBody>
      </p:sp>
      <p:pic>
        <p:nvPicPr>
          <p:cNvPr id="11" name="Picture 17" descr="TP_tmp"/>
          <p:cNvPicPr>
            <a:picLocks noChangeAspect="1" noChangeArrowheads="1"/>
          </p:cNvPicPr>
          <p:nvPr>
            <p:custDataLst>
              <p:tags r:id="rId2"/>
            </p:custDataLst>
          </p:nvPr>
        </p:nvPicPr>
        <p:blipFill>
          <a:blip r:embed="rId7"/>
          <a:srcRect/>
          <a:stretch>
            <a:fillRect/>
          </a:stretch>
        </p:blipFill>
        <p:spPr bwMode="auto">
          <a:xfrm>
            <a:off x="2254211" y="4943836"/>
            <a:ext cx="3986212" cy="1519238"/>
          </a:xfrm>
          <a:prstGeom prst="rect">
            <a:avLst/>
          </a:prstGeom>
          <a:noFill/>
          <a:ln w="9525" algn="ctr">
            <a:noFill/>
            <a:miter lim="800000"/>
            <a:headEnd/>
            <a:tailEnd/>
          </a:ln>
          <a:effectLst/>
        </p:spPr>
      </p:pic>
      <p:pic>
        <p:nvPicPr>
          <p:cNvPr id="12" name="Picture 7" descr="TP_tmp"/>
          <p:cNvPicPr>
            <a:picLocks noChangeAspect="1" noChangeArrowheads="1"/>
          </p:cNvPicPr>
          <p:nvPr>
            <p:custDataLst>
              <p:tags r:id="rId3"/>
            </p:custDataLst>
          </p:nvPr>
        </p:nvPicPr>
        <p:blipFill>
          <a:blip r:embed="rId8"/>
          <a:srcRect/>
          <a:stretch>
            <a:fillRect/>
          </a:stretch>
        </p:blipFill>
        <p:spPr bwMode="auto">
          <a:xfrm>
            <a:off x="5047621" y="2852056"/>
            <a:ext cx="508000" cy="355600"/>
          </a:xfrm>
          <a:prstGeom prst="rect">
            <a:avLst/>
          </a:prstGeom>
          <a:noFill/>
          <a:ln w="9525" algn="ctr">
            <a:noFill/>
            <a:miter lim="800000"/>
            <a:headEnd/>
            <a:tailEnd/>
          </a:ln>
          <a:effectLst/>
        </p:spPr>
      </p:pic>
      <p:graphicFrame>
        <p:nvGraphicFramePr>
          <p:cNvPr id="258050" name="Object 2"/>
          <p:cNvGraphicFramePr>
            <a:graphicFrameLocks noChangeAspect="1"/>
          </p:cNvGraphicFramePr>
          <p:nvPr/>
        </p:nvGraphicFramePr>
        <p:xfrm>
          <a:off x="251418" y="1718181"/>
          <a:ext cx="3005138" cy="461962"/>
        </p:xfrm>
        <a:graphic>
          <a:graphicData uri="http://schemas.openxmlformats.org/presentationml/2006/ole">
            <p:oleObj spid="_x0000_s260098" name="Equation" r:id="rId9" imgW="1485720" imgH="228600" progId="Equation.DSMT4">
              <p:embed/>
            </p:oleObj>
          </a:graphicData>
        </a:graphic>
      </p:graphicFrame>
      <p:pic>
        <p:nvPicPr>
          <p:cNvPr id="13" name="Picture 10" descr="TP_tmp"/>
          <p:cNvPicPr>
            <a:picLocks noChangeAspect="1" noChangeArrowheads="1"/>
          </p:cNvPicPr>
          <p:nvPr>
            <p:custDataLst>
              <p:tags r:id="rId4"/>
            </p:custDataLst>
          </p:nvPr>
        </p:nvPicPr>
        <p:blipFill>
          <a:blip r:embed="rId10"/>
          <a:srcRect/>
          <a:stretch>
            <a:fillRect/>
          </a:stretch>
        </p:blipFill>
        <p:spPr bwMode="auto">
          <a:xfrm>
            <a:off x="190919" y="2457258"/>
            <a:ext cx="4749242" cy="1059665"/>
          </a:xfrm>
          <a:prstGeom prst="rect">
            <a:avLst/>
          </a:prstGeom>
          <a:noFill/>
          <a:ln w="9525" algn="ctr">
            <a:noFill/>
            <a:miter lim="800000"/>
            <a:headEnd/>
            <a:tailEnd/>
          </a:ln>
          <a:effectLst/>
        </p:spPr>
      </p:pic>
      <p:pic>
        <p:nvPicPr>
          <p:cNvPr id="14" name="Picture 21" descr="TP_tmp"/>
          <p:cNvPicPr>
            <a:picLocks noChangeAspect="1" noChangeArrowheads="1"/>
          </p:cNvPicPr>
          <p:nvPr>
            <p:custDataLst>
              <p:tags r:id="rId5"/>
            </p:custDataLst>
          </p:nvPr>
        </p:nvPicPr>
        <p:blipFill>
          <a:blip r:embed="rId11"/>
          <a:srcRect/>
          <a:stretch>
            <a:fillRect/>
          </a:stretch>
        </p:blipFill>
        <p:spPr bwMode="auto">
          <a:xfrm rot="2645087">
            <a:off x="3750112" y="3029993"/>
            <a:ext cx="5474275" cy="246222"/>
          </a:xfrm>
          <a:prstGeom prst="rect">
            <a:avLst/>
          </a:prstGeom>
          <a:noFill/>
          <a:ln w="9525" algn="ctr">
            <a:noFill/>
            <a:miter lim="800000"/>
            <a:headEnd/>
            <a:tailEnd/>
          </a:ln>
          <a:effectLst/>
        </p:spPr>
      </p:pic>
    </p:spTree>
  </p:cSld>
  <p:clrMapOvr>
    <a:masterClrMapping/>
  </p:clrMapOvr>
  <p:transition>
    <p:strips dir="rd"/>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6530" name="Rectangle 2"/>
          <p:cNvSpPr>
            <a:spLocks noGrp="1" noChangeArrowheads="1"/>
          </p:cNvSpPr>
          <p:nvPr>
            <p:ph type="title"/>
          </p:nvPr>
        </p:nvSpPr>
        <p:spPr/>
        <p:txBody>
          <a:bodyPr/>
          <a:lstStyle/>
          <a:p>
            <a:r>
              <a:rPr lang="en-US" dirty="0"/>
              <a:t>Rank function synthesis</a:t>
            </a:r>
          </a:p>
        </p:txBody>
      </p:sp>
      <p:sp>
        <p:nvSpPr>
          <p:cNvPr id="2966531" name="Rectangle 3"/>
          <p:cNvSpPr>
            <a:spLocks noGrp="1" noChangeArrowheads="1"/>
          </p:cNvSpPr>
          <p:nvPr>
            <p:ph type="body" idx="1"/>
          </p:nvPr>
        </p:nvSpPr>
        <p:spPr>
          <a:xfrm>
            <a:off x="533400" y="1676400"/>
            <a:ext cx="8216900" cy="4343400"/>
          </a:xfrm>
        </p:spPr>
        <p:txBody>
          <a:bodyPr/>
          <a:lstStyle/>
          <a:p>
            <a:pPr>
              <a:buFontTx/>
              <a:buNone/>
            </a:pPr>
            <a:endParaRPr lang="en-US" sz="2800">
              <a:latin typeface="Calibri" pitchFamily="34" charset="0"/>
            </a:endParaRPr>
          </a:p>
          <a:p>
            <a:pPr>
              <a:buFontTx/>
              <a:buNone/>
            </a:pPr>
            <a:endParaRPr lang="en-US" sz="2800" i="1">
              <a:latin typeface="Calibri" pitchFamily="34" charset="0"/>
            </a:endParaRPr>
          </a:p>
        </p:txBody>
      </p:sp>
      <p:pic>
        <p:nvPicPr>
          <p:cNvPr id="2966549" name="Picture 21" descr="TP_tmp"/>
          <p:cNvPicPr>
            <a:picLocks noChangeAspect="1" noChangeArrowheads="1"/>
          </p:cNvPicPr>
          <p:nvPr>
            <p:custDataLst>
              <p:tags r:id="rId2"/>
            </p:custDataLst>
          </p:nvPr>
        </p:nvPicPr>
        <p:blipFill>
          <a:blip r:embed="rId7"/>
          <a:srcRect/>
          <a:stretch>
            <a:fillRect/>
          </a:stretch>
        </p:blipFill>
        <p:spPr bwMode="auto">
          <a:xfrm>
            <a:off x="1408845" y="4054511"/>
            <a:ext cx="7270750" cy="327025"/>
          </a:xfrm>
          <a:prstGeom prst="rect">
            <a:avLst/>
          </a:prstGeom>
          <a:noFill/>
          <a:ln w="9525" algn="ctr">
            <a:noFill/>
            <a:miter lim="800000"/>
            <a:headEnd/>
            <a:tailEnd/>
          </a:ln>
          <a:effectLst/>
        </p:spPr>
      </p:pic>
      <p:pic>
        <p:nvPicPr>
          <p:cNvPr id="2966538" name="Picture 10" descr="TP_tmp"/>
          <p:cNvPicPr>
            <a:picLocks noChangeAspect="1" noChangeArrowheads="1"/>
          </p:cNvPicPr>
          <p:nvPr>
            <p:custDataLst>
              <p:tags r:id="rId3"/>
            </p:custDataLst>
          </p:nvPr>
        </p:nvPicPr>
        <p:blipFill>
          <a:blip r:embed="rId8"/>
          <a:srcRect/>
          <a:stretch>
            <a:fillRect/>
          </a:stretch>
        </p:blipFill>
        <p:spPr bwMode="auto">
          <a:xfrm>
            <a:off x="291403" y="2276388"/>
            <a:ext cx="6742618" cy="1504433"/>
          </a:xfrm>
          <a:prstGeom prst="rect">
            <a:avLst/>
          </a:prstGeom>
          <a:noFill/>
          <a:ln w="9525" algn="ctr">
            <a:noFill/>
            <a:miter lim="800000"/>
            <a:headEnd/>
            <a:tailEnd/>
          </a:ln>
          <a:effectLst/>
        </p:spPr>
      </p:pic>
      <p:pic>
        <p:nvPicPr>
          <p:cNvPr id="2966534" name="Picture 6" descr="TP_tmp"/>
          <p:cNvPicPr>
            <a:picLocks noChangeAspect="1" noChangeArrowheads="1"/>
          </p:cNvPicPr>
          <p:nvPr>
            <p:custDataLst>
              <p:tags r:id="rId4"/>
            </p:custDataLst>
          </p:nvPr>
        </p:nvPicPr>
        <p:blipFill>
          <a:blip r:embed="rId9"/>
          <a:srcRect/>
          <a:stretch>
            <a:fillRect/>
          </a:stretch>
        </p:blipFill>
        <p:spPr bwMode="auto">
          <a:xfrm>
            <a:off x="7469276" y="2922395"/>
            <a:ext cx="508000" cy="355600"/>
          </a:xfrm>
          <a:prstGeom prst="rect">
            <a:avLst/>
          </a:prstGeom>
          <a:noFill/>
          <a:ln w="9525" algn="ctr">
            <a:noFill/>
            <a:miter lim="800000"/>
            <a:headEnd/>
            <a:tailEnd/>
          </a:ln>
          <a:effectLst/>
        </p:spPr>
      </p:pic>
      <p:pic>
        <p:nvPicPr>
          <p:cNvPr id="2966550" name="Picture 22" descr="TP_tmp"/>
          <p:cNvPicPr>
            <a:picLocks noChangeAspect="1" noChangeArrowheads="1"/>
          </p:cNvPicPr>
          <p:nvPr>
            <p:custDataLst>
              <p:tags r:id="rId5"/>
            </p:custDataLst>
          </p:nvPr>
        </p:nvPicPr>
        <p:blipFill>
          <a:blip r:embed="rId10"/>
          <a:srcRect/>
          <a:stretch>
            <a:fillRect/>
          </a:stretch>
        </p:blipFill>
        <p:spPr bwMode="auto">
          <a:xfrm>
            <a:off x="306388" y="5108575"/>
            <a:ext cx="8456612" cy="1292225"/>
          </a:xfrm>
          <a:prstGeom prst="rect">
            <a:avLst/>
          </a:prstGeom>
          <a:noFill/>
          <a:ln w="9525" algn="ctr">
            <a:noFill/>
            <a:miter lim="800000"/>
            <a:headEnd/>
            <a:tailEnd/>
          </a:ln>
          <a:effectLst/>
        </p:spPr>
      </p:pic>
      <p:graphicFrame>
        <p:nvGraphicFramePr>
          <p:cNvPr id="261122" name="Object 2"/>
          <p:cNvGraphicFramePr>
            <a:graphicFrameLocks noChangeAspect="1"/>
          </p:cNvGraphicFramePr>
          <p:nvPr/>
        </p:nvGraphicFramePr>
        <p:xfrm>
          <a:off x="180487" y="1637882"/>
          <a:ext cx="3005138" cy="441273"/>
        </p:xfrm>
        <a:graphic>
          <a:graphicData uri="http://schemas.openxmlformats.org/presentationml/2006/ole">
            <p:oleObj spid="_x0000_s261122" name="Equation" r:id="rId11" imgW="1485720" imgH="228600" progId="Equation.DSMT4">
              <p:embed/>
            </p:oleObj>
          </a:graphicData>
        </a:graphic>
      </p:graphicFrame>
    </p:spTree>
  </p:cSld>
  <p:clrMapOvr>
    <a:masterClrMapping/>
  </p:clrMapOvr>
  <p:transition>
    <p:strips dir="rd"/>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6530" name="Rectangle 2"/>
          <p:cNvSpPr>
            <a:spLocks noGrp="1" noChangeArrowheads="1"/>
          </p:cNvSpPr>
          <p:nvPr>
            <p:ph type="title"/>
          </p:nvPr>
        </p:nvSpPr>
        <p:spPr/>
        <p:txBody>
          <a:bodyPr/>
          <a:lstStyle/>
          <a:p>
            <a:r>
              <a:rPr lang="en-US" dirty="0"/>
              <a:t>Rank function synthesis</a:t>
            </a:r>
          </a:p>
        </p:txBody>
      </p:sp>
      <p:sp>
        <p:nvSpPr>
          <p:cNvPr id="2966531" name="Rectangle 3"/>
          <p:cNvSpPr>
            <a:spLocks noGrp="1" noChangeArrowheads="1"/>
          </p:cNvSpPr>
          <p:nvPr>
            <p:ph type="body" idx="1"/>
          </p:nvPr>
        </p:nvSpPr>
        <p:spPr>
          <a:xfrm>
            <a:off x="533400" y="1676400"/>
            <a:ext cx="8216900" cy="4343400"/>
          </a:xfrm>
        </p:spPr>
        <p:txBody>
          <a:bodyPr/>
          <a:lstStyle/>
          <a:p>
            <a:pPr>
              <a:buFontTx/>
              <a:buNone/>
            </a:pPr>
            <a:endParaRPr lang="en-US" sz="2800">
              <a:latin typeface="Calibri" pitchFamily="34" charset="0"/>
            </a:endParaRPr>
          </a:p>
          <a:p>
            <a:pPr>
              <a:buFontTx/>
              <a:buNone/>
            </a:pPr>
            <a:endParaRPr lang="en-US" sz="2800" i="1">
              <a:latin typeface="Calibri" pitchFamily="34" charset="0"/>
            </a:endParaRPr>
          </a:p>
        </p:txBody>
      </p:sp>
      <p:pic>
        <p:nvPicPr>
          <p:cNvPr id="2966550" name="Picture 22" descr="TP_tmp"/>
          <p:cNvPicPr>
            <a:picLocks noChangeAspect="1" noChangeArrowheads="1"/>
          </p:cNvPicPr>
          <p:nvPr>
            <p:custDataLst>
              <p:tags r:id="rId2"/>
            </p:custDataLst>
          </p:nvPr>
        </p:nvPicPr>
        <p:blipFill>
          <a:blip r:embed="rId5"/>
          <a:srcRect/>
          <a:stretch>
            <a:fillRect/>
          </a:stretch>
        </p:blipFill>
        <p:spPr bwMode="auto">
          <a:xfrm>
            <a:off x="306388" y="5108575"/>
            <a:ext cx="8456612" cy="1292225"/>
          </a:xfrm>
          <a:prstGeom prst="rect">
            <a:avLst/>
          </a:prstGeom>
          <a:noFill/>
          <a:ln w="9525" algn="ctr">
            <a:noFill/>
            <a:miter lim="800000"/>
            <a:headEnd/>
            <a:tailEnd/>
          </a:ln>
          <a:effectLst/>
        </p:spPr>
      </p:pic>
      <p:pic>
        <p:nvPicPr>
          <p:cNvPr id="8" name="Picture 9" descr="TP_tmp"/>
          <p:cNvPicPr>
            <a:picLocks noChangeAspect="1" noChangeArrowheads="1"/>
          </p:cNvPicPr>
          <p:nvPr>
            <p:custDataLst>
              <p:tags r:id="rId3"/>
            </p:custDataLst>
          </p:nvPr>
        </p:nvPicPr>
        <p:blipFill>
          <a:blip r:embed="rId6"/>
          <a:srcRect/>
          <a:stretch>
            <a:fillRect/>
          </a:stretch>
        </p:blipFill>
        <p:spPr bwMode="auto">
          <a:xfrm>
            <a:off x="1300425" y="2566395"/>
            <a:ext cx="6262688" cy="1824037"/>
          </a:xfrm>
          <a:prstGeom prst="rect">
            <a:avLst/>
          </a:prstGeom>
          <a:noFill/>
          <a:ln w="9525" algn="ctr">
            <a:noFill/>
            <a:miter lim="800000"/>
            <a:headEnd/>
            <a:tailEnd/>
          </a:ln>
          <a:effectLst/>
        </p:spPr>
      </p:pic>
      <p:sp>
        <p:nvSpPr>
          <p:cNvPr id="9" name="TextBox 8"/>
          <p:cNvSpPr txBox="1"/>
          <p:nvPr/>
        </p:nvSpPr>
        <p:spPr>
          <a:xfrm>
            <a:off x="381838" y="1828800"/>
            <a:ext cx="1991251" cy="461665"/>
          </a:xfrm>
          <a:prstGeom prst="rect">
            <a:avLst/>
          </a:prstGeom>
          <a:noFill/>
        </p:spPr>
        <p:txBody>
          <a:bodyPr wrap="none" rtlCol="0">
            <a:spAutoFit/>
          </a:bodyPr>
          <a:lstStyle/>
          <a:p>
            <a:r>
              <a:rPr lang="en-US" sz="2400" dirty="0" smtClean="0">
                <a:solidFill>
                  <a:schemeClr val="bg1"/>
                </a:solidFill>
              </a:rPr>
              <a:t>Instead solve:</a:t>
            </a:r>
          </a:p>
        </p:txBody>
      </p:sp>
      <p:graphicFrame>
        <p:nvGraphicFramePr>
          <p:cNvPr id="262146" name="Object 2"/>
          <p:cNvGraphicFramePr>
            <a:graphicFrameLocks noChangeAspect="1"/>
          </p:cNvGraphicFramePr>
          <p:nvPr/>
        </p:nvGraphicFramePr>
        <p:xfrm>
          <a:off x="2251703" y="1857968"/>
          <a:ext cx="3363913" cy="461963"/>
        </p:xfrm>
        <a:graphic>
          <a:graphicData uri="http://schemas.openxmlformats.org/presentationml/2006/ole">
            <p:oleObj spid="_x0000_s262146" name="Equation" r:id="rId7" imgW="1663560" imgH="228600" progId="Equation.DSMT4">
              <p:embed/>
            </p:oleObj>
          </a:graphicData>
        </a:graphic>
      </p:graphicFrame>
    </p:spTree>
  </p:cSld>
  <p:clrMapOvr>
    <a:masterClrMapping/>
  </p:clrMapOvr>
  <p:transition>
    <p:strips dir="rd"/>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6530" name="Rectangle 2"/>
          <p:cNvSpPr>
            <a:spLocks noGrp="1" noChangeArrowheads="1"/>
          </p:cNvSpPr>
          <p:nvPr>
            <p:ph type="title"/>
          </p:nvPr>
        </p:nvSpPr>
        <p:spPr/>
        <p:txBody>
          <a:bodyPr/>
          <a:lstStyle/>
          <a:p>
            <a:r>
              <a:rPr lang="en-US" dirty="0"/>
              <a:t>Rank function synthesis</a:t>
            </a:r>
          </a:p>
        </p:txBody>
      </p:sp>
      <p:pic>
        <p:nvPicPr>
          <p:cNvPr id="8" name="Picture 9" descr="TP_tmp"/>
          <p:cNvPicPr>
            <a:picLocks noChangeAspect="1" noChangeArrowheads="1"/>
          </p:cNvPicPr>
          <p:nvPr>
            <p:custDataLst>
              <p:tags r:id="rId2"/>
            </p:custDataLst>
          </p:nvPr>
        </p:nvPicPr>
        <p:blipFill>
          <a:blip r:embed="rId4"/>
          <a:srcRect/>
          <a:stretch>
            <a:fillRect/>
          </a:stretch>
        </p:blipFill>
        <p:spPr bwMode="auto">
          <a:xfrm>
            <a:off x="1300425" y="2566395"/>
            <a:ext cx="6262688" cy="1824037"/>
          </a:xfrm>
          <a:prstGeom prst="rect">
            <a:avLst/>
          </a:prstGeom>
          <a:noFill/>
          <a:ln w="9525" algn="ctr">
            <a:noFill/>
            <a:miter lim="800000"/>
            <a:headEnd/>
            <a:tailEnd/>
          </a:ln>
          <a:effectLst/>
        </p:spPr>
      </p:pic>
      <p:sp>
        <p:nvSpPr>
          <p:cNvPr id="9" name="TextBox 8"/>
          <p:cNvSpPr txBox="1"/>
          <p:nvPr/>
        </p:nvSpPr>
        <p:spPr>
          <a:xfrm>
            <a:off x="381838" y="1828800"/>
            <a:ext cx="1991251" cy="461665"/>
          </a:xfrm>
          <a:prstGeom prst="rect">
            <a:avLst/>
          </a:prstGeom>
          <a:noFill/>
        </p:spPr>
        <p:txBody>
          <a:bodyPr wrap="none" rtlCol="0">
            <a:spAutoFit/>
          </a:bodyPr>
          <a:lstStyle/>
          <a:p>
            <a:r>
              <a:rPr lang="en-US" sz="2400" dirty="0" smtClean="0">
                <a:solidFill>
                  <a:schemeClr val="bg1"/>
                </a:solidFill>
              </a:rPr>
              <a:t>Instead solve:</a:t>
            </a:r>
          </a:p>
        </p:txBody>
      </p:sp>
      <p:graphicFrame>
        <p:nvGraphicFramePr>
          <p:cNvPr id="262146" name="Object 2"/>
          <p:cNvGraphicFramePr>
            <a:graphicFrameLocks noChangeAspect="1"/>
          </p:cNvGraphicFramePr>
          <p:nvPr/>
        </p:nvGraphicFramePr>
        <p:xfrm>
          <a:off x="2251703" y="1857968"/>
          <a:ext cx="3363913" cy="461963"/>
        </p:xfrm>
        <a:graphic>
          <a:graphicData uri="http://schemas.openxmlformats.org/presentationml/2006/ole">
            <p:oleObj spid="_x0000_s263170" name="Equation" r:id="rId5" imgW="1663560" imgH="228600" progId="Equation.DSMT4">
              <p:embed/>
            </p:oleObj>
          </a:graphicData>
        </a:graphic>
      </p:graphicFrame>
      <p:sp>
        <p:nvSpPr>
          <p:cNvPr id="10" name="TextBox 9"/>
          <p:cNvSpPr txBox="1"/>
          <p:nvPr/>
        </p:nvSpPr>
        <p:spPr>
          <a:xfrm>
            <a:off x="3858566" y="4762918"/>
            <a:ext cx="4758290" cy="1569660"/>
          </a:xfrm>
          <a:prstGeom prst="rect">
            <a:avLst/>
          </a:prstGeom>
          <a:noFill/>
        </p:spPr>
        <p:txBody>
          <a:bodyPr wrap="none" rtlCol="0">
            <a:spAutoFit/>
          </a:bodyPr>
          <a:lstStyle/>
          <a:p>
            <a:r>
              <a:rPr lang="en-US" sz="2400" dirty="0" smtClean="0">
                <a:solidFill>
                  <a:schemeClr val="bg1"/>
                </a:solidFill>
              </a:rPr>
              <a:t>Solver: Dual Simplex for </a:t>
            </a:r>
            <a:r>
              <a:rPr lang="en-US" sz="2400" dirty="0" err="1" smtClean="0">
                <a:solidFill>
                  <a:schemeClr val="bg1"/>
                </a:solidFill>
              </a:rPr>
              <a:t>Th</a:t>
            </a:r>
            <a:r>
              <a:rPr lang="en-US" sz="2400" dirty="0" smtClean="0">
                <a:solidFill>
                  <a:schemeClr val="bg1"/>
                </a:solidFill>
              </a:rPr>
              <a:t>(LRA)</a:t>
            </a:r>
            <a:r>
              <a:rPr lang="en-US" sz="2400" i="1" dirty="0" smtClean="0">
                <a:solidFill>
                  <a:schemeClr val="bg1"/>
                </a:solidFill>
              </a:rPr>
              <a:t>.</a:t>
            </a:r>
          </a:p>
          <a:p>
            <a:endParaRPr lang="en-US" sz="2400" i="1" dirty="0" smtClean="0">
              <a:solidFill>
                <a:schemeClr val="bg1"/>
              </a:solidFill>
            </a:endParaRPr>
          </a:p>
          <a:p>
            <a:r>
              <a:rPr lang="en-US" sz="2400" i="1" dirty="0" smtClean="0">
                <a:solidFill>
                  <a:schemeClr val="bg1"/>
                </a:solidFill>
              </a:rPr>
              <a:t>See Byron Cook’s blog for an F# </a:t>
            </a:r>
          </a:p>
          <a:p>
            <a:r>
              <a:rPr lang="en-US" sz="2400" i="1" dirty="0" smtClean="0">
                <a:solidFill>
                  <a:schemeClr val="bg1"/>
                </a:solidFill>
              </a:rPr>
              <a:t>program that produces input to Z3</a:t>
            </a:r>
          </a:p>
        </p:txBody>
      </p:sp>
    </p:spTree>
  </p:cSld>
  <p:clrMapOvr>
    <a:masterClrMapping/>
  </p:clrMapOvr>
  <p:transition>
    <p:strips dir="rd"/>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74005" y="2431700"/>
            <a:ext cx="7527385" cy="1218795"/>
          </a:xfrm>
        </p:spPr>
        <p:txBody>
          <a:bodyPr/>
          <a:lstStyle/>
          <a:p>
            <a:r>
              <a:rPr sz="4400" b="1" smtClean="0"/>
              <a:t>Program Analysis as Constraint Solving</a:t>
            </a:r>
          </a:p>
        </p:txBody>
      </p:sp>
      <p:sp>
        <p:nvSpPr>
          <p:cNvPr id="5" name="Rectangle 4"/>
          <p:cNvSpPr/>
          <p:nvPr/>
        </p:nvSpPr>
        <p:spPr>
          <a:xfrm>
            <a:off x="2029767" y="4137299"/>
            <a:ext cx="6832879" cy="923330"/>
          </a:xfrm>
          <a:prstGeom prst="rect">
            <a:avLst/>
          </a:prstGeom>
        </p:spPr>
        <p:txBody>
          <a:bodyPr wrap="square">
            <a:spAutoFit/>
          </a:bodyPr>
          <a:lstStyle/>
          <a:p>
            <a:r>
              <a:rPr lang="en-US" dirty="0" smtClean="0">
                <a:solidFill>
                  <a:schemeClr val="bg1"/>
                </a:solidFill>
              </a:rPr>
              <a:t>Sumit Gulwani, Saurabh Srivastava, Ramarathnam Venkatesan, PLDI 2008</a:t>
            </a:r>
            <a:br>
              <a:rPr lang="en-US" dirty="0" smtClean="0">
                <a:solidFill>
                  <a:schemeClr val="bg1"/>
                </a:solidFill>
              </a:rPr>
            </a:br>
            <a:endParaRPr lang="en-US" dirty="0">
              <a:solidFill>
                <a:schemeClr val="bg1"/>
              </a:solidFill>
            </a:endParaRPr>
          </a:p>
        </p:txBody>
      </p:sp>
      <p:pic>
        <p:nvPicPr>
          <p:cNvPr id="6" name="Picture 5" descr="sumitg.jpg"/>
          <p:cNvPicPr>
            <a:picLocks noChangeAspect="1"/>
          </p:cNvPicPr>
          <p:nvPr/>
        </p:nvPicPr>
        <p:blipFill>
          <a:blip r:embed="rId2"/>
          <a:stretch>
            <a:fillRect/>
          </a:stretch>
        </p:blipFill>
        <p:spPr>
          <a:xfrm>
            <a:off x="6214626" y="4582048"/>
            <a:ext cx="734173" cy="928147"/>
          </a:xfrm>
          <a:prstGeom prst="rect">
            <a:avLst/>
          </a:prstGeom>
        </p:spPr>
      </p:pic>
      <p:pic>
        <p:nvPicPr>
          <p:cNvPr id="7" name="Picture 6" descr="venkie.jpg"/>
          <p:cNvPicPr>
            <a:picLocks noChangeAspect="1"/>
          </p:cNvPicPr>
          <p:nvPr/>
        </p:nvPicPr>
        <p:blipFill>
          <a:blip r:embed="rId3" cstate="print"/>
          <a:stretch>
            <a:fillRect/>
          </a:stretch>
        </p:blipFill>
        <p:spPr>
          <a:xfrm>
            <a:off x="7747907" y="4582048"/>
            <a:ext cx="685800" cy="914400"/>
          </a:xfrm>
          <a:prstGeom prst="rect">
            <a:avLst/>
          </a:prstGeom>
        </p:spPr>
      </p:pic>
      <p:pic>
        <p:nvPicPr>
          <p:cNvPr id="8" name="Picture 7" descr="mugshot.jpg"/>
          <p:cNvPicPr>
            <a:picLocks noChangeAspect="1"/>
          </p:cNvPicPr>
          <p:nvPr/>
        </p:nvPicPr>
        <p:blipFill>
          <a:blip r:embed="rId4"/>
          <a:srcRect l="11456" r="17775"/>
          <a:stretch>
            <a:fillRect/>
          </a:stretch>
        </p:blipFill>
        <p:spPr>
          <a:xfrm>
            <a:off x="7013752" y="4592095"/>
            <a:ext cx="696040" cy="904853"/>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3644" y="3146764"/>
            <a:ext cx="8057231" cy="619465"/>
          </a:xfrm>
        </p:spPr>
        <p:txBody>
          <a:bodyPr/>
          <a:lstStyle/>
          <a:p>
            <a:r>
              <a:rPr sz="4400" b="1" smtClean="0"/>
              <a:t>Program E</a:t>
            </a:r>
            <a:r>
              <a:rPr lang="en-US" sz="4400" b="1" dirty="0" smtClean="0"/>
              <a:t>x</a:t>
            </a:r>
            <a:r>
              <a:rPr sz="4400" b="1" smtClean="0"/>
              <a:t>ploration with </a:t>
            </a:r>
            <a:r>
              <a:rPr sz="4400" kern="0" smtClean="0">
                <a:solidFill>
                  <a:srgbClr val="090F14"/>
                </a:solidFill>
                <a:latin typeface="Magneto" pitchFamily="82" charset="0"/>
              </a:rPr>
              <a:t>Pex</a:t>
            </a:r>
            <a:endParaRPr sz="4400" smtClean="0"/>
          </a:p>
        </p:txBody>
      </p:sp>
      <p:sp>
        <p:nvSpPr>
          <p:cNvPr id="4" name="Rectangle 3"/>
          <p:cNvSpPr/>
          <p:nvPr/>
        </p:nvSpPr>
        <p:spPr>
          <a:xfrm>
            <a:off x="4650872" y="5462016"/>
            <a:ext cx="3478837" cy="369332"/>
          </a:xfrm>
          <a:prstGeom prst="rect">
            <a:avLst/>
          </a:prstGeom>
        </p:spPr>
        <p:txBody>
          <a:bodyPr wrap="none">
            <a:spAutoFit/>
          </a:bodyPr>
          <a:lstStyle/>
          <a:p>
            <a:r>
              <a:rPr lang="en-US" kern="0" dirty="0" smtClean="0">
                <a:solidFill>
                  <a:srgbClr val="090F14"/>
                </a:solidFill>
              </a:rPr>
              <a:t>Nikolai Tillmann, Peli de Halleux </a:t>
            </a:r>
            <a:endParaRPr lang="en-US" dirty="0"/>
          </a:p>
        </p:txBody>
      </p:sp>
      <p:pic>
        <p:nvPicPr>
          <p:cNvPr id="5" name="Picture 4" descr="nikolait.jpg"/>
          <p:cNvPicPr>
            <a:picLocks noChangeAspect="1"/>
          </p:cNvPicPr>
          <p:nvPr/>
        </p:nvPicPr>
        <p:blipFill>
          <a:blip r:embed="rId2"/>
          <a:stretch>
            <a:fillRect/>
          </a:stretch>
        </p:blipFill>
        <p:spPr>
          <a:xfrm>
            <a:off x="6569242" y="4556930"/>
            <a:ext cx="777945" cy="777945"/>
          </a:xfrm>
          <a:prstGeom prst="rect">
            <a:avLst/>
          </a:prstGeom>
        </p:spPr>
      </p:pic>
      <p:pic>
        <p:nvPicPr>
          <p:cNvPr id="6" name="Picture 5" descr="jhalleux.jpg"/>
          <p:cNvPicPr>
            <a:picLocks noChangeAspect="1"/>
          </p:cNvPicPr>
          <p:nvPr/>
        </p:nvPicPr>
        <p:blipFill>
          <a:blip r:embed="rId3"/>
          <a:stretch>
            <a:fillRect/>
          </a:stretch>
        </p:blipFill>
        <p:spPr>
          <a:xfrm>
            <a:off x="7307895" y="4559981"/>
            <a:ext cx="741231" cy="791482"/>
          </a:xfrm>
          <a:prstGeom prst="rect">
            <a:avLst/>
          </a:prstGeom>
        </p:spPr>
      </p:pic>
      <p:sp>
        <p:nvSpPr>
          <p:cNvPr id="8" name="Rectangle 7"/>
          <p:cNvSpPr/>
          <p:nvPr/>
        </p:nvSpPr>
        <p:spPr>
          <a:xfrm>
            <a:off x="2169281" y="6029576"/>
            <a:ext cx="4731295" cy="461665"/>
          </a:xfrm>
          <a:prstGeom prst="rect">
            <a:avLst/>
          </a:prstGeom>
        </p:spPr>
        <p:txBody>
          <a:bodyPr wrap="none">
            <a:spAutoFit/>
          </a:bodyPr>
          <a:lstStyle/>
          <a:p>
            <a:r>
              <a:rPr lang="en-US" sz="2400" dirty="0" smtClean="0">
                <a:hlinkClick r:id="rId4"/>
              </a:rPr>
              <a:t>http://research.microsoft.com/Pex</a:t>
            </a:r>
            <a:endParaRPr lang="en-US" sz="2400" dirty="0"/>
          </a:p>
        </p:txBody>
      </p:sp>
    </p:spTree>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Loop invariants</a:t>
            </a:r>
          </a:p>
        </p:txBody>
      </p:sp>
      <p:sp>
        <p:nvSpPr>
          <p:cNvPr id="21" name="Content Placeholder 2"/>
          <p:cNvSpPr txBox="1">
            <a:spLocks/>
          </p:cNvSpPr>
          <p:nvPr/>
        </p:nvSpPr>
        <p:spPr bwMode="auto">
          <a:xfrm>
            <a:off x="422031" y="2023610"/>
            <a:ext cx="1959429" cy="2290762"/>
          </a:xfrm>
          <a:prstGeom prst="rect">
            <a:avLst/>
          </a:prstGeom>
          <a:noFill/>
          <a:ln w="9525">
            <a:noFill/>
            <a:miter lim="800000"/>
            <a:headEnd/>
            <a:tailEnd/>
          </a:ln>
        </p:spPr>
        <p:txBody>
          <a:bodyPr/>
          <a:lstStyle/>
          <a:p>
            <a:pPr marL="342900" indent="-342900" eaLnBrk="0" hangingPunct="0">
              <a:spcBef>
                <a:spcPct val="20000"/>
              </a:spcBef>
              <a:defRPr/>
            </a:pPr>
            <a:r>
              <a:rPr lang="en-US" sz="3600" b="1" dirty="0" smtClean="0">
                <a:solidFill>
                  <a:srgbClr val="009900"/>
                </a:solidFill>
                <a:sym typeface="Symbol"/>
              </a:rPr>
              <a:t></a:t>
            </a:r>
            <a:endParaRPr lang="en-US" sz="3600" b="1" kern="0" dirty="0">
              <a:solidFill>
                <a:schemeClr val="bg1"/>
              </a:solidFill>
              <a:latin typeface="+mn-lt"/>
            </a:endParaRPr>
          </a:p>
          <a:p>
            <a:pPr marL="342900" indent="-342900" eaLnBrk="0" hangingPunct="0">
              <a:spcBef>
                <a:spcPct val="20000"/>
              </a:spcBef>
              <a:defRPr/>
            </a:pPr>
            <a:r>
              <a:rPr lang="en-US" sz="2400" b="1" kern="0" dirty="0">
                <a:solidFill>
                  <a:schemeClr val="bg1"/>
                </a:solidFill>
                <a:latin typeface="+mn-lt"/>
              </a:rPr>
              <a:t>while</a:t>
            </a:r>
            <a:r>
              <a:rPr lang="en-US" sz="2400" kern="0" dirty="0">
                <a:solidFill>
                  <a:schemeClr val="bg1"/>
                </a:solidFill>
                <a:latin typeface="+mn-lt"/>
              </a:rPr>
              <a:t> (c</a:t>
            </a:r>
            <a:r>
              <a:rPr lang="en-US" sz="2400" kern="0" dirty="0" smtClean="0">
                <a:solidFill>
                  <a:schemeClr val="bg1"/>
                </a:solidFill>
                <a:latin typeface="+mn-lt"/>
              </a:rPr>
              <a:t>) { </a:t>
            </a:r>
            <a:endParaRPr lang="en-US" sz="2400" kern="0" dirty="0">
              <a:solidFill>
                <a:schemeClr val="bg1"/>
              </a:solidFill>
              <a:latin typeface="+mn-lt"/>
            </a:endParaRPr>
          </a:p>
          <a:p>
            <a:pPr marL="342900" indent="-342900" eaLnBrk="0" hangingPunct="0">
              <a:spcBef>
                <a:spcPct val="20000"/>
              </a:spcBef>
              <a:defRPr/>
            </a:pPr>
            <a:r>
              <a:rPr lang="en-US" sz="2400" kern="0" dirty="0">
                <a:solidFill>
                  <a:schemeClr val="bg1"/>
                </a:solidFill>
                <a:latin typeface="+mn-lt"/>
              </a:rPr>
              <a:t>     </a:t>
            </a:r>
            <a:r>
              <a:rPr lang="en-US" sz="2400" kern="0" dirty="0" smtClean="0">
                <a:solidFill>
                  <a:schemeClr val="bg1"/>
                </a:solidFill>
                <a:latin typeface="+mn-lt"/>
              </a:rPr>
              <a:t>S</a:t>
            </a:r>
          </a:p>
          <a:p>
            <a:pPr marL="342900" indent="-342900" eaLnBrk="0" hangingPunct="0">
              <a:spcBef>
                <a:spcPct val="20000"/>
              </a:spcBef>
              <a:defRPr/>
            </a:pPr>
            <a:r>
              <a:rPr lang="en-US" sz="2400" kern="0" dirty="0" smtClean="0">
                <a:solidFill>
                  <a:schemeClr val="bg1"/>
                </a:solidFill>
                <a:latin typeface="+mn-lt"/>
              </a:rPr>
              <a:t>}</a:t>
            </a:r>
            <a:endParaRPr lang="en-US" sz="2400" kern="0" dirty="0">
              <a:solidFill>
                <a:schemeClr val="bg1"/>
              </a:solidFill>
              <a:latin typeface="+mn-lt"/>
            </a:endParaRPr>
          </a:p>
          <a:p>
            <a:pPr marL="342900" indent="-342900" eaLnBrk="0" hangingPunct="0">
              <a:spcBef>
                <a:spcPct val="20000"/>
              </a:spcBef>
              <a:defRPr/>
            </a:pPr>
            <a:r>
              <a:rPr lang="en-US" sz="2400" b="1" kern="0" dirty="0">
                <a:solidFill>
                  <a:srgbClr val="0070C0"/>
                </a:solidFill>
                <a:latin typeface="+mn-lt"/>
              </a:rPr>
              <a:t>Post</a:t>
            </a:r>
          </a:p>
        </p:txBody>
      </p:sp>
      <p:sp>
        <p:nvSpPr>
          <p:cNvPr id="27" name="Right Arrow 26"/>
          <p:cNvSpPr>
            <a:spLocks noChangeArrowheads="1"/>
          </p:cNvSpPr>
          <p:nvPr/>
        </p:nvSpPr>
        <p:spPr bwMode="auto">
          <a:xfrm>
            <a:off x="2191780" y="2809335"/>
            <a:ext cx="977900" cy="733663"/>
          </a:xfrm>
          <a:prstGeom prst="rightArrow">
            <a:avLst>
              <a:gd name="adj1" fmla="val 50000"/>
              <a:gd name="adj2" fmla="val 50024"/>
            </a:avLst>
          </a:prstGeom>
          <a:solidFill>
            <a:srgbClr val="FF0000"/>
          </a:solidFill>
          <a:ln w="9525" algn="ctr">
            <a:noFill/>
            <a:round/>
            <a:headEnd/>
            <a:tailEnd/>
          </a:ln>
        </p:spPr>
        <p:txBody>
          <a:bodyPr>
            <a:spAutoFit/>
          </a:bodyPr>
          <a:lstStyle/>
          <a:p>
            <a:endParaRPr lang="en-US">
              <a:solidFill>
                <a:schemeClr val="bg1"/>
              </a:solidFill>
            </a:endParaRPr>
          </a:p>
        </p:txBody>
      </p:sp>
      <p:graphicFrame>
        <p:nvGraphicFramePr>
          <p:cNvPr id="13" name="Object 12"/>
          <p:cNvGraphicFramePr>
            <a:graphicFrameLocks noChangeAspect="1"/>
          </p:cNvGraphicFramePr>
          <p:nvPr/>
        </p:nvGraphicFramePr>
        <p:xfrm>
          <a:off x="3425198" y="2012433"/>
          <a:ext cx="5387975" cy="2408238"/>
        </p:xfrm>
        <a:graphic>
          <a:graphicData uri="http://schemas.openxmlformats.org/presentationml/2006/ole">
            <p:oleObj spid="_x0000_s184322" name="Equation" r:id="rId4" imgW="2311200" imgH="876240" progId="Equation.DSMT4">
              <p:embed/>
            </p:oleObj>
          </a:graphicData>
        </a:graphic>
      </p:graphicFrame>
      <p:sp>
        <p:nvSpPr>
          <p:cNvPr id="15" name="TextBox 14"/>
          <p:cNvSpPr txBox="1"/>
          <p:nvPr/>
        </p:nvSpPr>
        <p:spPr>
          <a:xfrm>
            <a:off x="3285812" y="5566787"/>
            <a:ext cx="5424883" cy="584775"/>
          </a:xfrm>
          <a:prstGeom prst="rect">
            <a:avLst/>
          </a:prstGeom>
          <a:noFill/>
        </p:spPr>
        <p:txBody>
          <a:bodyPr wrap="none" rtlCol="0">
            <a:spAutoFit/>
          </a:bodyPr>
          <a:lstStyle/>
          <a:p>
            <a:r>
              <a:rPr lang="en-US" sz="3200" dirty="0" smtClean="0">
                <a:solidFill>
                  <a:schemeClr val="bg1"/>
                </a:solidFill>
              </a:rPr>
              <a:t>How to find loop invariant </a:t>
            </a:r>
            <a:r>
              <a:rPr lang="en-US" sz="3200" i="1" dirty="0" smtClean="0">
                <a:solidFill>
                  <a:srgbClr val="FF00FF"/>
                </a:solidFill>
              </a:rPr>
              <a:t>I</a:t>
            </a:r>
            <a:r>
              <a:rPr lang="en-US" sz="3200" dirty="0" smtClean="0">
                <a:solidFill>
                  <a:schemeClr val="bg1"/>
                </a:solidFill>
              </a:rPr>
              <a:t> ?</a:t>
            </a:r>
          </a:p>
        </p:txBody>
      </p:sp>
    </p:spTree>
    <p:custDataLst>
      <p:tags r:id="rId2"/>
    </p:custDataLst>
  </p:cSld>
  <p:clrMapOvr>
    <a:masterClrMapping/>
  </p:clrMapOvr>
  <p:transition advTm="5782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Loop invariants</a:t>
            </a:r>
          </a:p>
        </p:txBody>
      </p:sp>
      <p:sp>
        <p:nvSpPr>
          <p:cNvPr id="10" name="Content Placeholder 9"/>
          <p:cNvSpPr>
            <a:spLocks noGrp="1"/>
          </p:cNvSpPr>
          <p:nvPr>
            <p:ph idx="1"/>
          </p:nvPr>
        </p:nvSpPr>
        <p:spPr>
          <a:xfrm>
            <a:off x="381000" y="1412875"/>
            <a:ext cx="8382000" cy="6009337"/>
          </a:xfrm>
        </p:spPr>
        <p:txBody>
          <a:bodyPr/>
          <a:lstStyle/>
          <a:p>
            <a:endParaRPr lang="en-US" dirty="0" smtClean="0"/>
          </a:p>
          <a:p>
            <a:endParaRPr lang="en-US" dirty="0" smtClean="0"/>
          </a:p>
          <a:p>
            <a:endParaRPr lang="en-US" dirty="0" smtClean="0"/>
          </a:p>
          <a:p>
            <a:pPr>
              <a:buNone/>
            </a:pPr>
            <a:endParaRPr lang="en-US" dirty="0" smtClean="0"/>
          </a:p>
          <a:p>
            <a:pPr>
              <a:buNone/>
            </a:pPr>
            <a:endParaRPr lang="en-US" dirty="0" smtClean="0"/>
          </a:p>
          <a:p>
            <a:r>
              <a:rPr lang="en-US" dirty="0" smtClean="0"/>
              <a:t> </a:t>
            </a:r>
            <a:r>
              <a:rPr lang="en-US" sz="3200" dirty="0" smtClean="0"/>
              <a:t>Assume </a:t>
            </a:r>
            <a:r>
              <a:rPr lang="en-US" sz="3200" i="1" dirty="0" smtClean="0">
                <a:solidFill>
                  <a:srgbClr val="FF00FF"/>
                </a:solidFill>
              </a:rPr>
              <a:t>I</a:t>
            </a:r>
            <a:r>
              <a:rPr lang="en-US" sz="3200" dirty="0" smtClean="0"/>
              <a:t> is of the form </a:t>
            </a:r>
            <a:r>
              <a:rPr lang="en-US" sz="3200" dirty="0" smtClean="0">
                <a:latin typeface="Symbol" charset="2"/>
                <a:sym typeface="Symbol" charset="2"/>
              </a:rPr>
              <a:t></a:t>
            </a:r>
            <a:r>
              <a:rPr lang="en-US" sz="3200" baseline="-25000" dirty="0" smtClean="0">
                <a:sym typeface="Symbol" charset="2"/>
              </a:rPr>
              <a:t>j </a:t>
            </a:r>
            <a:r>
              <a:rPr lang="en-US" sz="3200" dirty="0" err="1" smtClean="0"/>
              <a:t>a</a:t>
            </a:r>
            <a:r>
              <a:rPr lang="en-US" sz="3200" baseline="-25000" dirty="0" err="1" smtClean="0"/>
              <a:t>j</a:t>
            </a:r>
            <a:r>
              <a:rPr lang="en-US" sz="3200" dirty="0" err="1" smtClean="0"/>
              <a:t>x</a:t>
            </a:r>
            <a:r>
              <a:rPr lang="en-US" sz="3200" baseline="-25000" dirty="0" err="1" smtClean="0"/>
              <a:t>j</a:t>
            </a:r>
            <a:r>
              <a:rPr lang="en-US" sz="3200" baseline="-25000" dirty="0" smtClean="0"/>
              <a:t> </a:t>
            </a:r>
            <a:r>
              <a:rPr lang="en-US" sz="3200" dirty="0" smtClean="0">
                <a:latin typeface="cmsy10" charset="0"/>
                <a:sym typeface="Symbol"/>
              </a:rPr>
              <a:t></a:t>
            </a:r>
            <a:r>
              <a:rPr lang="en-US" sz="3200" dirty="0" smtClean="0"/>
              <a:t> b</a:t>
            </a:r>
          </a:p>
          <a:p>
            <a:endParaRPr lang="en-US" sz="3200" dirty="0" smtClean="0"/>
          </a:p>
          <a:p>
            <a:r>
              <a:rPr lang="en-US" sz="3200" dirty="0" smtClean="0"/>
              <a:t>Simplified problem: </a:t>
            </a:r>
          </a:p>
          <a:p>
            <a:endParaRPr lang="en-US" dirty="0" smtClean="0"/>
          </a:p>
          <a:p>
            <a:endParaRPr lang="en-US" dirty="0" smtClean="0"/>
          </a:p>
          <a:p>
            <a:pPr>
              <a:buNone/>
            </a:pPr>
            <a:endParaRPr lang="en-US" dirty="0" smtClean="0"/>
          </a:p>
        </p:txBody>
      </p:sp>
      <p:graphicFrame>
        <p:nvGraphicFramePr>
          <p:cNvPr id="13" name="Object 12"/>
          <p:cNvGraphicFramePr>
            <a:graphicFrameLocks noChangeAspect="1"/>
          </p:cNvGraphicFramePr>
          <p:nvPr/>
        </p:nvGraphicFramePr>
        <p:xfrm>
          <a:off x="411860" y="1654315"/>
          <a:ext cx="5387975" cy="2408238"/>
        </p:xfrm>
        <a:graphic>
          <a:graphicData uri="http://schemas.openxmlformats.org/presentationml/2006/ole">
            <p:oleObj spid="_x0000_s186370" name="Equation" r:id="rId4" imgW="2311200" imgH="876240" progId="Equation.DSMT4">
              <p:embed/>
            </p:oleObj>
          </a:graphicData>
        </a:graphic>
      </p:graphicFrame>
      <p:graphicFrame>
        <p:nvGraphicFramePr>
          <p:cNvPr id="11" name="Object 10"/>
          <p:cNvGraphicFramePr>
            <a:graphicFrameLocks noChangeAspect="1"/>
          </p:cNvGraphicFramePr>
          <p:nvPr/>
        </p:nvGraphicFramePr>
        <p:xfrm>
          <a:off x="4440238" y="5153025"/>
          <a:ext cx="4097337" cy="630238"/>
        </p:xfrm>
        <a:graphic>
          <a:graphicData uri="http://schemas.openxmlformats.org/presentationml/2006/ole">
            <p:oleObj spid="_x0000_s186371" name="Equation" r:id="rId5" imgW="1485720" imgH="228600" progId="Equation.DSMT4">
              <p:embed/>
            </p:oleObj>
          </a:graphicData>
        </a:graphic>
      </p:graphicFrame>
    </p:spTree>
    <p:custDataLst>
      <p:tags r:id="rId2"/>
    </p:custDataLst>
  </p:cSld>
  <p:clrMapOvr>
    <a:masterClrMapping/>
  </p:clrMapOvr>
  <p:transition advTm="57828">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smtClean="0"/>
              <a:t>L</a:t>
            </a:r>
            <a:r>
              <a:rPr lang="en-US" dirty="0" err="1" smtClean="0"/>
              <a:t>oop</a:t>
            </a:r>
            <a:r>
              <a:rPr lang="en-US" dirty="0" smtClean="0"/>
              <a:t> invariants </a:t>
            </a:r>
            <a:r>
              <a:rPr lang="en-US" dirty="0" smtClean="0">
                <a:sym typeface="Symbol"/>
              </a:rPr>
              <a:t> Existential</a:t>
            </a:r>
            <a:endParaRPr lang="en-US" dirty="0" smtClean="0"/>
          </a:p>
        </p:txBody>
      </p:sp>
      <p:sp>
        <p:nvSpPr>
          <p:cNvPr id="10" name="Content Placeholder 9"/>
          <p:cNvSpPr>
            <a:spLocks noGrp="1"/>
          </p:cNvSpPr>
          <p:nvPr>
            <p:ph idx="1"/>
          </p:nvPr>
        </p:nvSpPr>
        <p:spPr>
          <a:xfrm>
            <a:off x="381000" y="1905245"/>
            <a:ext cx="8382000" cy="4548938"/>
          </a:xfrm>
        </p:spPr>
        <p:txBody>
          <a:bodyPr/>
          <a:lstStyle/>
          <a:p>
            <a:r>
              <a:rPr lang="en-US" sz="2800" dirty="0" smtClean="0"/>
              <a:t>Original:</a:t>
            </a:r>
          </a:p>
          <a:p>
            <a:endParaRPr lang="en-US" sz="3200" dirty="0" smtClean="0"/>
          </a:p>
          <a:p>
            <a:r>
              <a:rPr lang="en-US" sz="2800" dirty="0" smtClean="0"/>
              <a:t>Relaxed: </a:t>
            </a:r>
          </a:p>
          <a:p>
            <a:endParaRPr lang="en-US" sz="2800" dirty="0" smtClean="0"/>
          </a:p>
          <a:p>
            <a:r>
              <a:rPr lang="en-US" sz="2800" dirty="0" err="1" smtClean="0"/>
              <a:t>Farkas</a:t>
            </a:r>
            <a:r>
              <a:rPr lang="en-US" sz="2800" dirty="0" smtClean="0"/>
              <a:t>’:</a:t>
            </a:r>
          </a:p>
          <a:p>
            <a:pPr>
              <a:buNone/>
            </a:pPr>
            <a:r>
              <a:rPr lang="en-US" sz="2800" dirty="0" smtClean="0"/>
              <a:t/>
            </a:r>
            <a:br>
              <a:rPr lang="en-US" sz="2800" dirty="0" smtClean="0"/>
            </a:br>
            <a:endParaRPr lang="en-US" sz="2800" dirty="0" smtClean="0"/>
          </a:p>
          <a:p>
            <a:endParaRPr lang="en-US" sz="2800" dirty="0" smtClean="0"/>
          </a:p>
          <a:p>
            <a:r>
              <a:rPr lang="en-US" sz="2800" dirty="0" smtClean="0"/>
              <a:t>Existential:</a:t>
            </a:r>
            <a:br>
              <a:rPr lang="en-US" sz="2800" dirty="0" smtClean="0"/>
            </a:br>
            <a:r>
              <a:rPr lang="en-US" sz="2000" dirty="0" smtClean="0"/>
              <a:t>Problem: contains multiplication</a:t>
            </a:r>
            <a:endParaRPr lang="en-US" sz="2800" dirty="0" smtClean="0"/>
          </a:p>
        </p:txBody>
      </p:sp>
      <p:graphicFrame>
        <p:nvGraphicFramePr>
          <p:cNvPr id="11" name="Object 10"/>
          <p:cNvGraphicFramePr>
            <a:graphicFrameLocks noChangeAspect="1"/>
          </p:cNvGraphicFramePr>
          <p:nvPr/>
        </p:nvGraphicFramePr>
        <p:xfrm>
          <a:off x="4607294" y="2771775"/>
          <a:ext cx="4097338" cy="630238"/>
        </p:xfrm>
        <a:graphic>
          <a:graphicData uri="http://schemas.openxmlformats.org/presentationml/2006/ole">
            <p:oleObj spid="_x0000_s187395" name="Equation" r:id="rId4" imgW="1485720" imgH="228600" progId="Equation.DSMT4">
              <p:embed/>
            </p:oleObj>
          </a:graphicData>
        </a:graphic>
      </p:graphicFrame>
      <p:graphicFrame>
        <p:nvGraphicFramePr>
          <p:cNvPr id="8" name="Object 7"/>
          <p:cNvGraphicFramePr>
            <a:graphicFrameLocks noChangeAspect="1"/>
          </p:cNvGraphicFramePr>
          <p:nvPr/>
        </p:nvGraphicFramePr>
        <p:xfrm>
          <a:off x="3805238" y="3819525"/>
          <a:ext cx="5005387" cy="1204913"/>
        </p:xfrm>
        <a:graphic>
          <a:graphicData uri="http://schemas.openxmlformats.org/presentationml/2006/ole">
            <p:oleObj spid="_x0000_s187396" name="Equation" r:id="rId5" imgW="1955520" imgH="469800" progId="Equation.DSMT4">
              <p:embed/>
            </p:oleObj>
          </a:graphicData>
        </a:graphic>
      </p:graphicFrame>
      <p:graphicFrame>
        <p:nvGraphicFramePr>
          <p:cNvPr id="187397" name="Object 5"/>
          <p:cNvGraphicFramePr>
            <a:graphicFrameLocks noChangeAspect="1"/>
          </p:cNvGraphicFramePr>
          <p:nvPr/>
        </p:nvGraphicFramePr>
        <p:xfrm>
          <a:off x="5718839" y="5587373"/>
          <a:ext cx="3079750" cy="630237"/>
        </p:xfrm>
        <a:graphic>
          <a:graphicData uri="http://schemas.openxmlformats.org/presentationml/2006/ole">
            <p:oleObj spid="_x0000_s187397" name="Equation" r:id="rId6" imgW="1117440" imgH="228600" progId="Equation.DSMT4">
              <p:embed/>
            </p:oleObj>
          </a:graphicData>
        </a:graphic>
      </p:graphicFrame>
      <p:graphicFrame>
        <p:nvGraphicFramePr>
          <p:cNvPr id="187398" name="Object 6"/>
          <p:cNvGraphicFramePr>
            <a:graphicFrameLocks noChangeAspect="1"/>
          </p:cNvGraphicFramePr>
          <p:nvPr/>
        </p:nvGraphicFramePr>
        <p:xfrm>
          <a:off x="6389399" y="1700187"/>
          <a:ext cx="2241550" cy="630237"/>
        </p:xfrm>
        <a:graphic>
          <a:graphicData uri="http://schemas.openxmlformats.org/presentationml/2006/ole">
            <p:oleObj spid="_x0000_s187398" name="Equation" r:id="rId7" imgW="812520" imgH="228600" progId="Equation.DSMT4">
              <p:embed/>
            </p:oleObj>
          </a:graphicData>
        </a:graphic>
      </p:graphicFrame>
    </p:spTree>
    <p:custDataLst>
      <p:tags r:id="rId2"/>
    </p:custDataLst>
  </p:cSld>
  <p:clrMapOvr>
    <a:masterClrMapping/>
  </p:clrMapOvr>
  <p:transition advTm="57828">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smtClean="0"/>
              <a:t>L</a:t>
            </a:r>
            <a:r>
              <a:rPr lang="en-US" dirty="0" err="1" smtClean="0"/>
              <a:t>oop</a:t>
            </a:r>
            <a:r>
              <a:rPr lang="en-US" dirty="0" smtClean="0"/>
              <a:t> invariants </a:t>
            </a:r>
            <a:r>
              <a:rPr lang="en-US" dirty="0" smtClean="0">
                <a:sym typeface="Symbol"/>
              </a:rPr>
              <a:t> SMT solving</a:t>
            </a:r>
            <a:endParaRPr lang="en-US" dirty="0" smtClean="0"/>
          </a:p>
        </p:txBody>
      </p:sp>
      <p:sp>
        <p:nvSpPr>
          <p:cNvPr id="10" name="Content Placeholder 9"/>
          <p:cNvSpPr>
            <a:spLocks noGrp="1"/>
          </p:cNvSpPr>
          <p:nvPr>
            <p:ph idx="1"/>
          </p:nvPr>
        </p:nvSpPr>
        <p:spPr>
          <a:xfrm>
            <a:off x="381000" y="1412875"/>
            <a:ext cx="8382000" cy="5041380"/>
          </a:xfrm>
        </p:spPr>
        <p:txBody>
          <a:bodyPr/>
          <a:lstStyle/>
          <a:p>
            <a:r>
              <a:rPr lang="en-US" sz="2800" dirty="0" smtClean="0"/>
              <a:t>Original:</a:t>
            </a:r>
          </a:p>
          <a:p>
            <a:endParaRPr lang="en-US" sz="2800" dirty="0" smtClean="0"/>
          </a:p>
          <a:p>
            <a:r>
              <a:rPr lang="en-US" sz="2800" dirty="0" smtClean="0"/>
              <a:t>Existential:</a:t>
            </a:r>
          </a:p>
          <a:p>
            <a:pPr>
              <a:buNone/>
            </a:pPr>
            <a:r>
              <a:rPr lang="en-US" sz="2800" dirty="0" smtClean="0"/>
              <a:t/>
            </a:r>
            <a:br>
              <a:rPr lang="en-US" sz="2800" dirty="0" smtClean="0"/>
            </a:br>
            <a:endParaRPr lang="en-US" sz="2800" dirty="0" smtClean="0"/>
          </a:p>
          <a:p>
            <a:pPr>
              <a:buNone/>
            </a:pPr>
            <a:endParaRPr lang="en-US" sz="2800" dirty="0" smtClean="0"/>
          </a:p>
          <a:p>
            <a:r>
              <a:rPr lang="en-US" sz="2800" dirty="0" smtClean="0"/>
              <a:t>Bounded: </a:t>
            </a:r>
          </a:p>
          <a:p>
            <a:endParaRPr lang="en-US" sz="2800" dirty="0" smtClean="0"/>
          </a:p>
          <a:p>
            <a:endParaRPr lang="en-US" sz="2800" dirty="0" smtClean="0"/>
          </a:p>
          <a:p>
            <a:endParaRPr lang="en-US" sz="2800" dirty="0" smtClean="0"/>
          </a:p>
          <a:p>
            <a:r>
              <a:rPr lang="en-US" sz="2800" dirty="0" smtClean="0"/>
              <a:t>Or: Bit-vectors:</a:t>
            </a:r>
          </a:p>
        </p:txBody>
      </p:sp>
      <p:graphicFrame>
        <p:nvGraphicFramePr>
          <p:cNvPr id="187397" name="Object 5"/>
          <p:cNvGraphicFramePr>
            <a:graphicFrameLocks noChangeAspect="1"/>
          </p:cNvGraphicFramePr>
          <p:nvPr/>
        </p:nvGraphicFramePr>
        <p:xfrm>
          <a:off x="5280653" y="2292019"/>
          <a:ext cx="3151187" cy="630237"/>
        </p:xfrm>
        <a:graphic>
          <a:graphicData uri="http://schemas.openxmlformats.org/presentationml/2006/ole">
            <p:oleObj spid="_x0000_s189444" name="Equation" r:id="rId4" imgW="1143000" imgH="228600" progId="Equation.DSMT4">
              <p:embed/>
            </p:oleObj>
          </a:graphicData>
        </a:graphic>
      </p:graphicFrame>
      <p:graphicFrame>
        <p:nvGraphicFramePr>
          <p:cNvPr id="187398" name="Object 6"/>
          <p:cNvGraphicFramePr>
            <a:graphicFrameLocks noChangeAspect="1"/>
          </p:cNvGraphicFramePr>
          <p:nvPr/>
        </p:nvGraphicFramePr>
        <p:xfrm>
          <a:off x="6101386" y="1306548"/>
          <a:ext cx="2241550" cy="630237"/>
        </p:xfrm>
        <a:graphic>
          <a:graphicData uri="http://schemas.openxmlformats.org/presentationml/2006/ole">
            <p:oleObj spid="_x0000_s189445" name="Equation" r:id="rId5" imgW="812520" imgH="228600" progId="Equation.DSMT4">
              <p:embed/>
            </p:oleObj>
          </a:graphicData>
        </a:graphic>
      </p:graphicFrame>
      <p:graphicFrame>
        <p:nvGraphicFramePr>
          <p:cNvPr id="187399" name="Object 7"/>
          <p:cNvGraphicFramePr>
            <a:graphicFrameLocks noChangeAspect="1"/>
          </p:cNvGraphicFramePr>
          <p:nvPr/>
        </p:nvGraphicFramePr>
        <p:xfrm>
          <a:off x="3187700" y="3527425"/>
          <a:ext cx="5392738" cy="1576388"/>
        </p:xfrm>
        <a:graphic>
          <a:graphicData uri="http://schemas.openxmlformats.org/presentationml/2006/ole">
            <p:oleObj spid="_x0000_s189446" name="Equation" r:id="rId6" imgW="2361960" imgH="711000" progId="Equation.DSMT4">
              <p:embed/>
            </p:oleObj>
          </a:graphicData>
        </a:graphic>
      </p:graphicFrame>
      <p:graphicFrame>
        <p:nvGraphicFramePr>
          <p:cNvPr id="189447" name="Object 7"/>
          <p:cNvGraphicFramePr>
            <a:graphicFrameLocks noChangeAspect="1"/>
          </p:cNvGraphicFramePr>
          <p:nvPr/>
        </p:nvGraphicFramePr>
        <p:xfrm>
          <a:off x="3814763" y="5848350"/>
          <a:ext cx="5041900" cy="630238"/>
        </p:xfrm>
        <a:graphic>
          <a:graphicData uri="http://schemas.openxmlformats.org/presentationml/2006/ole">
            <p:oleObj spid="_x0000_s189447" name="Equation" r:id="rId7" imgW="1828800" imgH="228600" progId="Equation.DSMT4">
              <p:embed/>
            </p:oleObj>
          </a:graphicData>
        </a:graphic>
      </p:graphicFrame>
    </p:spTree>
    <p:custDataLst>
      <p:tags r:id="rId2"/>
    </p:custDataLst>
  </p:cSld>
  <p:clrMapOvr>
    <a:masterClrMapping/>
  </p:clrMapOvr>
  <p:transition advTm="57828">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Program Verification: Example</a:t>
            </a:r>
          </a:p>
        </p:txBody>
      </p:sp>
      <p:sp>
        <p:nvSpPr>
          <p:cNvPr id="20" name="Content Placeholder 2"/>
          <p:cNvSpPr txBox="1">
            <a:spLocks/>
          </p:cNvSpPr>
          <p:nvPr/>
        </p:nvSpPr>
        <p:spPr bwMode="auto">
          <a:xfrm>
            <a:off x="3406391" y="1665376"/>
            <a:ext cx="1698172" cy="1389324"/>
          </a:xfrm>
          <a:prstGeom prst="rect">
            <a:avLst/>
          </a:prstGeom>
          <a:noFill/>
          <a:ln w="9525">
            <a:noFill/>
            <a:miter lim="800000"/>
            <a:headEnd/>
            <a:tailEnd/>
          </a:ln>
        </p:spPr>
        <p:txBody>
          <a:bodyPr/>
          <a:lstStyle/>
          <a:p>
            <a:pPr marL="342900" indent="-342900" eaLnBrk="0" hangingPunct="0">
              <a:spcBef>
                <a:spcPct val="20000"/>
              </a:spcBef>
              <a:defRPr/>
            </a:pPr>
            <a:r>
              <a:rPr lang="en-US" kern="0" dirty="0" smtClean="0">
                <a:solidFill>
                  <a:schemeClr val="accent2"/>
                </a:solidFill>
                <a:latin typeface="+mn-lt"/>
              </a:rPr>
              <a:t>x </a:t>
            </a:r>
            <a:r>
              <a:rPr lang="en-US" kern="0" dirty="0">
                <a:solidFill>
                  <a:schemeClr val="accent2"/>
                </a:solidFill>
                <a:latin typeface="+mn-lt"/>
              </a:rPr>
              <a:t>:= 0; y := 0;</a:t>
            </a:r>
          </a:p>
          <a:p>
            <a:pPr marL="342900" indent="-342900" eaLnBrk="0" hangingPunct="0">
              <a:spcBef>
                <a:spcPct val="20000"/>
              </a:spcBef>
              <a:defRPr/>
            </a:pPr>
            <a:r>
              <a:rPr lang="en-US" kern="0" dirty="0">
                <a:solidFill>
                  <a:schemeClr val="accent2"/>
                </a:solidFill>
                <a:latin typeface="+mn-lt"/>
              </a:rPr>
              <a:t>while (x &lt; 100) </a:t>
            </a:r>
          </a:p>
          <a:p>
            <a:pPr marL="342900" indent="-342900" eaLnBrk="0" hangingPunct="0">
              <a:spcBef>
                <a:spcPct val="20000"/>
              </a:spcBef>
              <a:defRPr/>
            </a:pPr>
            <a:r>
              <a:rPr lang="en-US" kern="0" dirty="0">
                <a:solidFill>
                  <a:schemeClr val="accent2"/>
                </a:solidFill>
                <a:latin typeface="+mn-lt"/>
              </a:rPr>
              <a:t>     x := </a:t>
            </a:r>
            <a:r>
              <a:rPr lang="en-US" kern="0" dirty="0" err="1">
                <a:solidFill>
                  <a:schemeClr val="accent2"/>
                </a:solidFill>
                <a:latin typeface="+mn-lt"/>
              </a:rPr>
              <a:t>x+n</a:t>
            </a:r>
            <a:r>
              <a:rPr lang="en-US" kern="0" dirty="0">
                <a:solidFill>
                  <a:schemeClr val="accent2"/>
                </a:solidFill>
                <a:latin typeface="+mn-lt"/>
              </a:rPr>
              <a:t>;</a:t>
            </a:r>
          </a:p>
          <a:p>
            <a:pPr marL="342900" indent="-342900" eaLnBrk="0" hangingPunct="0">
              <a:spcBef>
                <a:spcPct val="20000"/>
              </a:spcBef>
              <a:defRPr/>
            </a:pPr>
            <a:r>
              <a:rPr lang="en-US" kern="0" dirty="0">
                <a:solidFill>
                  <a:schemeClr val="accent2"/>
                </a:solidFill>
                <a:latin typeface="+mn-lt"/>
              </a:rPr>
              <a:t>     y := </a:t>
            </a:r>
            <a:r>
              <a:rPr lang="en-US" kern="0" dirty="0" err="1">
                <a:solidFill>
                  <a:schemeClr val="accent2"/>
                </a:solidFill>
                <a:latin typeface="+mn-lt"/>
              </a:rPr>
              <a:t>y+m</a:t>
            </a:r>
            <a:r>
              <a:rPr lang="en-US" kern="0" dirty="0" smtClean="0">
                <a:solidFill>
                  <a:schemeClr val="accent2"/>
                </a:solidFill>
                <a:latin typeface="+mn-lt"/>
              </a:rPr>
              <a:t>;</a:t>
            </a:r>
            <a:endParaRPr lang="en-US" kern="0" dirty="0">
              <a:solidFill>
                <a:schemeClr val="accent2"/>
              </a:solidFill>
              <a:latin typeface="+mn-lt"/>
            </a:endParaRPr>
          </a:p>
        </p:txBody>
      </p:sp>
      <p:sp>
        <p:nvSpPr>
          <p:cNvPr id="12" name="TextBox 11"/>
          <p:cNvSpPr txBox="1">
            <a:spLocks noChangeArrowheads="1"/>
          </p:cNvSpPr>
          <p:nvPr/>
        </p:nvSpPr>
        <p:spPr bwMode="auto">
          <a:xfrm>
            <a:off x="301625" y="4965838"/>
            <a:ext cx="3725863" cy="646331"/>
          </a:xfrm>
          <a:prstGeom prst="rect">
            <a:avLst/>
          </a:prstGeom>
          <a:solidFill>
            <a:srgbClr val="BAE18F"/>
          </a:solidFill>
          <a:ln w="9525">
            <a:noFill/>
            <a:miter lim="800000"/>
            <a:headEnd/>
            <a:tailEnd/>
          </a:ln>
        </p:spPr>
        <p:txBody>
          <a:bodyPr>
            <a:spAutoFit/>
          </a:bodyPr>
          <a:lstStyle/>
          <a:p>
            <a:pPr>
              <a:spcBef>
                <a:spcPct val="0"/>
              </a:spcBef>
            </a:pPr>
            <a:r>
              <a:rPr lang="en-US" dirty="0">
                <a:solidFill>
                  <a:schemeClr val="accent2">
                    <a:lumMod val="50000"/>
                  </a:schemeClr>
                </a:solidFill>
              </a:rPr>
              <a:t>a</a:t>
            </a:r>
            <a:r>
              <a:rPr lang="en-US" baseline="-25000" dirty="0">
                <a:solidFill>
                  <a:schemeClr val="accent2">
                    <a:lumMod val="50000"/>
                  </a:schemeClr>
                </a:solidFill>
              </a:rPr>
              <a:t>0</a:t>
            </a:r>
            <a:r>
              <a:rPr lang="en-US" dirty="0">
                <a:solidFill>
                  <a:schemeClr val="accent2">
                    <a:lumMod val="50000"/>
                  </a:schemeClr>
                </a:solidFill>
              </a:rPr>
              <a:t> + a</a:t>
            </a:r>
            <a:r>
              <a:rPr lang="en-US" baseline="-25000" dirty="0">
                <a:solidFill>
                  <a:schemeClr val="accent2">
                    <a:lumMod val="50000"/>
                  </a:schemeClr>
                </a:solidFill>
              </a:rPr>
              <a:t>1</a:t>
            </a:r>
            <a:r>
              <a:rPr lang="en-US" dirty="0">
                <a:solidFill>
                  <a:schemeClr val="accent2">
                    <a:lumMod val="50000"/>
                  </a:schemeClr>
                </a:solidFill>
              </a:rPr>
              <a:t>x + a</a:t>
            </a:r>
            <a:r>
              <a:rPr lang="en-US" baseline="-25000" dirty="0">
                <a:solidFill>
                  <a:schemeClr val="accent2">
                    <a:lumMod val="50000"/>
                  </a:schemeClr>
                </a:solidFill>
              </a:rPr>
              <a:t>2</a:t>
            </a:r>
            <a:r>
              <a:rPr lang="en-US" dirty="0">
                <a:solidFill>
                  <a:schemeClr val="accent2">
                    <a:lumMod val="50000"/>
                  </a:schemeClr>
                </a:solidFill>
              </a:rPr>
              <a:t>y + a</a:t>
            </a:r>
            <a:r>
              <a:rPr lang="en-US" baseline="-25000" dirty="0">
                <a:solidFill>
                  <a:schemeClr val="accent2">
                    <a:lumMod val="50000"/>
                  </a:schemeClr>
                </a:solidFill>
              </a:rPr>
              <a:t>3</a:t>
            </a:r>
            <a:r>
              <a:rPr lang="en-US" dirty="0">
                <a:solidFill>
                  <a:schemeClr val="accent2">
                    <a:lumMod val="50000"/>
                  </a:schemeClr>
                </a:solidFill>
              </a:rPr>
              <a:t>n + a</a:t>
            </a:r>
            <a:r>
              <a:rPr lang="en-US" baseline="-25000" dirty="0">
                <a:solidFill>
                  <a:schemeClr val="accent2">
                    <a:lumMod val="50000"/>
                  </a:schemeClr>
                </a:solidFill>
              </a:rPr>
              <a:t>4</a:t>
            </a:r>
            <a:r>
              <a:rPr lang="en-US" dirty="0">
                <a:solidFill>
                  <a:schemeClr val="accent2">
                    <a:lumMod val="50000"/>
                  </a:schemeClr>
                </a:solidFill>
              </a:rPr>
              <a:t>m </a:t>
            </a:r>
            <a:r>
              <a:rPr lang="en-US" dirty="0" smtClean="0">
                <a:solidFill>
                  <a:schemeClr val="accent2">
                    <a:lumMod val="50000"/>
                  </a:schemeClr>
                </a:solidFill>
                <a:latin typeface="cmsy10" charset="0"/>
                <a:sym typeface="Symbol"/>
              </a:rPr>
              <a:t></a:t>
            </a:r>
            <a:r>
              <a:rPr lang="en-US" dirty="0" smtClean="0">
                <a:solidFill>
                  <a:schemeClr val="accent2">
                    <a:lumMod val="50000"/>
                  </a:schemeClr>
                </a:solidFill>
              </a:rPr>
              <a:t> </a:t>
            </a:r>
            <a:r>
              <a:rPr lang="en-US" dirty="0">
                <a:solidFill>
                  <a:schemeClr val="accent2">
                    <a:lumMod val="50000"/>
                  </a:schemeClr>
                </a:solidFill>
              </a:rPr>
              <a:t>0</a:t>
            </a:r>
          </a:p>
          <a:p>
            <a:pPr>
              <a:spcBef>
                <a:spcPct val="0"/>
              </a:spcBef>
            </a:pPr>
            <a:r>
              <a:rPr lang="en-US" dirty="0">
                <a:solidFill>
                  <a:schemeClr val="accent2">
                    <a:lumMod val="50000"/>
                  </a:schemeClr>
                </a:solidFill>
              </a:rPr>
              <a:t>b</a:t>
            </a:r>
            <a:r>
              <a:rPr lang="en-US" baseline="-25000" dirty="0">
                <a:solidFill>
                  <a:schemeClr val="accent2">
                    <a:lumMod val="50000"/>
                  </a:schemeClr>
                </a:solidFill>
              </a:rPr>
              <a:t>0</a:t>
            </a:r>
            <a:r>
              <a:rPr lang="en-US" dirty="0">
                <a:solidFill>
                  <a:schemeClr val="accent2">
                    <a:lumMod val="50000"/>
                  </a:schemeClr>
                </a:solidFill>
              </a:rPr>
              <a:t> + b</a:t>
            </a:r>
            <a:r>
              <a:rPr lang="en-US" baseline="-25000" dirty="0">
                <a:solidFill>
                  <a:schemeClr val="accent2">
                    <a:lumMod val="50000"/>
                  </a:schemeClr>
                </a:solidFill>
              </a:rPr>
              <a:t>1</a:t>
            </a:r>
            <a:r>
              <a:rPr lang="en-US" dirty="0">
                <a:solidFill>
                  <a:schemeClr val="accent2">
                    <a:lumMod val="50000"/>
                  </a:schemeClr>
                </a:solidFill>
              </a:rPr>
              <a:t>x + b</a:t>
            </a:r>
            <a:r>
              <a:rPr lang="en-US" baseline="-25000" dirty="0">
                <a:solidFill>
                  <a:schemeClr val="accent2">
                    <a:lumMod val="50000"/>
                  </a:schemeClr>
                </a:solidFill>
              </a:rPr>
              <a:t>2</a:t>
            </a:r>
            <a:r>
              <a:rPr lang="en-US" dirty="0">
                <a:solidFill>
                  <a:schemeClr val="accent2">
                    <a:lumMod val="50000"/>
                  </a:schemeClr>
                </a:solidFill>
              </a:rPr>
              <a:t>y + b</a:t>
            </a:r>
            <a:r>
              <a:rPr lang="en-US" baseline="-25000" dirty="0">
                <a:solidFill>
                  <a:schemeClr val="accent2">
                    <a:lumMod val="50000"/>
                  </a:schemeClr>
                </a:solidFill>
              </a:rPr>
              <a:t>3</a:t>
            </a:r>
            <a:r>
              <a:rPr lang="en-US" dirty="0">
                <a:solidFill>
                  <a:schemeClr val="accent2">
                    <a:lumMod val="50000"/>
                  </a:schemeClr>
                </a:solidFill>
              </a:rPr>
              <a:t>n + b</a:t>
            </a:r>
            <a:r>
              <a:rPr lang="en-US" baseline="-25000" dirty="0">
                <a:solidFill>
                  <a:schemeClr val="accent2">
                    <a:lumMod val="50000"/>
                  </a:schemeClr>
                </a:solidFill>
              </a:rPr>
              <a:t>4</a:t>
            </a:r>
            <a:r>
              <a:rPr lang="en-US" dirty="0">
                <a:solidFill>
                  <a:schemeClr val="accent2">
                    <a:lumMod val="50000"/>
                  </a:schemeClr>
                </a:solidFill>
              </a:rPr>
              <a:t>m </a:t>
            </a:r>
            <a:r>
              <a:rPr lang="en-US" dirty="0" smtClean="0">
                <a:solidFill>
                  <a:schemeClr val="accent2">
                    <a:lumMod val="50000"/>
                  </a:schemeClr>
                </a:solidFill>
                <a:latin typeface="cmsy10" charset="0"/>
                <a:sym typeface="Symbol"/>
              </a:rPr>
              <a:t></a:t>
            </a:r>
            <a:r>
              <a:rPr lang="en-US" dirty="0" smtClean="0">
                <a:solidFill>
                  <a:schemeClr val="accent2">
                    <a:lumMod val="50000"/>
                  </a:schemeClr>
                </a:solidFill>
              </a:rPr>
              <a:t> </a:t>
            </a:r>
            <a:r>
              <a:rPr lang="en-US" dirty="0">
                <a:solidFill>
                  <a:schemeClr val="accent2">
                    <a:lumMod val="50000"/>
                  </a:schemeClr>
                </a:solidFill>
              </a:rPr>
              <a:t>0 </a:t>
            </a:r>
          </a:p>
        </p:txBody>
      </p:sp>
      <p:sp>
        <p:nvSpPr>
          <p:cNvPr id="14" name="TextBox 13"/>
          <p:cNvSpPr txBox="1">
            <a:spLocks noChangeArrowheads="1"/>
          </p:cNvSpPr>
          <p:nvPr/>
        </p:nvSpPr>
        <p:spPr bwMode="auto">
          <a:xfrm>
            <a:off x="7178675" y="3751400"/>
            <a:ext cx="935038" cy="923330"/>
          </a:xfrm>
          <a:prstGeom prst="rect">
            <a:avLst/>
          </a:prstGeom>
          <a:solidFill>
            <a:srgbClr val="FFFF66"/>
          </a:solidFill>
          <a:ln w="9525">
            <a:noFill/>
            <a:miter lim="800000"/>
            <a:headEnd/>
            <a:tailEnd/>
          </a:ln>
        </p:spPr>
        <p:txBody>
          <a:bodyPr>
            <a:spAutoFit/>
          </a:bodyPr>
          <a:lstStyle/>
          <a:p>
            <a:pPr>
              <a:spcBef>
                <a:spcPct val="0"/>
              </a:spcBef>
            </a:pPr>
            <a:r>
              <a:rPr lang="en-US" dirty="0" smtClean="0">
                <a:solidFill>
                  <a:schemeClr val="accent2">
                    <a:lumMod val="50000"/>
                  </a:schemeClr>
                </a:solidFill>
              </a:rPr>
              <a:t>y </a:t>
            </a:r>
            <a:r>
              <a:rPr lang="en-US" dirty="0" smtClean="0">
                <a:solidFill>
                  <a:schemeClr val="accent2">
                    <a:lumMod val="50000"/>
                  </a:schemeClr>
                </a:solidFill>
                <a:latin typeface="cmsy10" charset="0"/>
                <a:sym typeface="Symbol"/>
              </a:rPr>
              <a:t></a:t>
            </a:r>
            <a:r>
              <a:rPr lang="en-US" dirty="0" smtClean="0">
                <a:solidFill>
                  <a:schemeClr val="accent2">
                    <a:lumMod val="50000"/>
                  </a:schemeClr>
                </a:solidFill>
              </a:rPr>
              <a:t> x </a:t>
            </a:r>
            <a:endParaRPr lang="en-US" dirty="0">
              <a:solidFill>
                <a:schemeClr val="accent2">
                  <a:lumMod val="50000"/>
                </a:schemeClr>
              </a:solidFill>
              <a:latin typeface="cmsy10" charset="0"/>
            </a:endParaRPr>
          </a:p>
          <a:p>
            <a:pPr>
              <a:spcBef>
                <a:spcPct val="0"/>
              </a:spcBef>
            </a:pPr>
            <a:r>
              <a:rPr lang="en-US" dirty="0" smtClean="0">
                <a:solidFill>
                  <a:schemeClr val="accent2">
                    <a:lumMod val="50000"/>
                  </a:schemeClr>
                </a:solidFill>
              </a:rPr>
              <a:t>m </a:t>
            </a:r>
            <a:r>
              <a:rPr lang="en-US" dirty="0" smtClean="0">
                <a:solidFill>
                  <a:schemeClr val="accent2">
                    <a:lumMod val="50000"/>
                  </a:schemeClr>
                </a:solidFill>
                <a:latin typeface="cmsy10" charset="0"/>
                <a:sym typeface="Symbol"/>
              </a:rPr>
              <a:t></a:t>
            </a:r>
            <a:r>
              <a:rPr lang="en-US" dirty="0" smtClean="0">
                <a:solidFill>
                  <a:schemeClr val="accent2">
                    <a:lumMod val="50000"/>
                  </a:schemeClr>
                </a:solidFill>
              </a:rPr>
              <a:t> 1</a:t>
            </a:r>
          </a:p>
          <a:p>
            <a:pPr>
              <a:spcBef>
                <a:spcPct val="0"/>
              </a:spcBef>
            </a:pPr>
            <a:r>
              <a:rPr lang="en-US" dirty="0" smtClean="0">
                <a:solidFill>
                  <a:schemeClr val="accent2">
                    <a:lumMod val="50000"/>
                  </a:schemeClr>
                </a:solidFill>
              </a:rPr>
              <a:t>n </a:t>
            </a:r>
            <a:r>
              <a:rPr lang="en-US" dirty="0" smtClean="0">
                <a:solidFill>
                  <a:schemeClr val="accent2">
                    <a:lumMod val="50000"/>
                  </a:schemeClr>
                </a:solidFill>
                <a:latin typeface="cmsy10" charset="0"/>
                <a:sym typeface="Symbol"/>
              </a:rPr>
              <a:t></a:t>
            </a:r>
            <a:r>
              <a:rPr lang="en-US" dirty="0" smtClean="0">
                <a:solidFill>
                  <a:schemeClr val="accent2">
                    <a:lumMod val="50000"/>
                  </a:schemeClr>
                </a:solidFill>
              </a:rPr>
              <a:t> 1</a:t>
            </a:r>
          </a:p>
        </p:txBody>
      </p:sp>
      <p:sp>
        <p:nvSpPr>
          <p:cNvPr id="15" name="TextBox 14"/>
          <p:cNvSpPr txBox="1">
            <a:spLocks noChangeArrowheads="1"/>
          </p:cNvSpPr>
          <p:nvPr/>
        </p:nvSpPr>
        <p:spPr bwMode="auto">
          <a:xfrm>
            <a:off x="4064000" y="3879988"/>
            <a:ext cx="2973388" cy="369332"/>
          </a:xfrm>
          <a:prstGeom prst="rect">
            <a:avLst/>
          </a:prstGeom>
          <a:solidFill>
            <a:srgbClr val="FFFF66"/>
          </a:solidFill>
          <a:ln w="9525">
            <a:noFill/>
            <a:miter lim="800000"/>
            <a:headEnd/>
            <a:tailEnd/>
          </a:ln>
        </p:spPr>
        <p:txBody>
          <a:bodyPr>
            <a:spAutoFit/>
          </a:bodyPr>
          <a:lstStyle/>
          <a:p>
            <a:r>
              <a:rPr lang="en-US">
                <a:solidFill>
                  <a:schemeClr val="accent2">
                    <a:lumMod val="50000"/>
                  </a:schemeClr>
                </a:solidFill>
              </a:rPr>
              <a:t>a</a:t>
            </a:r>
            <a:r>
              <a:rPr lang="en-US" baseline="-25000">
                <a:solidFill>
                  <a:schemeClr val="accent2">
                    <a:lumMod val="50000"/>
                  </a:schemeClr>
                </a:solidFill>
              </a:rPr>
              <a:t>2</a:t>
            </a:r>
            <a:r>
              <a:rPr lang="en-US">
                <a:solidFill>
                  <a:schemeClr val="accent2">
                    <a:lumMod val="50000"/>
                  </a:schemeClr>
                </a:solidFill>
              </a:rPr>
              <a:t>=b</a:t>
            </a:r>
            <a:r>
              <a:rPr lang="en-US" baseline="-25000">
                <a:solidFill>
                  <a:schemeClr val="accent2">
                    <a:lumMod val="50000"/>
                  </a:schemeClr>
                </a:solidFill>
              </a:rPr>
              <a:t>0</a:t>
            </a:r>
            <a:r>
              <a:rPr lang="en-US">
                <a:solidFill>
                  <a:schemeClr val="accent2">
                    <a:lumMod val="50000"/>
                  </a:schemeClr>
                </a:solidFill>
              </a:rPr>
              <a:t>=c</a:t>
            </a:r>
            <a:r>
              <a:rPr lang="en-US" baseline="-25000">
                <a:solidFill>
                  <a:schemeClr val="accent2">
                    <a:lumMod val="50000"/>
                  </a:schemeClr>
                </a:solidFill>
              </a:rPr>
              <a:t>4</a:t>
            </a:r>
            <a:r>
              <a:rPr lang="en-US">
                <a:solidFill>
                  <a:schemeClr val="accent2">
                    <a:lumMod val="50000"/>
                  </a:schemeClr>
                </a:solidFill>
              </a:rPr>
              <a:t>=1, a</a:t>
            </a:r>
            <a:r>
              <a:rPr lang="en-US" baseline="-25000">
                <a:solidFill>
                  <a:schemeClr val="accent2">
                    <a:lumMod val="50000"/>
                  </a:schemeClr>
                </a:solidFill>
              </a:rPr>
              <a:t>1</a:t>
            </a:r>
            <a:r>
              <a:rPr lang="en-US">
                <a:solidFill>
                  <a:schemeClr val="accent2">
                    <a:lumMod val="50000"/>
                  </a:schemeClr>
                </a:solidFill>
              </a:rPr>
              <a:t>=b</a:t>
            </a:r>
            <a:r>
              <a:rPr lang="en-US" baseline="-25000">
                <a:solidFill>
                  <a:schemeClr val="accent2">
                    <a:lumMod val="50000"/>
                  </a:schemeClr>
                </a:solidFill>
              </a:rPr>
              <a:t>3</a:t>
            </a:r>
            <a:r>
              <a:rPr lang="en-US">
                <a:solidFill>
                  <a:schemeClr val="accent2">
                    <a:lumMod val="50000"/>
                  </a:schemeClr>
                </a:solidFill>
              </a:rPr>
              <a:t>=c</a:t>
            </a:r>
            <a:r>
              <a:rPr lang="en-US" baseline="-25000">
                <a:solidFill>
                  <a:schemeClr val="accent2">
                    <a:lumMod val="50000"/>
                  </a:schemeClr>
                </a:solidFill>
              </a:rPr>
              <a:t>0</a:t>
            </a:r>
            <a:r>
              <a:rPr lang="en-US">
                <a:solidFill>
                  <a:schemeClr val="accent2">
                    <a:lumMod val="50000"/>
                  </a:schemeClr>
                </a:solidFill>
              </a:rPr>
              <a:t>=-1</a:t>
            </a:r>
          </a:p>
        </p:txBody>
      </p:sp>
      <p:sp>
        <p:nvSpPr>
          <p:cNvPr id="16" name="TextBox 15"/>
          <p:cNvSpPr txBox="1">
            <a:spLocks noChangeArrowheads="1"/>
          </p:cNvSpPr>
          <p:nvPr/>
        </p:nvSpPr>
        <p:spPr bwMode="auto">
          <a:xfrm>
            <a:off x="268288" y="3751400"/>
            <a:ext cx="3727450" cy="923330"/>
          </a:xfrm>
          <a:prstGeom prst="rect">
            <a:avLst/>
          </a:prstGeom>
          <a:solidFill>
            <a:srgbClr val="FFFF66"/>
          </a:solidFill>
          <a:ln w="9525">
            <a:noFill/>
            <a:miter lim="800000"/>
            <a:headEnd/>
            <a:tailEnd/>
          </a:ln>
        </p:spPr>
        <p:txBody>
          <a:bodyPr>
            <a:spAutoFit/>
          </a:bodyPr>
          <a:lstStyle/>
          <a:p>
            <a:pPr>
              <a:spcBef>
                <a:spcPct val="0"/>
              </a:spcBef>
            </a:pPr>
            <a:r>
              <a:rPr lang="en-US" dirty="0">
                <a:solidFill>
                  <a:schemeClr val="accent2">
                    <a:lumMod val="50000"/>
                  </a:schemeClr>
                </a:solidFill>
              </a:rPr>
              <a:t>a</a:t>
            </a:r>
            <a:r>
              <a:rPr lang="en-US" baseline="-25000" dirty="0">
                <a:solidFill>
                  <a:schemeClr val="accent2">
                    <a:lumMod val="50000"/>
                  </a:schemeClr>
                </a:solidFill>
              </a:rPr>
              <a:t>0</a:t>
            </a:r>
            <a:r>
              <a:rPr lang="en-US" dirty="0">
                <a:solidFill>
                  <a:schemeClr val="accent2">
                    <a:lumMod val="50000"/>
                  </a:schemeClr>
                </a:solidFill>
              </a:rPr>
              <a:t> + a</a:t>
            </a:r>
            <a:r>
              <a:rPr lang="en-US" baseline="-25000" dirty="0">
                <a:solidFill>
                  <a:schemeClr val="accent2">
                    <a:lumMod val="50000"/>
                  </a:schemeClr>
                </a:solidFill>
              </a:rPr>
              <a:t>1</a:t>
            </a:r>
            <a:r>
              <a:rPr lang="en-US" dirty="0">
                <a:solidFill>
                  <a:schemeClr val="accent2">
                    <a:lumMod val="50000"/>
                  </a:schemeClr>
                </a:solidFill>
              </a:rPr>
              <a:t>x + a</a:t>
            </a:r>
            <a:r>
              <a:rPr lang="en-US" baseline="-25000" dirty="0">
                <a:solidFill>
                  <a:schemeClr val="accent2">
                    <a:lumMod val="50000"/>
                  </a:schemeClr>
                </a:solidFill>
              </a:rPr>
              <a:t>2</a:t>
            </a:r>
            <a:r>
              <a:rPr lang="en-US" dirty="0">
                <a:solidFill>
                  <a:schemeClr val="accent2">
                    <a:lumMod val="50000"/>
                  </a:schemeClr>
                </a:solidFill>
              </a:rPr>
              <a:t>y + a</a:t>
            </a:r>
            <a:r>
              <a:rPr lang="en-US" baseline="-25000" dirty="0">
                <a:solidFill>
                  <a:schemeClr val="accent2">
                    <a:lumMod val="50000"/>
                  </a:schemeClr>
                </a:solidFill>
              </a:rPr>
              <a:t>3</a:t>
            </a:r>
            <a:r>
              <a:rPr lang="en-US" dirty="0">
                <a:solidFill>
                  <a:schemeClr val="accent2">
                    <a:lumMod val="50000"/>
                  </a:schemeClr>
                </a:solidFill>
              </a:rPr>
              <a:t>n + a</a:t>
            </a:r>
            <a:r>
              <a:rPr lang="en-US" baseline="-25000" dirty="0">
                <a:solidFill>
                  <a:schemeClr val="accent2">
                    <a:lumMod val="50000"/>
                  </a:schemeClr>
                </a:solidFill>
              </a:rPr>
              <a:t>4</a:t>
            </a:r>
            <a:r>
              <a:rPr lang="en-US" dirty="0">
                <a:solidFill>
                  <a:schemeClr val="accent2">
                    <a:lumMod val="50000"/>
                  </a:schemeClr>
                </a:solidFill>
              </a:rPr>
              <a:t>m </a:t>
            </a:r>
            <a:r>
              <a:rPr lang="en-US" dirty="0" smtClean="0">
                <a:solidFill>
                  <a:schemeClr val="accent2">
                    <a:lumMod val="50000"/>
                  </a:schemeClr>
                </a:solidFill>
                <a:latin typeface="cmsy10" charset="0"/>
                <a:sym typeface="Symbol"/>
              </a:rPr>
              <a:t></a:t>
            </a:r>
            <a:r>
              <a:rPr lang="en-US" dirty="0" smtClean="0">
                <a:solidFill>
                  <a:schemeClr val="accent2">
                    <a:lumMod val="50000"/>
                  </a:schemeClr>
                </a:solidFill>
              </a:rPr>
              <a:t> </a:t>
            </a:r>
            <a:r>
              <a:rPr lang="en-US" dirty="0">
                <a:solidFill>
                  <a:schemeClr val="accent2">
                    <a:lumMod val="50000"/>
                  </a:schemeClr>
                </a:solidFill>
              </a:rPr>
              <a:t>0</a:t>
            </a:r>
          </a:p>
          <a:p>
            <a:pPr>
              <a:spcBef>
                <a:spcPct val="0"/>
              </a:spcBef>
            </a:pPr>
            <a:r>
              <a:rPr lang="en-US" dirty="0">
                <a:solidFill>
                  <a:schemeClr val="accent2">
                    <a:lumMod val="50000"/>
                  </a:schemeClr>
                </a:solidFill>
              </a:rPr>
              <a:t>b</a:t>
            </a:r>
            <a:r>
              <a:rPr lang="en-US" baseline="-25000" dirty="0">
                <a:solidFill>
                  <a:schemeClr val="accent2">
                    <a:lumMod val="50000"/>
                  </a:schemeClr>
                </a:solidFill>
              </a:rPr>
              <a:t>0</a:t>
            </a:r>
            <a:r>
              <a:rPr lang="en-US" dirty="0">
                <a:solidFill>
                  <a:schemeClr val="accent2">
                    <a:lumMod val="50000"/>
                  </a:schemeClr>
                </a:solidFill>
              </a:rPr>
              <a:t> + b</a:t>
            </a:r>
            <a:r>
              <a:rPr lang="en-US" baseline="-25000" dirty="0">
                <a:solidFill>
                  <a:schemeClr val="accent2">
                    <a:lumMod val="50000"/>
                  </a:schemeClr>
                </a:solidFill>
              </a:rPr>
              <a:t>1</a:t>
            </a:r>
            <a:r>
              <a:rPr lang="en-US" dirty="0">
                <a:solidFill>
                  <a:schemeClr val="accent2">
                    <a:lumMod val="50000"/>
                  </a:schemeClr>
                </a:solidFill>
              </a:rPr>
              <a:t>x + b</a:t>
            </a:r>
            <a:r>
              <a:rPr lang="en-US" baseline="-25000" dirty="0">
                <a:solidFill>
                  <a:schemeClr val="accent2">
                    <a:lumMod val="50000"/>
                  </a:schemeClr>
                </a:solidFill>
              </a:rPr>
              <a:t>2</a:t>
            </a:r>
            <a:r>
              <a:rPr lang="en-US" dirty="0">
                <a:solidFill>
                  <a:schemeClr val="accent2">
                    <a:lumMod val="50000"/>
                  </a:schemeClr>
                </a:solidFill>
              </a:rPr>
              <a:t>y + b</a:t>
            </a:r>
            <a:r>
              <a:rPr lang="en-US" baseline="-25000" dirty="0">
                <a:solidFill>
                  <a:schemeClr val="accent2">
                    <a:lumMod val="50000"/>
                  </a:schemeClr>
                </a:solidFill>
              </a:rPr>
              <a:t>3</a:t>
            </a:r>
            <a:r>
              <a:rPr lang="en-US" dirty="0">
                <a:solidFill>
                  <a:schemeClr val="accent2">
                    <a:lumMod val="50000"/>
                  </a:schemeClr>
                </a:solidFill>
              </a:rPr>
              <a:t>n + b</a:t>
            </a:r>
            <a:r>
              <a:rPr lang="en-US" baseline="-25000" dirty="0">
                <a:solidFill>
                  <a:schemeClr val="accent2">
                    <a:lumMod val="50000"/>
                  </a:schemeClr>
                </a:solidFill>
              </a:rPr>
              <a:t>4</a:t>
            </a:r>
            <a:r>
              <a:rPr lang="en-US" dirty="0">
                <a:solidFill>
                  <a:schemeClr val="accent2">
                    <a:lumMod val="50000"/>
                  </a:schemeClr>
                </a:solidFill>
              </a:rPr>
              <a:t>m </a:t>
            </a:r>
            <a:r>
              <a:rPr lang="en-US" dirty="0" smtClean="0">
                <a:solidFill>
                  <a:schemeClr val="accent2">
                    <a:lumMod val="50000"/>
                  </a:schemeClr>
                </a:solidFill>
                <a:latin typeface="cmsy10" charset="0"/>
                <a:sym typeface="Symbol"/>
              </a:rPr>
              <a:t></a:t>
            </a:r>
            <a:r>
              <a:rPr lang="en-US" dirty="0" smtClean="0">
                <a:solidFill>
                  <a:schemeClr val="accent2">
                    <a:lumMod val="50000"/>
                  </a:schemeClr>
                </a:solidFill>
              </a:rPr>
              <a:t> </a:t>
            </a:r>
            <a:r>
              <a:rPr lang="en-US" dirty="0">
                <a:solidFill>
                  <a:schemeClr val="accent2">
                    <a:lumMod val="50000"/>
                  </a:schemeClr>
                </a:solidFill>
              </a:rPr>
              <a:t>0</a:t>
            </a:r>
          </a:p>
          <a:p>
            <a:pPr>
              <a:spcBef>
                <a:spcPct val="0"/>
              </a:spcBef>
            </a:pPr>
            <a:r>
              <a:rPr lang="en-US" dirty="0">
                <a:solidFill>
                  <a:schemeClr val="accent2">
                    <a:lumMod val="50000"/>
                  </a:schemeClr>
                </a:solidFill>
              </a:rPr>
              <a:t>c</a:t>
            </a:r>
            <a:r>
              <a:rPr lang="en-US" baseline="-25000" dirty="0">
                <a:solidFill>
                  <a:schemeClr val="accent2">
                    <a:lumMod val="50000"/>
                  </a:schemeClr>
                </a:solidFill>
              </a:rPr>
              <a:t>0</a:t>
            </a:r>
            <a:r>
              <a:rPr lang="en-US" dirty="0">
                <a:solidFill>
                  <a:schemeClr val="accent2">
                    <a:lumMod val="50000"/>
                  </a:schemeClr>
                </a:solidFill>
              </a:rPr>
              <a:t> + c</a:t>
            </a:r>
            <a:r>
              <a:rPr lang="en-US" baseline="-25000" dirty="0">
                <a:solidFill>
                  <a:schemeClr val="accent2">
                    <a:lumMod val="50000"/>
                  </a:schemeClr>
                </a:solidFill>
              </a:rPr>
              <a:t>1</a:t>
            </a:r>
            <a:r>
              <a:rPr lang="en-US" dirty="0">
                <a:solidFill>
                  <a:schemeClr val="accent2">
                    <a:lumMod val="50000"/>
                  </a:schemeClr>
                </a:solidFill>
              </a:rPr>
              <a:t>x + c</a:t>
            </a:r>
            <a:r>
              <a:rPr lang="en-US" baseline="-25000" dirty="0">
                <a:solidFill>
                  <a:schemeClr val="accent2">
                    <a:lumMod val="50000"/>
                  </a:schemeClr>
                </a:solidFill>
              </a:rPr>
              <a:t>2</a:t>
            </a:r>
            <a:r>
              <a:rPr lang="en-US" dirty="0">
                <a:solidFill>
                  <a:schemeClr val="accent2">
                    <a:lumMod val="50000"/>
                  </a:schemeClr>
                </a:solidFill>
              </a:rPr>
              <a:t>y + c</a:t>
            </a:r>
            <a:r>
              <a:rPr lang="en-US" baseline="-25000" dirty="0">
                <a:solidFill>
                  <a:schemeClr val="accent2">
                    <a:lumMod val="50000"/>
                  </a:schemeClr>
                </a:solidFill>
              </a:rPr>
              <a:t>3</a:t>
            </a:r>
            <a:r>
              <a:rPr lang="en-US" dirty="0">
                <a:solidFill>
                  <a:schemeClr val="accent2">
                    <a:lumMod val="50000"/>
                  </a:schemeClr>
                </a:solidFill>
              </a:rPr>
              <a:t>n + c</a:t>
            </a:r>
            <a:r>
              <a:rPr lang="en-US" baseline="-25000" dirty="0">
                <a:solidFill>
                  <a:schemeClr val="accent2">
                    <a:lumMod val="50000"/>
                  </a:schemeClr>
                </a:solidFill>
              </a:rPr>
              <a:t>4</a:t>
            </a:r>
            <a:r>
              <a:rPr lang="en-US" dirty="0">
                <a:solidFill>
                  <a:schemeClr val="accent2">
                    <a:lumMod val="50000"/>
                  </a:schemeClr>
                </a:solidFill>
              </a:rPr>
              <a:t>m </a:t>
            </a:r>
            <a:r>
              <a:rPr lang="en-US" dirty="0" smtClean="0">
                <a:solidFill>
                  <a:schemeClr val="accent2">
                    <a:lumMod val="50000"/>
                  </a:schemeClr>
                </a:solidFill>
                <a:latin typeface="cmsy10" charset="0"/>
                <a:sym typeface="Symbol"/>
              </a:rPr>
              <a:t></a:t>
            </a:r>
            <a:r>
              <a:rPr lang="en-US" dirty="0" smtClean="0">
                <a:solidFill>
                  <a:schemeClr val="accent2">
                    <a:lumMod val="50000"/>
                  </a:schemeClr>
                </a:solidFill>
              </a:rPr>
              <a:t> </a:t>
            </a:r>
            <a:r>
              <a:rPr lang="en-US" dirty="0">
                <a:solidFill>
                  <a:schemeClr val="accent2">
                    <a:lumMod val="50000"/>
                  </a:schemeClr>
                </a:solidFill>
              </a:rPr>
              <a:t>0 </a:t>
            </a:r>
          </a:p>
        </p:txBody>
      </p:sp>
      <p:cxnSp>
        <p:nvCxnSpPr>
          <p:cNvPr id="18" name="Straight Arrow Connector 17"/>
          <p:cNvCxnSpPr>
            <a:cxnSpLocks noChangeShapeType="1"/>
            <a:stCxn id="16" idx="3"/>
            <a:endCxn id="14" idx="1"/>
          </p:cNvCxnSpPr>
          <p:nvPr/>
        </p:nvCxnSpPr>
        <p:spPr bwMode="auto">
          <a:xfrm>
            <a:off x="3995738" y="4213065"/>
            <a:ext cx="3182937" cy="1588"/>
          </a:xfrm>
          <a:prstGeom prst="straightConnector1">
            <a:avLst/>
          </a:prstGeom>
          <a:noFill/>
          <a:ln w="9525" algn="ctr">
            <a:solidFill>
              <a:schemeClr val="bg1"/>
            </a:solidFill>
            <a:round/>
            <a:headEnd/>
            <a:tailEnd type="arrow" w="med" len="med"/>
          </a:ln>
        </p:spPr>
      </p:cxnSp>
      <p:sp>
        <p:nvSpPr>
          <p:cNvPr id="21" name="TextBox 20"/>
          <p:cNvSpPr txBox="1">
            <a:spLocks noChangeArrowheads="1"/>
          </p:cNvSpPr>
          <p:nvPr/>
        </p:nvSpPr>
        <p:spPr bwMode="auto">
          <a:xfrm>
            <a:off x="7204075" y="4946788"/>
            <a:ext cx="935038" cy="646331"/>
          </a:xfrm>
          <a:prstGeom prst="rect">
            <a:avLst/>
          </a:prstGeom>
          <a:solidFill>
            <a:srgbClr val="BAE18F"/>
          </a:solidFill>
          <a:ln w="9525">
            <a:noFill/>
            <a:miter lim="800000"/>
            <a:headEnd/>
            <a:tailEnd/>
          </a:ln>
        </p:spPr>
        <p:txBody>
          <a:bodyPr>
            <a:spAutoFit/>
          </a:bodyPr>
          <a:lstStyle/>
          <a:p>
            <a:pPr>
              <a:spcBef>
                <a:spcPct val="0"/>
              </a:spcBef>
            </a:pPr>
            <a:r>
              <a:rPr lang="en-US" dirty="0" smtClean="0">
                <a:solidFill>
                  <a:schemeClr val="accent2">
                    <a:lumMod val="50000"/>
                  </a:schemeClr>
                </a:solidFill>
              </a:rPr>
              <a:t>y </a:t>
            </a:r>
            <a:r>
              <a:rPr lang="en-US" dirty="0" smtClean="0">
                <a:solidFill>
                  <a:schemeClr val="accent2">
                    <a:lumMod val="50000"/>
                  </a:schemeClr>
                </a:solidFill>
                <a:latin typeface="cmsy10" charset="0"/>
                <a:sym typeface="Symbol"/>
              </a:rPr>
              <a:t></a:t>
            </a:r>
            <a:r>
              <a:rPr lang="en-US" dirty="0" smtClean="0">
                <a:solidFill>
                  <a:schemeClr val="accent2">
                    <a:lumMod val="50000"/>
                  </a:schemeClr>
                </a:solidFill>
              </a:rPr>
              <a:t> x </a:t>
            </a:r>
            <a:endParaRPr lang="en-US" dirty="0">
              <a:solidFill>
                <a:schemeClr val="accent2">
                  <a:lumMod val="50000"/>
                </a:schemeClr>
              </a:solidFill>
              <a:latin typeface="cmsy10" charset="0"/>
            </a:endParaRPr>
          </a:p>
          <a:p>
            <a:pPr>
              <a:spcBef>
                <a:spcPct val="0"/>
              </a:spcBef>
            </a:pPr>
            <a:r>
              <a:rPr lang="en-US" dirty="0" smtClean="0">
                <a:solidFill>
                  <a:schemeClr val="accent2">
                    <a:lumMod val="50000"/>
                  </a:schemeClr>
                </a:solidFill>
              </a:rPr>
              <a:t>m </a:t>
            </a:r>
            <a:r>
              <a:rPr lang="en-US" dirty="0" smtClean="0">
                <a:solidFill>
                  <a:schemeClr val="accent2">
                    <a:lumMod val="50000"/>
                  </a:schemeClr>
                </a:solidFill>
                <a:latin typeface="cmsy10" charset="0"/>
                <a:sym typeface="Symbol"/>
              </a:rPr>
              <a:t></a:t>
            </a:r>
            <a:r>
              <a:rPr lang="en-US" dirty="0" smtClean="0">
                <a:solidFill>
                  <a:schemeClr val="accent2">
                    <a:lumMod val="50000"/>
                  </a:schemeClr>
                </a:solidFill>
              </a:rPr>
              <a:t> n</a:t>
            </a:r>
            <a:endParaRPr lang="en-US" dirty="0">
              <a:solidFill>
                <a:schemeClr val="accent2">
                  <a:lumMod val="50000"/>
                </a:schemeClr>
              </a:solidFill>
            </a:endParaRPr>
          </a:p>
        </p:txBody>
      </p:sp>
      <p:cxnSp>
        <p:nvCxnSpPr>
          <p:cNvPr id="24" name="Straight Arrow Connector 23"/>
          <p:cNvCxnSpPr>
            <a:cxnSpLocks noChangeShapeType="1"/>
            <a:stCxn id="12" idx="3"/>
            <a:endCxn id="21" idx="1"/>
          </p:cNvCxnSpPr>
          <p:nvPr/>
        </p:nvCxnSpPr>
        <p:spPr bwMode="auto">
          <a:xfrm flipV="1">
            <a:off x="4027488" y="5269954"/>
            <a:ext cx="3176587" cy="19050"/>
          </a:xfrm>
          <a:prstGeom prst="straightConnector1">
            <a:avLst/>
          </a:prstGeom>
          <a:noFill/>
          <a:ln w="9525" algn="ctr">
            <a:solidFill>
              <a:schemeClr val="bg1"/>
            </a:solidFill>
            <a:round/>
            <a:headEnd/>
            <a:tailEnd type="arrow" w="med" len="med"/>
          </a:ln>
        </p:spPr>
      </p:cxnSp>
      <p:sp>
        <p:nvSpPr>
          <p:cNvPr id="26" name="TextBox 25"/>
          <p:cNvSpPr txBox="1">
            <a:spLocks noChangeArrowheads="1"/>
          </p:cNvSpPr>
          <p:nvPr/>
        </p:nvSpPr>
        <p:spPr bwMode="auto">
          <a:xfrm>
            <a:off x="4483100" y="4888050"/>
            <a:ext cx="2206625" cy="369332"/>
          </a:xfrm>
          <a:prstGeom prst="rect">
            <a:avLst/>
          </a:prstGeom>
          <a:solidFill>
            <a:srgbClr val="BAE18F"/>
          </a:solidFill>
          <a:ln w="9525">
            <a:noFill/>
            <a:miter lim="800000"/>
            <a:headEnd/>
            <a:tailEnd/>
          </a:ln>
        </p:spPr>
        <p:txBody>
          <a:bodyPr>
            <a:spAutoFit/>
          </a:bodyPr>
          <a:lstStyle/>
          <a:p>
            <a:r>
              <a:rPr lang="en-US" dirty="0">
                <a:solidFill>
                  <a:schemeClr val="accent2">
                    <a:lumMod val="50000"/>
                  </a:schemeClr>
                </a:solidFill>
              </a:rPr>
              <a:t>a</a:t>
            </a:r>
            <a:r>
              <a:rPr lang="en-US" baseline="-25000" dirty="0">
                <a:solidFill>
                  <a:schemeClr val="accent2">
                    <a:lumMod val="50000"/>
                  </a:schemeClr>
                </a:solidFill>
              </a:rPr>
              <a:t>2</a:t>
            </a:r>
            <a:r>
              <a:rPr lang="en-US" dirty="0">
                <a:solidFill>
                  <a:schemeClr val="accent2">
                    <a:lumMod val="50000"/>
                  </a:schemeClr>
                </a:solidFill>
              </a:rPr>
              <a:t>=b</a:t>
            </a:r>
            <a:r>
              <a:rPr lang="en-US" baseline="-25000" dirty="0">
                <a:solidFill>
                  <a:schemeClr val="accent2">
                    <a:lumMod val="50000"/>
                  </a:schemeClr>
                </a:solidFill>
              </a:rPr>
              <a:t>2</a:t>
            </a:r>
            <a:r>
              <a:rPr lang="en-US" dirty="0">
                <a:solidFill>
                  <a:schemeClr val="accent2">
                    <a:lumMod val="50000"/>
                  </a:schemeClr>
                </a:solidFill>
              </a:rPr>
              <a:t>=1, a</a:t>
            </a:r>
            <a:r>
              <a:rPr lang="en-US" baseline="-25000" dirty="0">
                <a:solidFill>
                  <a:schemeClr val="accent2">
                    <a:lumMod val="50000"/>
                  </a:schemeClr>
                </a:solidFill>
              </a:rPr>
              <a:t>1</a:t>
            </a:r>
            <a:r>
              <a:rPr lang="en-US" dirty="0">
                <a:solidFill>
                  <a:schemeClr val="accent2">
                    <a:lumMod val="50000"/>
                  </a:schemeClr>
                </a:solidFill>
              </a:rPr>
              <a:t>=b</a:t>
            </a:r>
            <a:r>
              <a:rPr lang="en-US" baseline="-25000" dirty="0">
                <a:solidFill>
                  <a:schemeClr val="accent2">
                    <a:lumMod val="50000"/>
                  </a:schemeClr>
                </a:solidFill>
              </a:rPr>
              <a:t>1</a:t>
            </a:r>
            <a:r>
              <a:rPr lang="en-US" dirty="0">
                <a:solidFill>
                  <a:schemeClr val="accent2">
                    <a:lumMod val="50000"/>
                  </a:schemeClr>
                </a:solidFill>
              </a:rPr>
              <a:t>=-1</a:t>
            </a:r>
          </a:p>
        </p:txBody>
      </p:sp>
      <p:sp>
        <p:nvSpPr>
          <p:cNvPr id="27" name="TextBox 26"/>
          <p:cNvSpPr txBox="1">
            <a:spLocks noChangeArrowheads="1"/>
          </p:cNvSpPr>
          <p:nvPr/>
        </p:nvSpPr>
        <p:spPr bwMode="auto">
          <a:xfrm>
            <a:off x="290513" y="5928663"/>
            <a:ext cx="3727450" cy="369332"/>
          </a:xfrm>
          <a:prstGeom prst="rect">
            <a:avLst/>
          </a:prstGeom>
          <a:solidFill>
            <a:srgbClr val="FF9999"/>
          </a:solidFill>
          <a:ln w="9525">
            <a:noFill/>
            <a:miter lim="800000"/>
            <a:headEnd/>
            <a:tailEnd/>
          </a:ln>
        </p:spPr>
        <p:txBody>
          <a:bodyPr>
            <a:spAutoFit/>
          </a:bodyPr>
          <a:lstStyle/>
          <a:p>
            <a:pPr>
              <a:spcBef>
                <a:spcPct val="0"/>
              </a:spcBef>
            </a:pPr>
            <a:r>
              <a:rPr lang="en-US" dirty="0">
                <a:solidFill>
                  <a:schemeClr val="accent2">
                    <a:lumMod val="50000"/>
                  </a:schemeClr>
                </a:solidFill>
              </a:rPr>
              <a:t>a</a:t>
            </a:r>
            <a:r>
              <a:rPr lang="en-US" baseline="-25000" dirty="0">
                <a:solidFill>
                  <a:schemeClr val="accent2">
                    <a:lumMod val="50000"/>
                  </a:schemeClr>
                </a:solidFill>
              </a:rPr>
              <a:t>0</a:t>
            </a:r>
            <a:r>
              <a:rPr lang="en-US" dirty="0">
                <a:solidFill>
                  <a:schemeClr val="accent2">
                    <a:lumMod val="50000"/>
                  </a:schemeClr>
                </a:solidFill>
              </a:rPr>
              <a:t> + a</a:t>
            </a:r>
            <a:r>
              <a:rPr lang="en-US" baseline="-25000" dirty="0">
                <a:solidFill>
                  <a:schemeClr val="accent2">
                    <a:lumMod val="50000"/>
                  </a:schemeClr>
                </a:solidFill>
              </a:rPr>
              <a:t>1</a:t>
            </a:r>
            <a:r>
              <a:rPr lang="en-US" dirty="0">
                <a:solidFill>
                  <a:schemeClr val="accent2">
                    <a:lumMod val="50000"/>
                  </a:schemeClr>
                </a:solidFill>
              </a:rPr>
              <a:t>x + a</a:t>
            </a:r>
            <a:r>
              <a:rPr lang="en-US" baseline="-25000" dirty="0">
                <a:solidFill>
                  <a:schemeClr val="accent2">
                    <a:lumMod val="50000"/>
                  </a:schemeClr>
                </a:solidFill>
              </a:rPr>
              <a:t>2</a:t>
            </a:r>
            <a:r>
              <a:rPr lang="en-US" dirty="0">
                <a:solidFill>
                  <a:schemeClr val="accent2">
                    <a:lumMod val="50000"/>
                  </a:schemeClr>
                </a:solidFill>
              </a:rPr>
              <a:t>y + a</a:t>
            </a:r>
            <a:r>
              <a:rPr lang="en-US" baseline="-25000" dirty="0">
                <a:solidFill>
                  <a:schemeClr val="accent2">
                    <a:lumMod val="50000"/>
                  </a:schemeClr>
                </a:solidFill>
              </a:rPr>
              <a:t>3</a:t>
            </a:r>
            <a:r>
              <a:rPr lang="en-US" dirty="0">
                <a:solidFill>
                  <a:schemeClr val="accent2">
                    <a:lumMod val="50000"/>
                  </a:schemeClr>
                </a:solidFill>
              </a:rPr>
              <a:t>n + a</a:t>
            </a:r>
            <a:r>
              <a:rPr lang="en-US" baseline="-25000" dirty="0">
                <a:solidFill>
                  <a:schemeClr val="accent2">
                    <a:lumMod val="50000"/>
                  </a:schemeClr>
                </a:solidFill>
              </a:rPr>
              <a:t>4</a:t>
            </a:r>
            <a:r>
              <a:rPr lang="en-US" dirty="0">
                <a:solidFill>
                  <a:schemeClr val="accent2">
                    <a:lumMod val="50000"/>
                  </a:schemeClr>
                </a:solidFill>
              </a:rPr>
              <a:t>m </a:t>
            </a:r>
            <a:r>
              <a:rPr lang="en-US" dirty="0" smtClean="0">
                <a:solidFill>
                  <a:schemeClr val="accent2">
                    <a:lumMod val="50000"/>
                  </a:schemeClr>
                </a:solidFill>
                <a:latin typeface="cmsy10" charset="0"/>
                <a:sym typeface="Symbol"/>
              </a:rPr>
              <a:t></a:t>
            </a:r>
            <a:r>
              <a:rPr lang="en-US" dirty="0" smtClean="0">
                <a:solidFill>
                  <a:schemeClr val="accent2">
                    <a:lumMod val="50000"/>
                  </a:schemeClr>
                </a:solidFill>
              </a:rPr>
              <a:t> </a:t>
            </a:r>
            <a:r>
              <a:rPr lang="en-US" dirty="0">
                <a:solidFill>
                  <a:schemeClr val="accent2">
                    <a:lumMod val="50000"/>
                  </a:schemeClr>
                </a:solidFill>
              </a:rPr>
              <a:t>0 </a:t>
            </a:r>
          </a:p>
        </p:txBody>
      </p:sp>
      <p:sp>
        <p:nvSpPr>
          <p:cNvPr id="28" name="TextBox 27"/>
          <p:cNvSpPr txBox="1">
            <a:spLocks noChangeArrowheads="1"/>
          </p:cNvSpPr>
          <p:nvPr/>
        </p:nvSpPr>
        <p:spPr bwMode="auto">
          <a:xfrm>
            <a:off x="6463738" y="5769913"/>
            <a:ext cx="2587670" cy="646331"/>
          </a:xfrm>
          <a:prstGeom prst="rect">
            <a:avLst/>
          </a:prstGeom>
          <a:solidFill>
            <a:srgbClr val="FF9999"/>
          </a:solidFill>
          <a:ln w="9525">
            <a:noFill/>
            <a:miter lim="800000"/>
            <a:headEnd/>
            <a:tailEnd/>
          </a:ln>
        </p:spPr>
        <p:txBody>
          <a:bodyPr wrap="square">
            <a:spAutoFit/>
          </a:bodyPr>
          <a:lstStyle/>
          <a:p>
            <a:pPr>
              <a:spcBef>
                <a:spcPct val="0"/>
              </a:spcBef>
            </a:pPr>
            <a:r>
              <a:rPr lang="en-US" dirty="0" smtClean="0">
                <a:solidFill>
                  <a:schemeClr val="accent2">
                    <a:lumMod val="50000"/>
                  </a:schemeClr>
                </a:solidFill>
              </a:rPr>
              <a:t>Invalid triple or Imprecise Template</a:t>
            </a:r>
            <a:endParaRPr lang="en-US" dirty="0">
              <a:solidFill>
                <a:schemeClr val="accent2">
                  <a:lumMod val="50000"/>
                </a:schemeClr>
              </a:solidFill>
            </a:endParaRPr>
          </a:p>
        </p:txBody>
      </p:sp>
      <p:cxnSp>
        <p:nvCxnSpPr>
          <p:cNvPr id="29" name="Straight Arrow Connector 28"/>
          <p:cNvCxnSpPr>
            <a:cxnSpLocks noChangeShapeType="1"/>
            <a:stCxn id="27" idx="3"/>
            <a:endCxn id="28" idx="1"/>
          </p:cNvCxnSpPr>
          <p:nvPr/>
        </p:nvCxnSpPr>
        <p:spPr bwMode="auto">
          <a:xfrm flipV="1">
            <a:off x="4017963" y="6093079"/>
            <a:ext cx="2445775" cy="20250"/>
          </a:xfrm>
          <a:prstGeom prst="straightConnector1">
            <a:avLst/>
          </a:prstGeom>
          <a:noFill/>
          <a:ln w="9525" algn="ctr">
            <a:solidFill>
              <a:schemeClr val="bg1"/>
            </a:solidFill>
            <a:round/>
            <a:headEnd/>
            <a:tailEnd type="arrow" w="med" len="med"/>
          </a:ln>
        </p:spPr>
      </p:cxnSp>
      <p:sp>
        <p:nvSpPr>
          <p:cNvPr id="30" name="TextBox 29"/>
          <p:cNvSpPr txBox="1">
            <a:spLocks noChangeArrowheads="1"/>
          </p:cNvSpPr>
          <p:nvPr/>
        </p:nvSpPr>
        <p:spPr bwMode="auto">
          <a:xfrm>
            <a:off x="4690848" y="5932901"/>
            <a:ext cx="1174750" cy="369332"/>
          </a:xfrm>
          <a:prstGeom prst="rect">
            <a:avLst/>
          </a:prstGeom>
          <a:solidFill>
            <a:srgbClr val="FF9999"/>
          </a:solidFill>
          <a:ln w="9525">
            <a:noFill/>
            <a:miter lim="800000"/>
            <a:headEnd/>
            <a:tailEnd/>
          </a:ln>
        </p:spPr>
        <p:txBody>
          <a:bodyPr>
            <a:spAutoFit/>
          </a:bodyPr>
          <a:lstStyle/>
          <a:p>
            <a:r>
              <a:rPr lang="en-US" dirty="0">
                <a:solidFill>
                  <a:schemeClr val="accent2">
                    <a:lumMod val="50000"/>
                  </a:schemeClr>
                </a:solidFill>
              </a:rPr>
              <a:t>UNSAT</a:t>
            </a:r>
          </a:p>
        </p:txBody>
      </p:sp>
      <p:sp>
        <p:nvSpPr>
          <p:cNvPr id="34" name="TextBox 33"/>
          <p:cNvSpPr txBox="1">
            <a:spLocks noChangeArrowheads="1"/>
          </p:cNvSpPr>
          <p:nvPr/>
        </p:nvSpPr>
        <p:spPr bwMode="auto">
          <a:xfrm>
            <a:off x="161925" y="3344863"/>
            <a:ext cx="8647113" cy="369332"/>
          </a:xfrm>
          <a:prstGeom prst="rect">
            <a:avLst/>
          </a:prstGeom>
          <a:noFill/>
          <a:ln w="9525">
            <a:noFill/>
            <a:miter lim="800000"/>
            <a:headEnd/>
            <a:tailEnd/>
          </a:ln>
        </p:spPr>
        <p:txBody>
          <a:bodyPr>
            <a:spAutoFit/>
          </a:bodyPr>
          <a:lstStyle/>
          <a:p>
            <a:r>
              <a:rPr lang="en-US" dirty="0">
                <a:solidFill>
                  <a:schemeClr val="accent2">
                    <a:lumMod val="50000"/>
                  </a:schemeClr>
                </a:solidFill>
              </a:rPr>
              <a:t>      Invariant Template		  Satisfying Solution	    Loop Invariant</a:t>
            </a:r>
          </a:p>
        </p:txBody>
      </p:sp>
      <p:sp>
        <p:nvSpPr>
          <p:cNvPr id="19" name="Content Placeholder 2"/>
          <p:cNvSpPr txBox="1">
            <a:spLocks/>
          </p:cNvSpPr>
          <p:nvPr/>
        </p:nvSpPr>
        <p:spPr bwMode="auto">
          <a:xfrm>
            <a:off x="1408444" y="1969477"/>
            <a:ext cx="5988818" cy="653143"/>
          </a:xfrm>
          <a:prstGeom prst="rect">
            <a:avLst/>
          </a:prstGeom>
          <a:noFill/>
          <a:ln w="9525">
            <a:noFill/>
            <a:miter lim="800000"/>
            <a:headEnd/>
            <a:tailEnd/>
          </a:ln>
        </p:spPr>
        <p:txBody>
          <a:bodyPr/>
          <a:lstStyle/>
          <a:p>
            <a:pPr marL="342900" indent="-342900" eaLnBrk="0" hangingPunct="0">
              <a:spcBef>
                <a:spcPct val="20000"/>
              </a:spcBef>
              <a:defRPr/>
            </a:pPr>
            <a:r>
              <a:rPr lang="en-US" kern="0" dirty="0">
                <a:solidFill>
                  <a:srgbClr val="009900"/>
                </a:solidFill>
              </a:rPr>
              <a:t>{</a:t>
            </a:r>
            <a:r>
              <a:rPr lang="en-US" kern="0" dirty="0" smtClean="0">
                <a:solidFill>
                  <a:srgbClr val="009900"/>
                </a:solidFill>
                <a:latin typeface="+mn-lt"/>
              </a:rPr>
              <a:t>n=1 </a:t>
            </a:r>
            <a:r>
              <a:rPr lang="en-US" kern="0" dirty="0" smtClean="0">
                <a:solidFill>
                  <a:srgbClr val="009900"/>
                </a:solidFill>
                <a:latin typeface="cmsy10"/>
                <a:sym typeface="Symbol"/>
              </a:rPr>
              <a:t></a:t>
            </a:r>
            <a:r>
              <a:rPr lang="en-US" kern="0" dirty="0" smtClean="0">
                <a:solidFill>
                  <a:srgbClr val="009900"/>
                </a:solidFill>
                <a:latin typeface="+mn-lt"/>
              </a:rPr>
              <a:t> m=1}</a:t>
            </a:r>
            <a:r>
              <a:rPr lang="en-US" kern="0" dirty="0">
                <a:solidFill>
                  <a:srgbClr val="009900"/>
                </a:solidFill>
              </a:rPr>
              <a:t>	</a:t>
            </a:r>
            <a:r>
              <a:rPr lang="en-US" kern="0" dirty="0" smtClean="0">
                <a:solidFill>
                  <a:srgbClr val="009900"/>
                </a:solidFill>
              </a:rPr>
              <a:t>			{</a:t>
            </a:r>
            <a:r>
              <a:rPr lang="en-US" kern="0" dirty="0" smtClean="0">
                <a:solidFill>
                  <a:srgbClr val="009900"/>
                </a:solidFill>
                <a:latin typeface="+mn-lt"/>
              </a:rPr>
              <a:t>y </a:t>
            </a:r>
            <a:r>
              <a:rPr lang="en-US" dirty="0" smtClean="0">
                <a:solidFill>
                  <a:schemeClr val="accent2">
                    <a:lumMod val="50000"/>
                  </a:schemeClr>
                </a:solidFill>
                <a:latin typeface="cmsy10" charset="0"/>
                <a:sym typeface="Symbol"/>
              </a:rPr>
              <a:t></a:t>
            </a:r>
            <a:r>
              <a:rPr lang="en-US" kern="0" dirty="0" smtClean="0">
                <a:solidFill>
                  <a:srgbClr val="009900"/>
                </a:solidFill>
                <a:latin typeface="+mn-lt"/>
              </a:rPr>
              <a:t> 100}</a:t>
            </a:r>
            <a:endParaRPr lang="en-US" kern="0" dirty="0">
              <a:solidFill>
                <a:srgbClr val="009900"/>
              </a:solidFill>
              <a:latin typeface="+mn-lt"/>
            </a:endParaRPr>
          </a:p>
        </p:txBody>
      </p:sp>
    </p:spTree>
    <p:custDataLst>
      <p:tags r:id="rId1"/>
    </p:custDataLst>
  </p:cSld>
  <p:clrMapOvr>
    <a:masterClrMapping/>
  </p:clrMapOvr>
  <p:transition advTm="10236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21" grpId="0" animBg="1"/>
      <p:bldP spid="26" grpId="0" animBg="1"/>
      <p:bldP spid="27" grpId="0" animBg="1"/>
      <p:bldP spid="28" grpId="0" animBg="1"/>
      <p:bldP spid="30"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Digression: Bit-vectors and Z3</a:t>
            </a:r>
            <a:endParaRPr lang="en-US" dirty="0"/>
          </a:p>
        </p:txBody>
      </p:sp>
      <p:pic>
        <p:nvPicPr>
          <p:cNvPr id="8" name="Content Placeholder 7" descr="multiplier.jpg"/>
          <p:cNvPicPr>
            <a:picLocks noGrp="1" noChangeAspect="1"/>
          </p:cNvPicPr>
          <p:nvPr>
            <p:ph sz="half" idx="4294967295"/>
          </p:nvPr>
        </p:nvPicPr>
        <p:blipFill>
          <a:blip r:embed="rId2"/>
          <a:stretch>
            <a:fillRect/>
          </a:stretch>
        </p:blipFill>
        <p:spPr>
          <a:xfrm>
            <a:off x="4442379" y="1829428"/>
            <a:ext cx="4478337" cy="2944812"/>
          </a:xfrm>
          <a:prstGeom prst="rect">
            <a:avLst/>
          </a:prstGeom>
          <a:ln>
            <a:noFill/>
          </a:ln>
          <a:effectLst>
            <a:outerShdw blurRad="292100" dist="139700" dir="2700000" algn="tl" rotWithShape="0">
              <a:srgbClr val="333333">
                <a:alpha val="65000"/>
              </a:srgbClr>
            </a:outerShdw>
          </a:effectLst>
        </p:spPr>
      </p:pic>
      <p:sp>
        <p:nvSpPr>
          <p:cNvPr id="9" name="Content Placeholder 8"/>
          <p:cNvSpPr>
            <a:spLocks noGrp="1"/>
          </p:cNvSpPr>
          <p:nvPr>
            <p:ph sz="half" idx="4294967295"/>
          </p:nvPr>
        </p:nvSpPr>
        <p:spPr>
          <a:xfrm>
            <a:off x="0" y="1458913"/>
            <a:ext cx="4114800" cy="3788729"/>
          </a:xfrm>
        </p:spPr>
        <p:txBody>
          <a:bodyPr/>
          <a:lstStyle/>
          <a:p>
            <a:r>
              <a:rPr lang="en-US" sz="2400" dirty="0" smtClean="0"/>
              <a:t>Bit-vector multiplication</a:t>
            </a:r>
          </a:p>
          <a:p>
            <a:endParaRPr lang="en-US" sz="2400" dirty="0" smtClean="0"/>
          </a:p>
          <a:p>
            <a:r>
              <a:rPr lang="en-US" sz="2400" dirty="0" smtClean="0"/>
              <a:t>For each sub-term A*B</a:t>
            </a:r>
          </a:p>
          <a:p>
            <a:pPr lvl="1"/>
            <a:r>
              <a:rPr lang="en-US" sz="1800" dirty="0" smtClean="0"/>
              <a:t>Replace by fresh vector OUT</a:t>
            </a:r>
          </a:p>
          <a:p>
            <a:pPr lvl="1"/>
            <a:r>
              <a:rPr lang="en-US" sz="1800" dirty="0" smtClean="0"/>
              <a:t>Create circuit for:</a:t>
            </a:r>
            <a:br>
              <a:rPr lang="en-US" sz="1800" dirty="0" smtClean="0"/>
            </a:br>
            <a:r>
              <a:rPr lang="en-US" sz="1800" dirty="0" smtClean="0"/>
              <a:t>	OUT = A*B</a:t>
            </a:r>
          </a:p>
          <a:p>
            <a:pPr lvl="1"/>
            <a:r>
              <a:rPr lang="en-US" sz="1800" dirty="0" smtClean="0"/>
              <a:t>Convert circuit into clauses:</a:t>
            </a:r>
            <a:br>
              <a:rPr lang="en-US" sz="1800" dirty="0" smtClean="0"/>
            </a:br>
            <a:r>
              <a:rPr lang="en-US" sz="1800" dirty="0" smtClean="0"/>
              <a:t>For each internal gate</a:t>
            </a:r>
          </a:p>
          <a:p>
            <a:pPr lvl="3"/>
            <a:r>
              <a:rPr lang="en-US" sz="2000" dirty="0" smtClean="0"/>
              <a:t>Create fresh propositional variable</a:t>
            </a:r>
          </a:p>
          <a:p>
            <a:pPr lvl="3"/>
            <a:r>
              <a:rPr lang="en-US" sz="2000" dirty="0" smtClean="0"/>
              <a:t>Represent gate as clause</a:t>
            </a:r>
          </a:p>
        </p:txBody>
      </p:sp>
      <p:sp>
        <p:nvSpPr>
          <p:cNvPr id="10" name="TextBox 9"/>
          <p:cNvSpPr txBox="1"/>
          <p:nvPr/>
        </p:nvSpPr>
        <p:spPr>
          <a:xfrm>
            <a:off x="794085" y="5558590"/>
            <a:ext cx="5654112" cy="369332"/>
          </a:xfrm>
          <a:prstGeom prst="rect">
            <a:avLst/>
          </a:prstGeom>
          <a:noFill/>
        </p:spPr>
        <p:txBody>
          <a:bodyPr wrap="none" rtlCol="0">
            <a:spAutoFit/>
          </a:bodyPr>
          <a:lstStyle/>
          <a:p>
            <a:r>
              <a:rPr lang="en-US" dirty="0" smtClean="0">
                <a:solidFill>
                  <a:schemeClr val="bg1"/>
                </a:solidFill>
              </a:rPr>
              <a:t>{Out[0], ~A[0],~B[0]}, {A[0],~Out[0]}, {B[0],~Out[0]}, …..</a:t>
            </a:r>
          </a:p>
        </p:txBody>
      </p:sp>
    </p:spTree>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Digression: Bit-vectors and Z3</a:t>
            </a:r>
            <a:endParaRPr lang="en-US" dirty="0"/>
          </a:p>
        </p:txBody>
      </p:sp>
      <p:sp>
        <p:nvSpPr>
          <p:cNvPr id="9" name="Content Placeholder 8"/>
          <p:cNvSpPr>
            <a:spLocks noGrp="1"/>
          </p:cNvSpPr>
          <p:nvPr>
            <p:ph sz="half" idx="4294967295"/>
          </p:nvPr>
        </p:nvSpPr>
        <p:spPr>
          <a:xfrm>
            <a:off x="138223" y="1437648"/>
            <a:ext cx="7581900" cy="5202963"/>
          </a:xfrm>
        </p:spPr>
        <p:txBody>
          <a:bodyPr/>
          <a:lstStyle/>
          <a:p>
            <a:pPr>
              <a:buNone/>
            </a:pPr>
            <a:r>
              <a:rPr lang="en-US" dirty="0" smtClean="0"/>
              <a:t>	    		</a:t>
            </a:r>
            <a:r>
              <a:rPr lang="en-US" sz="2400" dirty="0" smtClean="0"/>
              <a:t>Tableau		   +    	 	DPLL 	=  </a:t>
            </a:r>
            <a:br>
              <a:rPr lang="en-US" sz="2400" dirty="0" smtClean="0"/>
            </a:br>
            <a:r>
              <a:rPr lang="en-US" sz="2400" dirty="0" smtClean="0"/>
              <a:t>			    Relevancy Propagation</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000" dirty="0" smtClean="0"/>
              <a:t>Tableau goes outside in, DPLL inside out</a:t>
            </a:r>
          </a:p>
          <a:p>
            <a:r>
              <a:rPr lang="en-US" sz="2000" dirty="0" smtClean="0"/>
              <a:t>Relevancy propagation: If DPLL sets </a:t>
            </a:r>
            <a:r>
              <a:rPr lang="en-US" sz="2000" dirty="0" smtClean="0">
                <a:sym typeface="Symbol"/>
              </a:rPr>
              <a:t>: to </a:t>
            </a:r>
            <a:r>
              <a:rPr lang="en-US" sz="2000" b="1" dirty="0" smtClean="0">
                <a:sym typeface="Symbol"/>
              </a:rPr>
              <a:t>true</a:t>
            </a:r>
            <a:r>
              <a:rPr lang="en-US" sz="2000" dirty="0" smtClean="0">
                <a:sym typeface="Symbol"/>
              </a:rPr>
              <a:t>,  is marked as </a:t>
            </a:r>
            <a:r>
              <a:rPr lang="en-US" sz="2000" i="1" dirty="0" smtClean="0">
                <a:sym typeface="Symbol"/>
              </a:rPr>
              <a:t>relevant</a:t>
            </a:r>
            <a:r>
              <a:rPr lang="en-US" sz="2000" dirty="0" smtClean="0">
                <a:sym typeface="Symbol"/>
              </a:rPr>
              <a:t>, then first of ,  to be set to </a:t>
            </a:r>
            <a:r>
              <a:rPr lang="en-US" sz="2000" b="1" dirty="0" smtClean="0">
                <a:sym typeface="Symbol"/>
              </a:rPr>
              <a:t>true</a:t>
            </a:r>
            <a:r>
              <a:rPr lang="en-US" sz="2000" dirty="0" smtClean="0">
                <a:sym typeface="Symbol"/>
              </a:rPr>
              <a:t> gets marked as </a:t>
            </a:r>
            <a:r>
              <a:rPr lang="en-US" sz="2000" i="1" dirty="0" smtClean="0">
                <a:sym typeface="Symbol"/>
              </a:rPr>
              <a:t>relevant</a:t>
            </a:r>
            <a:r>
              <a:rPr lang="en-US" sz="2000" dirty="0" smtClean="0">
                <a:sym typeface="Symbol"/>
              </a:rPr>
              <a:t>.</a:t>
            </a:r>
          </a:p>
          <a:p>
            <a:r>
              <a:rPr lang="en-US" sz="2000" dirty="0" smtClean="0">
                <a:sym typeface="Symbol"/>
              </a:rPr>
              <a:t>Used for circuit gates and for quantifier matching</a:t>
            </a:r>
            <a:endParaRPr lang="en-US" sz="2000" dirty="0" smtClean="0"/>
          </a:p>
        </p:txBody>
      </p:sp>
      <p:pic>
        <p:nvPicPr>
          <p:cNvPr id="486402" name="Picture 2"/>
          <p:cNvPicPr>
            <a:picLocks noChangeAspect="1" noChangeArrowheads="1"/>
          </p:cNvPicPr>
          <p:nvPr/>
        </p:nvPicPr>
        <p:blipFill>
          <a:blip r:embed="rId2"/>
          <a:srcRect l="26786" t="28125" r="28214" b="39302"/>
          <a:stretch>
            <a:fillRect/>
          </a:stretch>
        </p:blipFill>
        <p:spPr bwMode="auto">
          <a:xfrm>
            <a:off x="222778" y="2381693"/>
            <a:ext cx="4186411" cy="2424224"/>
          </a:xfrm>
          <a:prstGeom prst="rect">
            <a:avLst/>
          </a:prstGeom>
          <a:ln>
            <a:noFill/>
          </a:ln>
          <a:effectLst>
            <a:outerShdw blurRad="292100" dist="139700" dir="2700000" algn="tl" rotWithShape="0">
              <a:srgbClr val="333333">
                <a:alpha val="65000"/>
              </a:srgbClr>
            </a:outerShdw>
          </a:effectLst>
        </p:spPr>
      </p:pic>
      <p:pic>
        <p:nvPicPr>
          <p:cNvPr id="486403" name="Picture 3"/>
          <p:cNvPicPr>
            <a:picLocks noChangeAspect="1" noChangeArrowheads="1"/>
          </p:cNvPicPr>
          <p:nvPr/>
        </p:nvPicPr>
        <p:blipFill>
          <a:blip r:embed="rId3"/>
          <a:srcRect l="40617" t="42609" r="16196" b="21810"/>
          <a:stretch>
            <a:fillRect/>
          </a:stretch>
        </p:blipFill>
        <p:spPr bwMode="auto">
          <a:xfrm>
            <a:off x="4997300" y="2211573"/>
            <a:ext cx="4000632" cy="263687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2119" y="2716625"/>
            <a:ext cx="8015313" cy="1218795"/>
          </a:xfrm>
        </p:spPr>
        <p:txBody>
          <a:bodyPr/>
          <a:lstStyle/>
          <a:p>
            <a:r>
              <a:rPr sz="4400" b="1" smtClean="0"/>
              <a:t>Abstract Interpretation</a:t>
            </a:r>
          </a:p>
          <a:p>
            <a:r>
              <a:rPr sz="4400" b="1" smtClean="0"/>
              <a:t>	</a:t>
            </a:r>
            <a:r>
              <a:rPr sz="3600" b="1" smtClean="0"/>
              <a:t>and modular arithmetic</a:t>
            </a:r>
            <a:endParaRPr sz="4400" b="1" smtClean="0"/>
          </a:p>
        </p:txBody>
      </p:sp>
      <p:sp>
        <p:nvSpPr>
          <p:cNvPr id="4" name="TextBox 3"/>
          <p:cNvSpPr txBox="1"/>
          <p:nvPr/>
        </p:nvSpPr>
        <p:spPr>
          <a:xfrm>
            <a:off x="5337426" y="5618896"/>
            <a:ext cx="3506875" cy="923330"/>
          </a:xfrm>
          <a:prstGeom prst="rect">
            <a:avLst/>
          </a:prstGeom>
          <a:noFill/>
        </p:spPr>
        <p:txBody>
          <a:bodyPr wrap="square" rtlCol="0">
            <a:spAutoFit/>
          </a:bodyPr>
          <a:lstStyle/>
          <a:p>
            <a:r>
              <a:rPr lang="en-US" dirty="0" smtClean="0">
                <a:solidFill>
                  <a:schemeClr val="bg1"/>
                </a:solidFill>
              </a:rPr>
              <a:t>Material based on:</a:t>
            </a:r>
          </a:p>
          <a:p>
            <a:r>
              <a:rPr lang="en-US" dirty="0" smtClean="0">
                <a:solidFill>
                  <a:schemeClr val="bg1"/>
                </a:solidFill>
              </a:rPr>
              <a:t>King &amp; </a:t>
            </a:r>
            <a:r>
              <a:rPr lang="en-US" dirty="0" err="1" smtClean="0">
                <a:solidFill>
                  <a:schemeClr val="bg1"/>
                </a:solidFill>
              </a:rPr>
              <a:t>Søndergård</a:t>
            </a:r>
            <a:r>
              <a:rPr lang="en-US" dirty="0" smtClean="0">
                <a:solidFill>
                  <a:schemeClr val="bg1"/>
                </a:solidFill>
              </a:rPr>
              <a:t>, CAV 08</a:t>
            </a:r>
          </a:p>
          <a:p>
            <a:r>
              <a:rPr lang="en-US" dirty="0" smtClean="0">
                <a:solidFill>
                  <a:schemeClr val="bg1"/>
                </a:solidFill>
              </a:rPr>
              <a:t>Muller-</a:t>
            </a:r>
            <a:r>
              <a:rPr lang="en-US" dirty="0" err="1" smtClean="0">
                <a:solidFill>
                  <a:schemeClr val="bg1"/>
                </a:solidFill>
              </a:rPr>
              <a:t>Olm</a:t>
            </a:r>
            <a:r>
              <a:rPr lang="en-US" dirty="0" smtClean="0">
                <a:solidFill>
                  <a:schemeClr val="bg1"/>
                </a:solidFill>
              </a:rPr>
              <a:t> &amp; </a:t>
            </a:r>
            <a:r>
              <a:rPr lang="en-US" dirty="0" err="1" smtClean="0">
                <a:solidFill>
                  <a:schemeClr val="bg1"/>
                </a:solidFill>
              </a:rPr>
              <a:t>Seidl</a:t>
            </a:r>
            <a:r>
              <a:rPr lang="en-US" dirty="0" smtClean="0">
                <a:solidFill>
                  <a:schemeClr val="bg1"/>
                </a:solidFill>
              </a:rPr>
              <a:t>, ESOP 2005</a:t>
            </a:r>
          </a:p>
        </p:txBody>
      </p:sp>
      <p:sp>
        <p:nvSpPr>
          <p:cNvPr id="5" name="Rectangle 4"/>
          <p:cNvSpPr/>
          <p:nvPr/>
        </p:nvSpPr>
        <p:spPr>
          <a:xfrm>
            <a:off x="881168" y="5647293"/>
            <a:ext cx="3935436" cy="646331"/>
          </a:xfrm>
          <a:prstGeom prst="rect">
            <a:avLst/>
          </a:prstGeom>
        </p:spPr>
        <p:txBody>
          <a:bodyPr wrap="none">
            <a:spAutoFit/>
          </a:bodyPr>
          <a:lstStyle/>
          <a:p>
            <a:r>
              <a:rPr lang="en-US" dirty="0" smtClean="0">
                <a:solidFill>
                  <a:srgbClr val="00B0F0"/>
                </a:solidFill>
              </a:rPr>
              <a:t>See Blog by Ruzica Piskac, </a:t>
            </a:r>
          </a:p>
          <a:p>
            <a:r>
              <a:rPr lang="en-US" dirty="0" smtClean="0">
                <a:solidFill>
                  <a:srgbClr val="00B0F0"/>
                </a:solidFill>
                <a:hlinkClick r:id="rId2"/>
              </a:rPr>
              <a:t>http</a:t>
            </a:r>
            <a:r>
              <a:rPr lang="en-US" dirty="0" smtClean="0">
                <a:solidFill>
                  <a:srgbClr val="00B0F0"/>
                </a:solidFill>
                <a:hlinkClick r:id="rId2"/>
              </a:rPr>
              <a:t>://icwww.epfl.ch/~piskac/fsharp</a:t>
            </a:r>
            <a:r>
              <a:rPr lang="en-US" dirty="0" smtClean="0">
                <a:solidFill>
                  <a:srgbClr val="00B0F0"/>
                </a:solidFill>
                <a:hlinkClick r:id="rId2"/>
              </a:rPr>
              <a:t>/</a:t>
            </a:r>
            <a:r>
              <a:rPr lang="en-US" dirty="0" smtClean="0">
                <a:solidFill>
                  <a:srgbClr val="00B0F0"/>
                </a:solidFill>
              </a:rPr>
              <a:t> </a:t>
            </a:r>
          </a:p>
        </p:txBody>
      </p:sp>
    </p:spTree>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Programs as transition systems</a:t>
            </a:r>
            <a:endParaRPr lang="en-US" dirty="0"/>
          </a:p>
        </p:txBody>
      </p:sp>
      <p:sp>
        <p:nvSpPr>
          <p:cNvPr id="3" name="Content Placeholder 2"/>
          <p:cNvSpPr>
            <a:spLocks noGrp="1"/>
          </p:cNvSpPr>
          <p:nvPr>
            <p:ph idx="1"/>
          </p:nvPr>
        </p:nvSpPr>
        <p:spPr>
          <a:xfrm>
            <a:off x="381000" y="1412875"/>
            <a:ext cx="8382000" cy="4773614"/>
          </a:xfrm>
        </p:spPr>
        <p:txBody>
          <a:bodyPr/>
          <a:lstStyle/>
          <a:p>
            <a:r>
              <a:rPr lang="en-US" dirty="0" smtClean="0"/>
              <a:t>Transition system:</a:t>
            </a:r>
          </a:p>
          <a:p>
            <a:pPr>
              <a:buNone/>
            </a:pPr>
            <a:r>
              <a:rPr lang="en-US" dirty="0" smtClean="0">
                <a:sym typeface="Symbol"/>
              </a:rPr>
              <a:t>		</a:t>
            </a:r>
          </a:p>
          <a:p>
            <a:pPr>
              <a:lnSpc>
                <a:spcPct val="100000"/>
              </a:lnSpc>
              <a:buNone/>
            </a:pPr>
            <a:r>
              <a:rPr lang="en-US" i="1" dirty="0" smtClean="0">
                <a:sym typeface="Symbol"/>
              </a:rPr>
              <a:t>		L 			</a:t>
            </a:r>
            <a:r>
              <a:rPr lang="en-US" dirty="0" smtClean="0">
                <a:sym typeface="Symbol"/>
              </a:rPr>
              <a:t>	locations,</a:t>
            </a:r>
            <a:br>
              <a:rPr lang="en-US" dirty="0" smtClean="0">
                <a:sym typeface="Symbol"/>
              </a:rPr>
            </a:br>
            <a:r>
              <a:rPr lang="en-US" dirty="0" smtClean="0">
                <a:sym typeface="Symbol"/>
              </a:rPr>
              <a:t>	</a:t>
            </a:r>
            <a:r>
              <a:rPr lang="en-US" i="1" dirty="0" smtClean="0">
                <a:sym typeface="Symbol"/>
              </a:rPr>
              <a:t>V 			</a:t>
            </a:r>
            <a:r>
              <a:rPr lang="en-US" dirty="0" smtClean="0">
                <a:sym typeface="Symbol"/>
              </a:rPr>
              <a:t>	variables,</a:t>
            </a:r>
            <a:br>
              <a:rPr lang="en-US" dirty="0" smtClean="0">
                <a:sym typeface="Symbol"/>
              </a:rPr>
            </a:br>
            <a:r>
              <a:rPr lang="en-US" dirty="0" smtClean="0">
                <a:sym typeface="Symbol"/>
              </a:rPr>
              <a:t>	</a:t>
            </a:r>
            <a:r>
              <a:rPr lang="en-US" i="1" dirty="0" smtClean="0">
                <a:sym typeface="Symbol"/>
              </a:rPr>
              <a:t>S = [V  Val] 		</a:t>
            </a:r>
            <a:r>
              <a:rPr lang="en-US" dirty="0" smtClean="0">
                <a:sym typeface="Symbol"/>
              </a:rPr>
              <a:t>states,</a:t>
            </a:r>
            <a:br>
              <a:rPr lang="en-US" dirty="0" smtClean="0">
                <a:sym typeface="Symbol"/>
              </a:rPr>
            </a:br>
            <a:r>
              <a:rPr lang="en-US" dirty="0" smtClean="0">
                <a:sym typeface="Symbol"/>
              </a:rPr>
              <a:t>	</a:t>
            </a:r>
            <a:r>
              <a:rPr lang="en-US" i="1" dirty="0" smtClean="0">
                <a:sym typeface="Symbol"/>
              </a:rPr>
              <a:t>R  L  S  S  L 	</a:t>
            </a:r>
            <a:r>
              <a:rPr lang="en-US" dirty="0" smtClean="0">
                <a:sym typeface="Symbol"/>
              </a:rPr>
              <a:t>transitions,</a:t>
            </a:r>
            <a:br>
              <a:rPr lang="en-US" dirty="0" smtClean="0">
                <a:sym typeface="Symbol"/>
              </a:rPr>
            </a:br>
            <a:r>
              <a:rPr lang="en-US" dirty="0" smtClean="0">
                <a:sym typeface="Symbol"/>
              </a:rPr>
              <a:t>	</a:t>
            </a:r>
            <a:r>
              <a:rPr lang="en-US" i="1" dirty="0" smtClean="0">
                <a:sym typeface="Symbol"/>
              </a:rPr>
              <a:t>  S 			</a:t>
            </a:r>
            <a:r>
              <a:rPr lang="en-US" dirty="0" smtClean="0">
                <a:sym typeface="Symbol"/>
              </a:rPr>
              <a:t>initial states</a:t>
            </a:r>
            <a:endParaRPr lang="en-US" i="1" dirty="0" smtClean="0">
              <a:sym typeface="Symbol"/>
            </a:endParaRPr>
          </a:p>
          <a:p>
            <a:pPr>
              <a:lnSpc>
                <a:spcPct val="100000"/>
              </a:lnSpc>
              <a:buNone/>
            </a:pPr>
            <a:r>
              <a:rPr lang="en-US" i="1" dirty="0" smtClean="0">
                <a:sym typeface="Symbol"/>
              </a:rPr>
              <a:t>		 </a:t>
            </a:r>
            <a:r>
              <a:rPr lang="en-US" b="1" dirty="0" err="1" smtClean="0"/>
              <a:t>ℓ</a:t>
            </a:r>
            <a:r>
              <a:rPr lang="en-US" i="1" baseline="-25000" dirty="0" err="1" smtClean="0">
                <a:sym typeface="Symbol"/>
              </a:rPr>
              <a:t>init</a:t>
            </a:r>
            <a:r>
              <a:rPr lang="en-US" i="1" dirty="0" smtClean="0">
                <a:sym typeface="Symbol"/>
              </a:rPr>
              <a:t>  L 			</a:t>
            </a:r>
            <a:r>
              <a:rPr lang="en-US" dirty="0" smtClean="0">
                <a:sym typeface="Symbol"/>
              </a:rPr>
              <a:t>initial location</a:t>
            </a:r>
            <a:br>
              <a:rPr lang="en-US" dirty="0" smtClean="0">
                <a:sym typeface="Symbol"/>
              </a:rPr>
            </a:br>
            <a:r>
              <a:rPr lang="en-US" dirty="0" smtClean="0">
                <a:sym typeface="Symbol"/>
              </a:rPr>
              <a:t></a:t>
            </a:r>
          </a:p>
        </p:txBody>
      </p:sp>
    </p:spTree>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Abstract abstraction</a:t>
            </a:r>
            <a:endParaRPr lang="en-US" dirty="0"/>
          </a:p>
        </p:txBody>
      </p:sp>
      <p:sp>
        <p:nvSpPr>
          <p:cNvPr id="3" name="Content Placeholder 2"/>
          <p:cNvSpPr>
            <a:spLocks noGrp="1"/>
          </p:cNvSpPr>
          <p:nvPr>
            <p:ph idx="1"/>
          </p:nvPr>
        </p:nvSpPr>
        <p:spPr>
          <a:xfrm>
            <a:off x="471436" y="2106211"/>
            <a:ext cx="8382000" cy="4007251"/>
          </a:xfrm>
        </p:spPr>
        <p:txBody>
          <a:bodyPr/>
          <a:lstStyle/>
          <a:p>
            <a:r>
              <a:rPr lang="en-US" sz="2800" dirty="0" smtClean="0">
                <a:sym typeface="Symbol"/>
              </a:rPr>
              <a:t>Concrete reachable states:  	CR: </a:t>
            </a:r>
            <a:r>
              <a:rPr lang="en-US" sz="2800" i="1" dirty="0" smtClean="0">
                <a:sym typeface="Symbol"/>
              </a:rPr>
              <a:t>L  (S)</a:t>
            </a:r>
            <a:r>
              <a:rPr lang="en-US" sz="2800" dirty="0" smtClean="0">
                <a:sym typeface="Symbol"/>
              </a:rPr>
              <a:t>	</a:t>
            </a:r>
          </a:p>
          <a:p>
            <a:endParaRPr lang="en-US" sz="2800" dirty="0" smtClean="0">
              <a:sym typeface="Symbol"/>
            </a:endParaRPr>
          </a:p>
          <a:p>
            <a:r>
              <a:rPr lang="en-US" sz="2800" dirty="0" smtClean="0">
                <a:sym typeface="Symbol"/>
              </a:rPr>
              <a:t>Abstract reachable states:		AR: </a:t>
            </a:r>
            <a:r>
              <a:rPr lang="en-US" sz="2800" i="1" dirty="0" smtClean="0">
                <a:sym typeface="Symbol"/>
              </a:rPr>
              <a:t>L  A		</a:t>
            </a:r>
          </a:p>
          <a:p>
            <a:endParaRPr lang="en-US" sz="2800" dirty="0" smtClean="0">
              <a:sym typeface="Symbol"/>
            </a:endParaRPr>
          </a:p>
          <a:p>
            <a:r>
              <a:rPr lang="en-US" sz="2800" dirty="0" smtClean="0">
                <a:sym typeface="Symbol"/>
              </a:rPr>
              <a:t>Connections:</a:t>
            </a:r>
          </a:p>
          <a:p>
            <a:pPr>
              <a:buNone/>
            </a:pPr>
            <a:r>
              <a:rPr lang="en-US" sz="2800" dirty="0" smtClean="0">
                <a:sym typeface="Symbol"/>
              </a:rPr>
              <a:t>		</a:t>
            </a:r>
            <a:r>
              <a:rPr lang="en-US" sz="2800" dirty="0" smtClean="0"/>
              <a:t>⊔</a:t>
            </a:r>
            <a:r>
              <a:rPr lang="en-US" sz="2800" dirty="0" smtClean="0">
                <a:sym typeface="Symbol"/>
              </a:rPr>
              <a:t> : </a:t>
            </a:r>
            <a:r>
              <a:rPr lang="en-US" sz="2800" i="1" dirty="0" smtClean="0">
                <a:sym typeface="Symbol"/>
              </a:rPr>
              <a:t>A  A  A </a:t>
            </a:r>
          </a:p>
          <a:p>
            <a:pPr>
              <a:buNone/>
            </a:pPr>
            <a:r>
              <a:rPr lang="en-US" sz="2800" dirty="0" smtClean="0">
                <a:sym typeface="Symbol"/>
              </a:rPr>
              <a:t>		  : </a:t>
            </a:r>
            <a:r>
              <a:rPr lang="en-US" sz="2800" i="1" dirty="0" smtClean="0">
                <a:sym typeface="Symbol"/>
              </a:rPr>
              <a:t>A  (S) </a:t>
            </a:r>
            <a:br>
              <a:rPr lang="en-US" sz="2800" i="1" dirty="0" smtClean="0">
                <a:sym typeface="Symbol"/>
              </a:rPr>
            </a:br>
            <a:r>
              <a:rPr lang="en-US" sz="2800" i="1" dirty="0" smtClean="0">
                <a:sym typeface="Symbol"/>
              </a:rPr>
              <a:t>	</a:t>
            </a:r>
            <a:r>
              <a:rPr lang="en-US" sz="2800" dirty="0" smtClean="0">
                <a:sym typeface="Symbol"/>
              </a:rPr>
              <a:t> : </a:t>
            </a:r>
            <a:r>
              <a:rPr lang="en-US" sz="2800" i="1" dirty="0" smtClean="0">
                <a:sym typeface="Symbol"/>
              </a:rPr>
              <a:t>S  A  	</a:t>
            </a:r>
            <a:r>
              <a:rPr lang="en-US" sz="2800" dirty="0" smtClean="0">
                <a:sym typeface="Symbol"/>
              </a:rPr>
              <a:t> </a:t>
            </a:r>
            <a:br>
              <a:rPr lang="en-US" sz="2800" dirty="0" smtClean="0">
                <a:sym typeface="Symbol"/>
              </a:rPr>
            </a:br>
            <a:r>
              <a:rPr lang="en-US" sz="2800" dirty="0" smtClean="0">
                <a:sym typeface="Symbol"/>
              </a:rPr>
              <a:t>	 : </a:t>
            </a:r>
            <a:r>
              <a:rPr lang="en-US" sz="2800" i="1" dirty="0" smtClean="0">
                <a:sym typeface="Symbol"/>
              </a:rPr>
              <a:t>(S)  A 	where </a:t>
            </a:r>
            <a:r>
              <a:rPr lang="en-US" sz="2800" dirty="0" smtClean="0">
                <a:sym typeface="Symbol"/>
              </a:rPr>
              <a:t>(S) </a:t>
            </a:r>
            <a:r>
              <a:rPr lang="en-US" sz="2800" i="1" dirty="0" smtClean="0">
                <a:sym typeface="Symbol"/>
              </a:rPr>
              <a:t>= </a:t>
            </a:r>
            <a:r>
              <a:rPr lang="en-US" sz="2800" dirty="0" smtClean="0"/>
              <a:t>⊔ {</a:t>
            </a:r>
            <a:r>
              <a:rPr lang="en-US" sz="2800" dirty="0" smtClean="0">
                <a:sym typeface="Symbol"/>
              </a:rPr>
              <a:t>(s) | s  S }</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What is </a:t>
            </a:r>
            <a:r>
              <a:rPr smtClean="0">
                <a:latin typeface="Magneto" pitchFamily="82" charset="0"/>
              </a:rPr>
              <a:t>Pex</a:t>
            </a:r>
            <a:endParaRPr lang="en-US" dirty="0">
              <a:latin typeface="Magneto" pitchFamily="82" charset="0"/>
            </a:endParaRPr>
          </a:p>
        </p:txBody>
      </p:sp>
      <p:sp>
        <p:nvSpPr>
          <p:cNvPr id="3" name="Content Placeholder 2"/>
          <p:cNvSpPr>
            <a:spLocks noGrp="1"/>
          </p:cNvSpPr>
          <p:nvPr>
            <p:ph idx="1"/>
          </p:nvPr>
        </p:nvSpPr>
        <p:spPr>
          <a:xfrm>
            <a:off x="381000" y="1411552"/>
            <a:ext cx="8382000" cy="3631763"/>
          </a:xfrm>
        </p:spPr>
        <p:txBody>
          <a:bodyPr/>
          <a:lstStyle/>
          <a:p>
            <a:r>
              <a:rPr lang="en-US" sz="2800" dirty="0" smtClean="0"/>
              <a:t>Test input generator</a:t>
            </a:r>
          </a:p>
          <a:p>
            <a:pPr lvl="1"/>
            <a:r>
              <a:rPr sz="2400" smtClean="0"/>
              <a:t>Pex starts from parameterized unit tests</a:t>
            </a:r>
          </a:p>
          <a:p>
            <a:pPr lvl="1"/>
            <a:r>
              <a:rPr sz="2400" smtClean="0"/>
              <a:t>Generated tests are emitted as traditional unit tests</a:t>
            </a:r>
          </a:p>
          <a:p>
            <a:pPr lvl="1"/>
            <a:endParaRPr sz="2400" smtClean="0"/>
          </a:p>
          <a:p>
            <a:r>
              <a:rPr lang="en-US" sz="2800" dirty="0" smtClean="0"/>
              <a:t>Dynamic symbolic execution framework</a:t>
            </a:r>
          </a:p>
          <a:p>
            <a:pPr lvl="1"/>
            <a:r>
              <a:rPr lang="en-US" sz="2400" dirty="0" smtClean="0"/>
              <a:t>Analysis of </a:t>
            </a:r>
            <a:r>
              <a:rPr sz="2400" smtClean="0"/>
              <a:t>.NET instructions (</a:t>
            </a:r>
            <a:r>
              <a:rPr lang="en-US" sz="2400" dirty="0" err="1" smtClean="0"/>
              <a:t>bytecode</a:t>
            </a:r>
            <a:r>
              <a:rPr sz="2400" smtClean="0"/>
              <a:t>)</a:t>
            </a:r>
            <a:endParaRPr lang="en-US" sz="2400" dirty="0" smtClean="0"/>
          </a:p>
          <a:p>
            <a:pPr lvl="1"/>
            <a:r>
              <a:rPr lang="en-US" dirty="0" smtClean="0"/>
              <a:t>Instrumentation happens automatically at JIT time</a:t>
            </a:r>
            <a:endParaRPr lang="en-US" sz="2400" dirty="0" smtClean="0"/>
          </a:p>
          <a:p>
            <a:pPr lvl="1"/>
            <a:r>
              <a:rPr lang="en-US" sz="2400" dirty="0" smtClean="0"/>
              <a:t>Using SMT-solver Z3 to check </a:t>
            </a:r>
            <a:r>
              <a:rPr lang="en-US" sz="2400" dirty="0" err="1" smtClean="0"/>
              <a:t>satisfiability</a:t>
            </a:r>
            <a:r>
              <a:rPr lang="en-US" sz="2400" dirty="0" smtClean="0"/>
              <a:t> and generate models = test inputs</a:t>
            </a:r>
          </a:p>
        </p:txBody>
      </p:sp>
    </p:spTree>
  </p:cSld>
  <p:clrMapOvr>
    <a:masterClrMapping/>
  </p:clrMapOvr>
  <p:transition>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Abstract abstraction</a:t>
            </a:r>
            <a:endParaRPr lang="en-US" dirty="0"/>
          </a:p>
        </p:txBody>
      </p:sp>
      <p:sp>
        <p:nvSpPr>
          <p:cNvPr id="3" name="Content Placeholder 2"/>
          <p:cNvSpPr>
            <a:spLocks noGrp="1"/>
          </p:cNvSpPr>
          <p:nvPr>
            <p:ph idx="1"/>
          </p:nvPr>
        </p:nvSpPr>
        <p:spPr>
          <a:xfrm>
            <a:off x="421193" y="1361748"/>
            <a:ext cx="8382000" cy="5512278"/>
          </a:xfrm>
        </p:spPr>
        <p:txBody>
          <a:bodyPr/>
          <a:lstStyle/>
          <a:p>
            <a:r>
              <a:rPr lang="en-US" dirty="0" smtClean="0">
                <a:sym typeface="Symbol"/>
              </a:rPr>
              <a:t>Concrete reachable states:</a:t>
            </a:r>
            <a:br>
              <a:rPr lang="en-US" dirty="0" smtClean="0">
                <a:sym typeface="Symbol"/>
              </a:rPr>
            </a:br>
            <a:r>
              <a:rPr lang="en-US" dirty="0" smtClean="0">
                <a:sym typeface="Symbol"/>
              </a:rPr>
              <a:t/>
            </a:r>
            <a:br>
              <a:rPr lang="en-US" dirty="0" smtClean="0">
                <a:sym typeface="Symbol"/>
              </a:rPr>
            </a:br>
            <a:r>
              <a:rPr lang="en-US" dirty="0" smtClean="0">
                <a:sym typeface="Symbol"/>
              </a:rPr>
              <a:t>CR </a:t>
            </a:r>
            <a:r>
              <a:rPr lang="en-US" b="1" dirty="0" smtClean="0"/>
              <a:t>ℓ</a:t>
            </a:r>
            <a:r>
              <a:rPr lang="en-US" i="1" dirty="0" smtClean="0">
                <a:sym typeface="Symbol"/>
              </a:rPr>
              <a:t> x</a:t>
            </a:r>
            <a:r>
              <a:rPr lang="en-US" dirty="0" smtClean="0">
                <a:sym typeface="Symbol"/>
              </a:rPr>
              <a:t> 	 </a:t>
            </a:r>
            <a:r>
              <a:rPr lang="en-US" i="1" dirty="0" smtClean="0">
                <a:sym typeface="Symbol"/>
              </a:rPr>
              <a:t> x</a:t>
            </a:r>
            <a:r>
              <a:rPr lang="en-US" dirty="0" smtClean="0">
                <a:sym typeface="Symbol"/>
              </a:rPr>
              <a:t>  </a:t>
            </a:r>
            <a:r>
              <a:rPr lang="en-US" b="1" dirty="0" smtClean="0"/>
              <a:t>ℓ</a:t>
            </a:r>
            <a:r>
              <a:rPr lang="en-US" i="1" dirty="0" smtClean="0">
                <a:sym typeface="Symbol"/>
              </a:rPr>
              <a:t> = </a:t>
            </a:r>
            <a:r>
              <a:rPr lang="en-US" b="1" dirty="0" err="1" smtClean="0"/>
              <a:t>ℓ</a:t>
            </a:r>
            <a:r>
              <a:rPr lang="en-US" i="1" baseline="-25000" dirty="0" err="1" smtClean="0">
                <a:sym typeface="Symbol"/>
              </a:rPr>
              <a:t>init</a:t>
            </a:r>
            <a:endParaRPr lang="en-US" dirty="0" smtClean="0">
              <a:sym typeface="Symbol"/>
            </a:endParaRPr>
          </a:p>
          <a:p>
            <a:pPr>
              <a:buNone/>
            </a:pPr>
            <a:r>
              <a:rPr lang="en-US" dirty="0" smtClean="0">
                <a:sym typeface="Symbol"/>
              </a:rPr>
              <a:t>	CR </a:t>
            </a:r>
            <a:r>
              <a:rPr lang="en-US" b="1" dirty="0" smtClean="0"/>
              <a:t>ℓ</a:t>
            </a:r>
            <a:r>
              <a:rPr lang="en-US" i="1" dirty="0" smtClean="0">
                <a:sym typeface="Symbol"/>
              </a:rPr>
              <a:t> x</a:t>
            </a:r>
            <a:r>
              <a:rPr lang="en-US" dirty="0" smtClean="0">
                <a:sym typeface="Symbol"/>
              </a:rPr>
              <a:t> 	 CR </a:t>
            </a:r>
            <a:r>
              <a:rPr lang="en-US" b="1" dirty="0" smtClean="0"/>
              <a:t>ℓ</a:t>
            </a:r>
            <a:r>
              <a:rPr lang="en-US" i="1" baseline="-25000" dirty="0" smtClean="0">
                <a:sym typeface="Symbol"/>
              </a:rPr>
              <a:t>0</a:t>
            </a:r>
            <a:r>
              <a:rPr lang="en-US" i="1" dirty="0" smtClean="0">
                <a:sym typeface="Symbol"/>
              </a:rPr>
              <a:t> x</a:t>
            </a:r>
            <a:r>
              <a:rPr lang="en-US" i="1" baseline="-25000" dirty="0" smtClean="0">
                <a:sym typeface="Symbol"/>
              </a:rPr>
              <a:t>0 </a:t>
            </a:r>
            <a:r>
              <a:rPr lang="en-US" dirty="0" smtClean="0">
                <a:sym typeface="Symbol"/>
              </a:rPr>
              <a:t> R </a:t>
            </a:r>
            <a:r>
              <a:rPr lang="en-US" b="1" dirty="0" smtClean="0"/>
              <a:t>ℓ</a:t>
            </a:r>
            <a:r>
              <a:rPr lang="en-US" i="1" baseline="-25000" dirty="0" smtClean="0">
                <a:sym typeface="Symbol"/>
              </a:rPr>
              <a:t>0</a:t>
            </a:r>
            <a:r>
              <a:rPr lang="en-US" i="1" dirty="0" smtClean="0">
                <a:sym typeface="Symbol"/>
              </a:rPr>
              <a:t> x</a:t>
            </a:r>
            <a:r>
              <a:rPr lang="en-US" i="1" baseline="-25000" dirty="0" smtClean="0">
                <a:sym typeface="Symbol"/>
              </a:rPr>
              <a:t>0</a:t>
            </a:r>
            <a:r>
              <a:rPr lang="en-US" i="1" dirty="0" smtClean="0">
                <a:sym typeface="Symbol"/>
              </a:rPr>
              <a:t> x </a:t>
            </a:r>
            <a:r>
              <a:rPr lang="en-US" b="1" dirty="0" smtClean="0"/>
              <a:t>ℓ</a:t>
            </a:r>
            <a:r>
              <a:rPr lang="en-US" i="1" dirty="0" smtClean="0">
                <a:sym typeface="Symbol"/>
              </a:rPr>
              <a:t> </a:t>
            </a:r>
            <a:r>
              <a:rPr lang="en-US" dirty="0" smtClean="0">
                <a:sym typeface="Symbol"/>
              </a:rPr>
              <a:t>	</a:t>
            </a:r>
          </a:p>
          <a:p>
            <a:pPr>
              <a:buNone/>
            </a:pPr>
            <a:endParaRPr lang="en-US" dirty="0" smtClean="0">
              <a:sym typeface="Symbol"/>
            </a:endParaRPr>
          </a:p>
          <a:p>
            <a:r>
              <a:rPr lang="en-US" dirty="0" smtClean="0">
                <a:sym typeface="Symbol"/>
              </a:rPr>
              <a:t>Abstract reachable states:</a:t>
            </a:r>
            <a:br>
              <a:rPr lang="en-US" dirty="0" smtClean="0">
                <a:sym typeface="Symbol"/>
              </a:rPr>
            </a:br>
            <a:r>
              <a:rPr lang="en-US" dirty="0" smtClean="0">
                <a:sym typeface="Symbol"/>
              </a:rPr>
              <a:t>	</a:t>
            </a:r>
          </a:p>
          <a:p>
            <a:pPr>
              <a:buNone/>
            </a:pPr>
            <a:r>
              <a:rPr lang="en-US" dirty="0" smtClean="0">
                <a:sym typeface="Symbol"/>
              </a:rPr>
              <a:t>	AR </a:t>
            </a:r>
            <a:r>
              <a:rPr lang="en-US" b="1" dirty="0" smtClean="0"/>
              <a:t>ℓ</a:t>
            </a:r>
            <a:r>
              <a:rPr lang="en-US" i="1" dirty="0" smtClean="0">
                <a:sym typeface="Symbol"/>
              </a:rPr>
              <a:t> x</a:t>
            </a:r>
            <a:r>
              <a:rPr lang="en-US" dirty="0" smtClean="0">
                <a:sym typeface="Symbol"/>
              </a:rPr>
              <a:t> 	 (</a:t>
            </a:r>
            <a:r>
              <a:rPr lang="en-US" i="1" dirty="0" smtClean="0">
                <a:sym typeface="Symbol"/>
              </a:rPr>
              <a:t>(x)</a:t>
            </a:r>
            <a:r>
              <a:rPr lang="en-US" dirty="0" smtClean="0">
                <a:sym typeface="Symbol"/>
              </a:rPr>
              <a:t>)   </a:t>
            </a:r>
            <a:r>
              <a:rPr lang="en-US" b="1" dirty="0" smtClean="0"/>
              <a:t>ℓ </a:t>
            </a:r>
            <a:r>
              <a:rPr lang="en-US" i="1" dirty="0" smtClean="0">
                <a:sym typeface="Symbol"/>
              </a:rPr>
              <a:t>= </a:t>
            </a:r>
            <a:r>
              <a:rPr lang="en-US" b="1" dirty="0" err="1" smtClean="0"/>
              <a:t>ℓ</a:t>
            </a:r>
            <a:r>
              <a:rPr lang="en-US" i="1" baseline="-25000" dirty="0" err="1" smtClean="0">
                <a:sym typeface="Symbol"/>
              </a:rPr>
              <a:t>init</a:t>
            </a:r>
            <a:endParaRPr lang="en-US" dirty="0" smtClean="0">
              <a:sym typeface="Symbol"/>
            </a:endParaRPr>
          </a:p>
          <a:p>
            <a:pPr>
              <a:buNone/>
            </a:pPr>
            <a:r>
              <a:rPr lang="en-US" dirty="0" smtClean="0">
                <a:sym typeface="Symbol"/>
              </a:rPr>
              <a:t>	AR </a:t>
            </a:r>
            <a:r>
              <a:rPr lang="en-US" b="1" dirty="0" smtClean="0"/>
              <a:t>ℓ</a:t>
            </a:r>
            <a:r>
              <a:rPr lang="en-US" i="1" dirty="0" smtClean="0">
                <a:sym typeface="Symbol"/>
              </a:rPr>
              <a:t> x</a:t>
            </a:r>
            <a:r>
              <a:rPr lang="en-US" dirty="0" smtClean="0">
                <a:sym typeface="Symbol"/>
              </a:rPr>
              <a:t> 	 ((AR </a:t>
            </a:r>
            <a:r>
              <a:rPr lang="en-US" b="1" dirty="0" smtClean="0"/>
              <a:t>ℓ</a:t>
            </a:r>
            <a:r>
              <a:rPr lang="en-US" i="1" baseline="-25000" dirty="0" smtClean="0">
                <a:sym typeface="Symbol"/>
              </a:rPr>
              <a:t>0 </a:t>
            </a:r>
            <a:r>
              <a:rPr lang="en-US" i="1" dirty="0" smtClean="0">
                <a:sym typeface="Symbol"/>
              </a:rPr>
              <a:t>x</a:t>
            </a:r>
            <a:r>
              <a:rPr lang="en-US" i="1" baseline="-25000" dirty="0" smtClean="0">
                <a:sym typeface="Symbol"/>
              </a:rPr>
              <a:t>0</a:t>
            </a:r>
            <a:r>
              <a:rPr lang="en-US" dirty="0" smtClean="0">
                <a:sym typeface="Symbol"/>
              </a:rPr>
              <a:t>)</a:t>
            </a:r>
            <a:r>
              <a:rPr lang="en-US" i="1" baseline="-25000" dirty="0" smtClean="0">
                <a:sym typeface="Symbol"/>
              </a:rPr>
              <a:t> </a:t>
            </a:r>
            <a:r>
              <a:rPr lang="en-US" dirty="0" smtClean="0">
                <a:sym typeface="Symbol"/>
              </a:rPr>
              <a:t> R </a:t>
            </a:r>
            <a:r>
              <a:rPr lang="en-US" b="1" dirty="0" smtClean="0"/>
              <a:t>ℓ</a:t>
            </a:r>
            <a:r>
              <a:rPr lang="en-US" i="1" baseline="-25000" dirty="0" smtClean="0">
                <a:sym typeface="Symbol"/>
              </a:rPr>
              <a:t>0</a:t>
            </a:r>
            <a:r>
              <a:rPr lang="en-US" i="1" dirty="0" smtClean="0">
                <a:sym typeface="Symbol"/>
              </a:rPr>
              <a:t> x</a:t>
            </a:r>
            <a:r>
              <a:rPr lang="en-US" i="1" baseline="-25000" dirty="0" smtClean="0">
                <a:sym typeface="Symbol"/>
              </a:rPr>
              <a:t>0</a:t>
            </a:r>
            <a:r>
              <a:rPr lang="en-US" i="1" dirty="0" smtClean="0">
                <a:sym typeface="Symbol"/>
              </a:rPr>
              <a:t> x </a:t>
            </a:r>
            <a:r>
              <a:rPr lang="en-US" b="1" dirty="0" smtClean="0"/>
              <a:t>ℓ</a:t>
            </a:r>
            <a:r>
              <a:rPr lang="en-US" dirty="0" smtClean="0">
                <a:sym typeface="Symbol"/>
              </a:rPr>
              <a:t>)</a:t>
            </a:r>
          </a:p>
          <a:p>
            <a:pPr>
              <a:buNone/>
            </a:pPr>
            <a:r>
              <a:rPr lang="en-US" dirty="0" smtClean="0">
                <a:sym typeface="Symbol"/>
              </a:rPr>
              <a:t/>
            </a:r>
            <a:br>
              <a:rPr lang="en-US" dirty="0" smtClean="0">
                <a:sym typeface="Symbol"/>
              </a:rPr>
            </a:br>
            <a:r>
              <a:rPr lang="en-US" sz="2400" dirty="0" smtClean="0">
                <a:sym typeface="Symbol"/>
              </a:rPr>
              <a:t>Why? fewer (finite) abstract states</a:t>
            </a:r>
            <a:endParaRPr lang="en-US" dirty="0" smtClean="0">
              <a:sym typeface="Symbol"/>
            </a:endParaRPr>
          </a:p>
        </p:txBody>
      </p:sp>
    </p:spTree>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Abstraction using SMT</a:t>
            </a:r>
            <a:endParaRPr lang="en-US" dirty="0"/>
          </a:p>
        </p:txBody>
      </p:sp>
      <p:sp>
        <p:nvSpPr>
          <p:cNvPr id="3" name="Content Placeholder 2"/>
          <p:cNvSpPr>
            <a:spLocks noGrp="1"/>
          </p:cNvSpPr>
          <p:nvPr>
            <p:ph idx="1"/>
          </p:nvPr>
        </p:nvSpPr>
        <p:spPr>
          <a:xfrm>
            <a:off x="421193" y="1653149"/>
            <a:ext cx="8382000" cy="4888327"/>
          </a:xfrm>
        </p:spPr>
        <p:txBody>
          <a:bodyPr/>
          <a:lstStyle/>
          <a:p>
            <a:pPr>
              <a:buNone/>
            </a:pPr>
            <a:r>
              <a:rPr lang="en-US" sz="2800" dirty="0" smtClean="0">
                <a:sym typeface="Symbol"/>
              </a:rPr>
              <a:t>Abstract reachable states:</a:t>
            </a:r>
            <a:br>
              <a:rPr lang="en-US" sz="2800" dirty="0" smtClean="0">
                <a:sym typeface="Symbol"/>
              </a:rPr>
            </a:br>
            <a:r>
              <a:rPr lang="en-US" sz="2800" dirty="0" smtClean="0">
                <a:sym typeface="Symbol"/>
              </a:rPr>
              <a:t>	</a:t>
            </a:r>
          </a:p>
          <a:p>
            <a:pPr>
              <a:buNone/>
            </a:pPr>
            <a:r>
              <a:rPr lang="en-US" sz="2800" dirty="0" smtClean="0">
                <a:sym typeface="Symbol"/>
              </a:rPr>
              <a:t>	AR </a:t>
            </a:r>
            <a:r>
              <a:rPr lang="en-US" sz="2800" b="1" dirty="0" err="1" smtClean="0"/>
              <a:t>ℓ</a:t>
            </a:r>
            <a:r>
              <a:rPr lang="en-US" sz="2800" i="1" baseline="-25000" dirty="0" err="1" smtClean="0">
                <a:sym typeface="Symbol"/>
              </a:rPr>
              <a:t>init</a:t>
            </a:r>
            <a:r>
              <a:rPr lang="en-US" sz="2800" dirty="0" smtClean="0">
                <a:sym typeface="Symbol"/>
              </a:rPr>
              <a:t> 	 () </a:t>
            </a:r>
            <a:endParaRPr lang="en-US" sz="2800" i="1" baseline="-25000" dirty="0" smtClean="0">
              <a:sym typeface="Symbol"/>
            </a:endParaRPr>
          </a:p>
          <a:p>
            <a:pPr>
              <a:buNone/>
            </a:pPr>
            <a:endParaRPr lang="en-US" sz="2800" dirty="0" smtClean="0">
              <a:sym typeface="Symbol"/>
            </a:endParaRPr>
          </a:p>
          <a:p>
            <a:pPr>
              <a:buNone/>
            </a:pPr>
            <a:r>
              <a:rPr lang="en-US" sz="2800" dirty="0" smtClean="0">
                <a:sym typeface="Symbol"/>
              </a:rPr>
              <a:t>Find interpretation </a:t>
            </a:r>
            <a:r>
              <a:rPr lang="en-US" sz="2800" i="1" dirty="0" smtClean="0">
                <a:sym typeface="Symbol"/>
              </a:rPr>
              <a:t>M:</a:t>
            </a:r>
            <a:br>
              <a:rPr lang="en-US" sz="2800" i="1" dirty="0" smtClean="0">
                <a:sym typeface="Symbol"/>
              </a:rPr>
            </a:br>
            <a:r>
              <a:rPr lang="en-US" sz="2800" i="1" dirty="0" smtClean="0">
                <a:sym typeface="Symbol"/>
              </a:rPr>
              <a:t/>
            </a:r>
            <a:br>
              <a:rPr lang="en-US" sz="2800" i="1" dirty="0" smtClean="0">
                <a:sym typeface="Symbol"/>
              </a:rPr>
            </a:br>
            <a:r>
              <a:rPr lang="en-US" sz="2800" i="1" dirty="0" smtClean="0">
                <a:sym typeface="Symbol"/>
              </a:rPr>
              <a:t>M </a:t>
            </a:r>
            <a:r>
              <a:rPr lang="en-US" sz="2800" dirty="0" smtClean="0"/>
              <a:t>⊨ </a:t>
            </a:r>
            <a:r>
              <a:rPr lang="en-US" sz="2800" dirty="0" smtClean="0">
                <a:sym typeface="Symbol"/>
              </a:rPr>
              <a:t>(AR </a:t>
            </a:r>
            <a:r>
              <a:rPr lang="en-US" sz="2800" b="1" dirty="0" smtClean="0"/>
              <a:t>ℓ</a:t>
            </a:r>
            <a:r>
              <a:rPr lang="en-US" sz="2800" i="1" baseline="-25000" dirty="0" smtClean="0">
                <a:sym typeface="Symbol"/>
              </a:rPr>
              <a:t>0 </a:t>
            </a:r>
            <a:r>
              <a:rPr lang="en-US" sz="2800" i="1" dirty="0" smtClean="0">
                <a:sym typeface="Symbol"/>
              </a:rPr>
              <a:t>x</a:t>
            </a:r>
            <a:r>
              <a:rPr lang="en-US" sz="2800" i="1" baseline="-25000" dirty="0" smtClean="0">
                <a:sym typeface="Symbol"/>
              </a:rPr>
              <a:t>0</a:t>
            </a:r>
            <a:r>
              <a:rPr lang="en-US" sz="2800" dirty="0" smtClean="0">
                <a:sym typeface="Symbol"/>
              </a:rPr>
              <a:t>)</a:t>
            </a:r>
            <a:r>
              <a:rPr lang="en-US" sz="2800" i="1" baseline="-25000" dirty="0" smtClean="0">
                <a:sym typeface="Symbol"/>
              </a:rPr>
              <a:t> </a:t>
            </a:r>
            <a:r>
              <a:rPr lang="en-US" sz="2800" dirty="0" smtClean="0">
                <a:sym typeface="Symbol"/>
              </a:rPr>
              <a:t> R </a:t>
            </a:r>
            <a:r>
              <a:rPr lang="en-US" sz="2800" b="1" dirty="0" smtClean="0"/>
              <a:t>ℓ</a:t>
            </a:r>
            <a:r>
              <a:rPr lang="en-US" sz="2800" i="1" baseline="-25000" dirty="0" smtClean="0">
                <a:sym typeface="Symbol"/>
              </a:rPr>
              <a:t>0</a:t>
            </a:r>
            <a:r>
              <a:rPr lang="en-US" sz="2800" i="1" dirty="0" smtClean="0">
                <a:sym typeface="Symbol"/>
              </a:rPr>
              <a:t> x</a:t>
            </a:r>
            <a:r>
              <a:rPr lang="en-US" sz="2800" i="1" baseline="-25000" dirty="0" smtClean="0">
                <a:sym typeface="Symbol"/>
              </a:rPr>
              <a:t>0</a:t>
            </a:r>
            <a:r>
              <a:rPr lang="en-US" sz="2800" i="1" dirty="0" smtClean="0">
                <a:sym typeface="Symbol"/>
              </a:rPr>
              <a:t> x </a:t>
            </a:r>
            <a:r>
              <a:rPr lang="en-US" sz="2800" b="1" dirty="0" smtClean="0"/>
              <a:t>ℓ</a:t>
            </a:r>
            <a:r>
              <a:rPr lang="en-US" sz="2800" i="1" dirty="0" smtClean="0">
                <a:sym typeface="Symbol"/>
              </a:rPr>
              <a:t> </a:t>
            </a:r>
            <a:r>
              <a:rPr lang="en-US" sz="2800" dirty="0" smtClean="0">
                <a:sym typeface="Symbol"/>
              </a:rPr>
              <a:t> (AR </a:t>
            </a:r>
            <a:r>
              <a:rPr lang="en-US" sz="2800" b="1" dirty="0" smtClean="0"/>
              <a:t>ℓ</a:t>
            </a:r>
            <a:r>
              <a:rPr lang="en-US" sz="2800" i="1" baseline="-25000" dirty="0" smtClean="0">
                <a:sym typeface="Symbol"/>
              </a:rPr>
              <a:t> </a:t>
            </a:r>
            <a:r>
              <a:rPr lang="en-US" sz="2800" i="1" dirty="0" smtClean="0">
                <a:sym typeface="Symbol"/>
              </a:rPr>
              <a:t>x</a:t>
            </a:r>
            <a:r>
              <a:rPr lang="en-US" sz="2800" dirty="0" smtClean="0">
                <a:sym typeface="Symbol"/>
              </a:rPr>
              <a:t>)</a:t>
            </a:r>
            <a:r>
              <a:rPr lang="en-US" sz="2800" i="1" baseline="-25000" dirty="0" smtClean="0">
                <a:sym typeface="Symbol"/>
              </a:rPr>
              <a:t> </a:t>
            </a:r>
            <a:r>
              <a:rPr lang="en-US" sz="2800" dirty="0" smtClean="0">
                <a:sym typeface="Symbol"/>
              </a:rPr>
              <a:t/>
            </a:r>
            <a:br>
              <a:rPr lang="en-US" sz="2800" dirty="0" smtClean="0">
                <a:sym typeface="Symbol"/>
              </a:rPr>
            </a:br>
            <a:endParaRPr lang="en-US" sz="2800" dirty="0" smtClean="0">
              <a:sym typeface="Symbol"/>
            </a:endParaRPr>
          </a:p>
          <a:p>
            <a:pPr>
              <a:buNone/>
            </a:pPr>
            <a:r>
              <a:rPr lang="en-US" sz="2800" dirty="0" smtClean="0">
                <a:sym typeface="Symbol"/>
              </a:rPr>
              <a:t>Then:</a:t>
            </a:r>
          </a:p>
          <a:p>
            <a:pPr>
              <a:buNone/>
            </a:pPr>
            <a:r>
              <a:rPr lang="en-US" sz="2800" dirty="0" smtClean="0">
                <a:sym typeface="Symbol"/>
              </a:rPr>
              <a:t>	 	</a:t>
            </a:r>
          </a:p>
          <a:p>
            <a:pPr>
              <a:buNone/>
            </a:pPr>
            <a:r>
              <a:rPr lang="en-US" sz="2800" dirty="0" smtClean="0">
                <a:sym typeface="Symbol"/>
              </a:rPr>
              <a:t>	AR </a:t>
            </a:r>
            <a:r>
              <a:rPr lang="en-US" sz="2800" b="1" dirty="0" smtClean="0"/>
              <a:t>ℓ</a:t>
            </a:r>
            <a:r>
              <a:rPr lang="en-US" sz="2800" dirty="0" smtClean="0">
                <a:sym typeface="Symbol"/>
              </a:rPr>
              <a:t> 	 AR </a:t>
            </a:r>
            <a:r>
              <a:rPr lang="en-US" sz="2800" b="1" dirty="0" smtClean="0"/>
              <a:t>ℓ</a:t>
            </a:r>
            <a:r>
              <a:rPr lang="en-US" sz="2800" dirty="0" smtClean="0">
                <a:sym typeface="Symbol"/>
              </a:rPr>
              <a:t> </a:t>
            </a:r>
            <a:r>
              <a:rPr lang="en-US" sz="2800" dirty="0" smtClean="0"/>
              <a:t>⊔ </a:t>
            </a:r>
            <a:r>
              <a:rPr lang="en-US" sz="2800" dirty="0" smtClean="0">
                <a:sym typeface="Symbol"/>
              </a:rPr>
              <a:t>(</a:t>
            </a:r>
            <a:r>
              <a:rPr lang="en-US" sz="2800" i="1" dirty="0" err="1" smtClean="0">
                <a:sym typeface="Symbol"/>
              </a:rPr>
              <a:t>x</a:t>
            </a:r>
            <a:r>
              <a:rPr lang="en-US" sz="2800" i="1" baseline="30000" dirty="0" err="1" smtClean="0">
                <a:sym typeface="Symbol"/>
              </a:rPr>
              <a:t>M</a:t>
            </a:r>
            <a:r>
              <a:rPr lang="en-US" sz="2400" dirty="0" smtClean="0">
                <a:sym typeface="Symbol"/>
              </a:rPr>
              <a:t>)</a:t>
            </a:r>
            <a:endParaRPr lang="en-US" sz="2800" dirty="0" smtClean="0">
              <a:sym typeface="Symbol"/>
            </a:endParaRPr>
          </a:p>
        </p:txBody>
      </p:sp>
    </p:spTree>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1329595"/>
          </a:xfrm>
        </p:spPr>
        <p:txBody>
          <a:bodyPr/>
          <a:lstStyle/>
          <a:p>
            <a:r>
              <a:rPr sz="4800" smtClean="0"/>
              <a:t>Abstraction: Linear congruences</a:t>
            </a:r>
            <a:br>
              <a:rPr sz="4800" smtClean="0"/>
            </a:br>
            <a:r>
              <a:rPr sz="4800" smtClean="0"/>
              <a:t>			</a:t>
            </a:r>
            <a:endParaRPr lang="en-US" sz="4800" dirty="0"/>
          </a:p>
        </p:txBody>
      </p:sp>
      <p:sp>
        <p:nvSpPr>
          <p:cNvPr id="3" name="Content Placeholder 2"/>
          <p:cNvSpPr>
            <a:spLocks noGrp="1"/>
          </p:cNvSpPr>
          <p:nvPr>
            <p:ph idx="1"/>
          </p:nvPr>
        </p:nvSpPr>
        <p:spPr>
          <a:xfrm>
            <a:off x="370951" y="2317227"/>
            <a:ext cx="8382000" cy="3063916"/>
          </a:xfrm>
        </p:spPr>
        <p:txBody>
          <a:bodyPr/>
          <a:lstStyle/>
          <a:p>
            <a:r>
              <a:rPr lang="en-US" dirty="0" smtClean="0">
                <a:sym typeface="Symbol"/>
              </a:rPr>
              <a:t>States are linear </a:t>
            </a:r>
            <a:r>
              <a:rPr lang="en-US" dirty="0" err="1" smtClean="0">
                <a:sym typeface="Symbol"/>
              </a:rPr>
              <a:t>congruences</a:t>
            </a:r>
            <a:r>
              <a:rPr lang="en-US" dirty="0" smtClean="0">
                <a:sym typeface="Symbol"/>
              </a:rPr>
              <a:t>:</a:t>
            </a:r>
            <a:r>
              <a:rPr lang="en-US" baseline="30000" dirty="0" smtClean="0">
                <a:sym typeface="Symbol"/>
              </a:rPr>
              <a:t/>
            </a:r>
            <a:br>
              <a:rPr lang="en-US" baseline="30000" dirty="0" smtClean="0">
                <a:sym typeface="Symbol"/>
              </a:rPr>
            </a:br>
            <a:r>
              <a:rPr lang="en-US" baseline="30000" dirty="0" smtClean="0">
                <a:sym typeface="Symbol"/>
              </a:rPr>
              <a:t>		</a:t>
            </a:r>
            <a:br>
              <a:rPr lang="en-US" baseline="30000" dirty="0" smtClean="0">
                <a:sym typeface="Symbol"/>
              </a:rPr>
            </a:br>
            <a:r>
              <a:rPr lang="en-US" baseline="30000" dirty="0" smtClean="0">
                <a:sym typeface="Symbol"/>
              </a:rPr>
              <a:t>	</a:t>
            </a:r>
            <a:r>
              <a:rPr lang="en-US" b="1" dirty="0" smtClean="0">
                <a:sym typeface="Symbol"/>
              </a:rPr>
              <a:t>A</a:t>
            </a:r>
            <a:r>
              <a:rPr lang="en-US" i="1" dirty="0" smtClean="0">
                <a:sym typeface="Symbol"/>
              </a:rPr>
              <a:t> V </a:t>
            </a:r>
            <a:r>
              <a:rPr lang="en-US" dirty="0" smtClean="0">
                <a:sym typeface="Symbol"/>
              </a:rPr>
              <a:t>= </a:t>
            </a:r>
            <a:r>
              <a:rPr lang="en-US" b="1" dirty="0" smtClean="0">
                <a:sym typeface="Symbol"/>
              </a:rPr>
              <a:t>b </a:t>
            </a:r>
            <a:r>
              <a:rPr lang="en-US" dirty="0" smtClean="0">
                <a:sym typeface="Symbol"/>
              </a:rPr>
              <a:t>mod 2</a:t>
            </a:r>
            <a:r>
              <a:rPr lang="en-US" baseline="30000" dirty="0" smtClean="0">
                <a:sym typeface="Symbol"/>
              </a:rPr>
              <a:t>m</a:t>
            </a:r>
            <a:r>
              <a:rPr lang="en-US" dirty="0" smtClean="0">
                <a:sym typeface="Symbol"/>
              </a:rPr>
              <a:t> </a:t>
            </a:r>
          </a:p>
          <a:p>
            <a:pPr>
              <a:buNone/>
            </a:pPr>
            <a:endParaRPr lang="en-US" dirty="0" smtClean="0">
              <a:sym typeface="Symbol"/>
            </a:endParaRPr>
          </a:p>
          <a:p>
            <a:pPr lvl="2"/>
            <a:r>
              <a:rPr lang="en-US" i="1" dirty="0" smtClean="0">
                <a:sym typeface="Symbol"/>
              </a:rPr>
              <a:t>V </a:t>
            </a:r>
            <a:r>
              <a:rPr lang="en-US" dirty="0" smtClean="0">
                <a:sym typeface="Symbol"/>
              </a:rPr>
              <a:t>is set of program variables</a:t>
            </a:r>
            <a:r>
              <a:rPr lang="en-US" i="1" dirty="0" smtClean="0">
                <a:sym typeface="Symbol"/>
              </a:rPr>
              <a:t>.</a:t>
            </a:r>
          </a:p>
          <a:p>
            <a:pPr lvl="2"/>
            <a:r>
              <a:rPr lang="en-US" b="1" dirty="0" smtClean="0">
                <a:sym typeface="Symbol"/>
              </a:rPr>
              <a:t>A </a:t>
            </a:r>
            <a:r>
              <a:rPr lang="en-US" dirty="0" smtClean="0">
                <a:sym typeface="Symbol"/>
              </a:rPr>
              <a:t>matrix, </a:t>
            </a:r>
            <a:r>
              <a:rPr lang="en-US" b="1" dirty="0" smtClean="0">
                <a:sym typeface="Symbol"/>
              </a:rPr>
              <a:t>b </a:t>
            </a:r>
            <a:r>
              <a:rPr lang="en-US" dirty="0" smtClean="0">
                <a:sym typeface="Symbol"/>
              </a:rPr>
              <a:t>vector of coefficients [0.. 2</a:t>
            </a:r>
            <a:r>
              <a:rPr lang="en-US" baseline="30000" dirty="0" smtClean="0">
                <a:sym typeface="Symbol"/>
              </a:rPr>
              <a:t>m</a:t>
            </a:r>
            <a:r>
              <a:rPr lang="en-US" dirty="0" smtClean="0">
                <a:sym typeface="Symbol"/>
              </a:rPr>
              <a:t>-1]</a:t>
            </a:r>
          </a:p>
          <a:p>
            <a:pPr>
              <a:buNone/>
            </a:pPr>
            <a:endParaRPr lang="en-US" baseline="30000" dirty="0" smtClean="0">
              <a:sym typeface="Symbol"/>
            </a:endParaRPr>
          </a:p>
        </p:txBody>
      </p:sp>
    </p:spTree>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a:t>
            </a:r>
            <a:endParaRPr lang="en-US" dirty="0"/>
          </a:p>
        </p:txBody>
      </p:sp>
      <p:sp>
        <p:nvSpPr>
          <p:cNvPr id="3" name="Content Placeholder 2"/>
          <p:cNvSpPr>
            <a:spLocks noGrp="1"/>
          </p:cNvSpPr>
          <p:nvPr>
            <p:ph idx="1"/>
          </p:nvPr>
        </p:nvSpPr>
        <p:spPr>
          <a:xfrm>
            <a:off x="381000" y="1412875"/>
            <a:ext cx="8382000" cy="3757952"/>
          </a:xfrm>
        </p:spPr>
        <p:txBody>
          <a:bodyPr/>
          <a:lstStyle/>
          <a:p>
            <a:endParaRPr lang="en-US" dirty="0" smtClean="0"/>
          </a:p>
          <a:p>
            <a:endParaRPr lang="en-US" dirty="0" smtClean="0"/>
          </a:p>
          <a:p>
            <a:pPr>
              <a:buNone/>
            </a:pPr>
            <a:endParaRPr lang="en-US" dirty="0" smtClean="0"/>
          </a:p>
          <a:p>
            <a:pPr>
              <a:buNone/>
            </a:pPr>
            <a:endParaRPr lang="en-US" dirty="0" smtClean="0"/>
          </a:p>
          <a:p>
            <a:r>
              <a:rPr lang="en-US" dirty="0" smtClean="0"/>
              <a:t>When at </a:t>
            </a:r>
            <a:r>
              <a:rPr lang="en-US" sz="3600" b="1" dirty="0" smtClean="0"/>
              <a:t>ℓ</a:t>
            </a:r>
            <a:r>
              <a:rPr lang="en-US" sz="3600" baseline="-25000" dirty="0" smtClean="0"/>
              <a:t>2</a:t>
            </a:r>
            <a:r>
              <a:rPr lang="en-US" sz="3600" dirty="0" smtClean="0">
                <a:sym typeface="Symbol"/>
              </a:rPr>
              <a:t> :</a:t>
            </a:r>
          </a:p>
          <a:p>
            <a:pPr lvl="1"/>
            <a:r>
              <a:rPr lang="en-US" i="1" dirty="0" smtClean="0">
                <a:sym typeface="Symbol"/>
              </a:rPr>
              <a:t>y </a:t>
            </a:r>
            <a:r>
              <a:rPr lang="en-US" dirty="0" smtClean="0">
                <a:sym typeface="Symbol"/>
              </a:rPr>
              <a:t>is 0.</a:t>
            </a:r>
            <a:endParaRPr lang="en-US" i="1" dirty="0" smtClean="0">
              <a:sym typeface="Symbol"/>
            </a:endParaRPr>
          </a:p>
          <a:p>
            <a:pPr lvl="1"/>
            <a:r>
              <a:rPr lang="en-US" i="1" dirty="0" smtClean="0">
                <a:sym typeface="Symbol"/>
              </a:rPr>
              <a:t>c</a:t>
            </a:r>
            <a:r>
              <a:rPr lang="en-US" dirty="0" smtClean="0">
                <a:sym typeface="Symbol"/>
              </a:rPr>
              <a:t> contains number of bits in </a:t>
            </a:r>
            <a:r>
              <a:rPr lang="en-US" i="1" dirty="0" smtClean="0">
                <a:sym typeface="Symbol"/>
              </a:rPr>
              <a:t>x.</a:t>
            </a:r>
            <a:endParaRPr lang="en-US" dirty="0" smtClean="0"/>
          </a:p>
        </p:txBody>
      </p:sp>
      <p:sp>
        <p:nvSpPr>
          <p:cNvPr id="4" name="TextBox 3"/>
          <p:cNvSpPr txBox="1"/>
          <p:nvPr/>
        </p:nvSpPr>
        <p:spPr>
          <a:xfrm>
            <a:off x="622996" y="1647929"/>
            <a:ext cx="7506119" cy="1384995"/>
          </a:xfrm>
          <a:prstGeom prst="rect">
            <a:avLst/>
          </a:prstGeom>
          <a:noFill/>
          <a:ln>
            <a:solidFill>
              <a:schemeClr val="bg1"/>
            </a:solidFill>
          </a:ln>
        </p:spPr>
        <p:txBody>
          <a:bodyPr wrap="square" rtlCol="0">
            <a:spAutoFit/>
          </a:bodyPr>
          <a:lstStyle/>
          <a:p>
            <a:r>
              <a:rPr lang="en-US" sz="2800" b="1" dirty="0" smtClean="0">
                <a:solidFill>
                  <a:schemeClr val="bg1"/>
                </a:solidFill>
              </a:rPr>
              <a:t>ℓ</a:t>
            </a:r>
            <a:r>
              <a:rPr lang="en-US" sz="2800" baseline="-25000" dirty="0" smtClean="0">
                <a:solidFill>
                  <a:schemeClr val="bg1"/>
                </a:solidFill>
              </a:rPr>
              <a:t>0</a:t>
            </a:r>
            <a:r>
              <a:rPr lang="en-US" sz="2800" dirty="0" smtClean="0">
                <a:solidFill>
                  <a:schemeClr val="bg1"/>
                </a:solidFill>
              </a:rPr>
              <a:t>: y </a:t>
            </a:r>
            <a:r>
              <a:rPr lang="en-US" sz="2800" dirty="0" smtClean="0">
                <a:solidFill>
                  <a:schemeClr val="bg1"/>
                </a:solidFill>
                <a:sym typeface="Symbol"/>
              </a:rPr>
              <a:t>x; c 0; </a:t>
            </a:r>
            <a:br>
              <a:rPr lang="en-US" sz="2800" dirty="0" smtClean="0">
                <a:solidFill>
                  <a:schemeClr val="bg1"/>
                </a:solidFill>
                <a:sym typeface="Symbol"/>
              </a:rPr>
            </a:br>
            <a:r>
              <a:rPr lang="en-US" sz="2800" b="1" dirty="0" smtClean="0">
                <a:solidFill>
                  <a:schemeClr val="bg1"/>
                </a:solidFill>
              </a:rPr>
              <a:t>ℓ</a:t>
            </a:r>
            <a:r>
              <a:rPr lang="en-US" sz="2800" baseline="-25000" dirty="0" smtClean="0">
                <a:solidFill>
                  <a:schemeClr val="bg1"/>
                </a:solidFill>
              </a:rPr>
              <a:t>1</a:t>
            </a:r>
            <a:r>
              <a:rPr lang="en-US" sz="2800" dirty="0" smtClean="0">
                <a:solidFill>
                  <a:schemeClr val="bg1"/>
                </a:solidFill>
              </a:rPr>
              <a:t>: </a:t>
            </a:r>
            <a:r>
              <a:rPr lang="en-US" sz="2800" b="1" dirty="0" smtClean="0">
                <a:solidFill>
                  <a:schemeClr val="bg1"/>
                </a:solidFill>
                <a:sym typeface="Symbol"/>
              </a:rPr>
              <a:t>while</a:t>
            </a:r>
            <a:r>
              <a:rPr lang="en-US" sz="2800" dirty="0" smtClean="0">
                <a:solidFill>
                  <a:schemeClr val="bg1"/>
                </a:solidFill>
                <a:sym typeface="Symbol"/>
              </a:rPr>
              <a:t> y != 0 </a:t>
            </a:r>
            <a:r>
              <a:rPr lang="en-US" sz="2800" b="1" dirty="0" smtClean="0">
                <a:solidFill>
                  <a:schemeClr val="bg1"/>
                </a:solidFill>
                <a:sym typeface="Symbol"/>
              </a:rPr>
              <a:t>do</a:t>
            </a:r>
            <a:r>
              <a:rPr lang="en-US" sz="2800" dirty="0" smtClean="0">
                <a:solidFill>
                  <a:schemeClr val="bg1"/>
                </a:solidFill>
                <a:sym typeface="Symbol"/>
              </a:rPr>
              <a:t> [ y y&amp;(y-1); c  c+1 ]</a:t>
            </a:r>
          </a:p>
          <a:p>
            <a:r>
              <a:rPr lang="en-US" sz="2800" b="1" dirty="0" smtClean="0">
                <a:solidFill>
                  <a:schemeClr val="bg1"/>
                </a:solidFill>
              </a:rPr>
              <a:t>ℓ</a:t>
            </a:r>
            <a:r>
              <a:rPr lang="en-US" sz="2800" baseline="-25000" dirty="0" smtClean="0">
                <a:solidFill>
                  <a:schemeClr val="bg1"/>
                </a:solidFill>
              </a:rPr>
              <a:t>2</a:t>
            </a:r>
            <a:r>
              <a:rPr lang="en-US" sz="2800" dirty="0" smtClean="0">
                <a:solidFill>
                  <a:schemeClr val="bg1"/>
                </a:solidFill>
                <a:sym typeface="Symbol"/>
              </a:rPr>
              <a:t>:</a:t>
            </a:r>
          </a:p>
        </p:txBody>
      </p:sp>
    </p:spTree>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t>Abstraction: Linear congruences</a:t>
            </a:r>
            <a:endParaRPr lang="en-US" sz="4800" dirty="0"/>
          </a:p>
        </p:txBody>
      </p:sp>
      <p:sp>
        <p:nvSpPr>
          <p:cNvPr id="3" name="Content Placeholder 2"/>
          <p:cNvSpPr>
            <a:spLocks noGrp="1"/>
          </p:cNvSpPr>
          <p:nvPr>
            <p:ph idx="1"/>
          </p:nvPr>
        </p:nvSpPr>
        <p:spPr>
          <a:xfrm>
            <a:off x="381000" y="1412875"/>
            <a:ext cx="8382000" cy="6868034"/>
          </a:xfrm>
        </p:spPr>
        <p:txBody>
          <a:bodyPr/>
          <a:lstStyle/>
          <a:p>
            <a:r>
              <a:rPr lang="en-US" dirty="0" smtClean="0">
                <a:sym typeface="Symbol"/>
              </a:rPr>
              <a:t>States are linear </a:t>
            </a:r>
            <a:r>
              <a:rPr lang="en-US" dirty="0" err="1" smtClean="0">
                <a:sym typeface="Symbol"/>
              </a:rPr>
              <a:t>congruences</a:t>
            </a:r>
            <a:r>
              <a:rPr lang="en-US" dirty="0" smtClean="0">
                <a:sym typeface="Symbol"/>
              </a:rPr>
              <a:t>:</a:t>
            </a:r>
          </a:p>
          <a:p>
            <a:endParaRPr lang="en-US" baseline="30000" dirty="0" smtClean="0">
              <a:sym typeface="Symbol"/>
            </a:endParaRPr>
          </a:p>
          <a:p>
            <a:endParaRPr lang="en-US" baseline="30000" dirty="0" smtClean="0">
              <a:sym typeface="Symbol"/>
            </a:endParaRPr>
          </a:p>
          <a:p>
            <a:pPr>
              <a:buNone/>
            </a:pPr>
            <a:r>
              <a:rPr lang="en-US" baseline="30000" dirty="0" smtClean="0">
                <a:sym typeface="Symbol"/>
              </a:rPr>
              <a:t> </a:t>
            </a:r>
          </a:p>
          <a:p>
            <a:endParaRPr lang="en-US" baseline="30000" dirty="0" smtClean="0">
              <a:sym typeface="Symbol"/>
            </a:endParaRPr>
          </a:p>
          <a:p>
            <a:endParaRPr lang="en-US" baseline="30000" dirty="0" smtClean="0">
              <a:sym typeface="Symbol"/>
            </a:endParaRPr>
          </a:p>
          <a:p>
            <a:endParaRPr lang="en-US" baseline="30000" dirty="0" smtClean="0">
              <a:sym typeface="Symbol"/>
            </a:endParaRPr>
          </a:p>
          <a:p>
            <a:pPr>
              <a:buNone/>
            </a:pPr>
            <a:r>
              <a:rPr lang="en-US" dirty="0" smtClean="0">
                <a:sym typeface="Symbol"/>
              </a:rPr>
              <a:t>As Bit-vector constraints (</a:t>
            </a:r>
            <a:r>
              <a:rPr lang="en-US" dirty="0" err="1" smtClean="0">
                <a:sym typeface="Symbol"/>
              </a:rPr>
              <a:t>SMTish</a:t>
            </a:r>
            <a:r>
              <a:rPr lang="en-US" dirty="0" smtClean="0">
                <a:sym typeface="Symbol"/>
              </a:rPr>
              <a:t> syntax):</a:t>
            </a:r>
            <a:endParaRPr lang="en-US" baseline="30000" dirty="0" smtClean="0">
              <a:sym typeface="Symbol"/>
            </a:endParaRPr>
          </a:p>
          <a:p>
            <a:pPr>
              <a:buNone/>
            </a:pPr>
            <a:r>
              <a:rPr lang="en-US" dirty="0" smtClean="0">
                <a:sym typeface="Symbol"/>
              </a:rPr>
              <a:t>   </a:t>
            </a:r>
            <a:r>
              <a:rPr lang="en-US" sz="2800" dirty="0" smtClean="0">
                <a:sym typeface="Symbol"/>
              </a:rPr>
              <a:t>(and </a:t>
            </a:r>
            <a:br>
              <a:rPr lang="en-US" sz="2800" dirty="0" smtClean="0">
                <a:sym typeface="Symbol"/>
              </a:rPr>
            </a:br>
            <a:r>
              <a:rPr lang="en-US" sz="2800" dirty="0" smtClean="0">
                <a:sym typeface="Symbol"/>
              </a:rPr>
              <a:t> (= (</a:t>
            </a:r>
            <a:r>
              <a:rPr lang="en-US" sz="2800" dirty="0" err="1" smtClean="0">
                <a:sym typeface="Symbol"/>
              </a:rPr>
              <a:t>bvadd</a:t>
            </a:r>
            <a:r>
              <a:rPr lang="en-US" sz="2800" dirty="0" smtClean="0">
                <a:sym typeface="Symbol"/>
              </a:rPr>
              <a:t> (</a:t>
            </a:r>
            <a:r>
              <a:rPr lang="en-US" sz="2800" dirty="0" err="1" smtClean="0">
                <a:sym typeface="Symbol"/>
              </a:rPr>
              <a:t>bvmul</a:t>
            </a:r>
            <a:r>
              <a:rPr lang="en-US" sz="2800" dirty="0" smtClean="0">
                <a:sym typeface="Symbol"/>
              </a:rPr>
              <a:t> 010 </a:t>
            </a:r>
            <a:r>
              <a:rPr lang="en-US" sz="2800" i="1" dirty="0" smtClean="0">
                <a:sym typeface="Symbol"/>
              </a:rPr>
              <a:t>x</a:t>
            </a:r>
            <a:r>
              <a:rPr lang="en-US" sz="2800" i="1" baseline="-25000" dirty="0" smtClean="0">
                <a:sym typeface="Symbol"/>
              </a:rPr>
              <a:t>0</a:t>
            </a:r>
            <a:r>
              <a:rPr lang="en-US" sz="2800" dirty="0" smtClean="0">
                <a:sym typeface="Symbol"/>
              </a:rPr>
              <a:t>) (</a:t>
            </a:r>
            <a:r>
              <a:rPr lang="en-US" sz="2800" dirty="0" err="1" smtClean="0">
                <a:sym typeface="Symbol"/>
              </a:rPr>
              <a:t>bvmul</a:t>
            </a:r>
            <a:r>
              <a:rPr lang="en-US" sz="2800" dirty="0" smtClean="0">
                <a:sym typeface="Symbol"/>
              </a:rPr>
              <a:t> 011 </a:t>
            </a:r>
            <a:r>
              <a:rPr lang="en-US" sz="2800" i="1" dirty="0" smtClean="0">
                <a:sym typeface="Symbol"/>
              </a:rPr>
              <a:t>x</a:t>
            </a:r>
            <a:r>
              <a:rPr lang="en-US" sz="2800" i="1" baseline="-25000" dirty="0" smtClean="0">
                <a:sym typeface="Symbol"/>
              </a:rPr>
              <a:t>1</a:t>
            </a:r>
            <a:r>
              <a:rPr lang="en-US" sz="2800" dirty="0" smtClean="0">
                <a:sym typeface="Symbol"/>
              </a:rPr>
              <a:t>)) 001)</a:t>
            </a:r>
            <a:br>
              <a:rPr lang="en-US" sz="2800" dirty="0" smtClean="0">
                <a:sym typeface="Symbol"/>
              </a:rPr>
            </a:br>
            <a:r>
              <a:rPr lang="en-US" sz="2800" dirty="0" smtClean="0">
                <a:sym typeface="Symbol"/>
              </a:rPr>
              <a:t> (= (</a:t>
            </a:r>
            <a:r>
              <a:rPr lang="en-US" sz="2800" dirty="0" err="1" smtClean="0">
                <a:sym typeface="Symbol"/>
              </a:rPr>
              <a:t>bvadd</a:t>
            </a:r>
            <a:r>
              <a:rPr lang="en-US" sz="2800" dirty="0" smtClean="0">
                <a:sym typeface="Symbol"/>
              </a:rPr>
              <a:t> </a:t>
            </a:r>
            <a:r>
              <a:rPr lang="en-US" sz="2800" i="1" dirty="0" smtClean="0">
                <a:sym typeface="Symbol"/>
              </a:rPr>
              <a:t>x</a:t>
            </a:r>
            <a:r>
              <a:rPr lang="en-US" sz="2800" i="1" baseline="-25000" dirty="0" smtClean="0">
                <a:sym typeface="Symbol"/>
              </a:rPr>
              <a:t>0</a:t>
            </a:r>
            <a:r>
              <a:rPr lang="en-US" sz="2800" dirty="0" smtClean="0">
                <a:sym typeface="Symbol"/>
              </a:rPr>
              <a:t> </a:t>
            </a:r>
            <a:r>
              <a:rPr lang="en-US" sz="2800" i="1" dirty="0" smtClean="0">
                <a:sym typeface="Symbol"/>
              </a:rPr>
              <a:t>x</a:t>
            </a:r>
            <a:r>
              <a:rPr lang="en-US" sz="2800" i="1" baseline="-25000" dirty="0" smtClean="0">
                <a:sym typeface="Symbol"/>
              </a:rPr>
              <a:t>1</a:t>
            </a:r>
            <a:r>
              <a:rPr lang="en-US" sz="2800" dirty="0" smtClean="0">
                <a:sym typeface="Symbol"/>
              </a:rPr>
              <a:t>) 011)</a:t>
            </a:r>
            <a:br>
              <a:rPr lang="en-US" sz="2800" dirty="0" smtClean="0">
                <a:sym typeface="Symbol"/>
              </a:rPr>
            </a:br>
            <a:r>
              <a:rPr lang="en-US" sz="2800" dirty="0" smtClean="0">
                <a:sym typeface="Symbol"/>
              </a:rPr>
              <a:t>) </a:t>
            </a:r>
            <a:r>
              <a:rPr lang="en-US" baseline="30000" dirty="0" smtClean="0">
                <a:sym typeface="Symbol"/>
              </a:rPr>
              <a:t/>
            </a:r>
            <a:br>
              <a:rPr lang="en-US" baseline="30000" dirty="0" smtClean="0">
                <a:sym typeface="Symbol"/>
              </a:rPr>
            </a:br>
            <a:r>
              <a:rPr lang="en-US" baseline="30000" dirty="0" smtClean="0">
                <a:sym typeface="Symbol"/>
              </a:rPr>
              <a:t>		</a:t>
            </a:r>
            <a:br>
              <a:rPr lang="en-US" baseline="30000" dirty="0" smtClean="0">
                <a:sym typeface="Symbol"/>
              </a:rPr>
            </a:br>
            <a:r>
              <a:rPr lang="en-US" baseline="30000" dirty="0" smtClean="0">
                <a:sym typeface="Symbol"/>
              </a:rPr>
              <a:t>	</a:t>
            </a:r>
            <a:endParaRPr lang="en-US" b="1" i="1" baseline="30000" dirty="0" smtClean="0">
              <a:sym typeface="Symbol"/>
            </a:endParaRPr>
          </a:p>
          <a:p>
            <a:pPr>
              <a:buNone/>
            </a:pPr>
            <a:r>
              <a:rPr lang="en-US" sz="3600" i="1" dirty="0" smtClean="0">
                <a:sym typeface="Symbol"/>
              </a:rPr>
              <a:t/>
            </a:r>
            <a:br>
              <a:rPr lang="en-US" sz="3600" i="1" dirty="0" smtClean="0">
                <a:sym typeface="Symbol"/>
              </a:rPr>
            </a:br>
            <a:endParaRPr lang="en-US" baseline="30000" dirty="0" smtClean="0">
              <a:sym typeface="Symbol"/>
            </a:endParaRPr>
          </a:p>
          <a:p>
            <a:endParaRPr lang="en-US" baseline="30000" dirty="0" smtClean="0">
              <a:sym typeface="Symbol"/>
            </a:endParaRPr>
          </a:p>
        </p:txBody>
      </p:sp>
      <p:graphicFrame>
        <p:nvGraphicFramePr>
          <p:cNvPr id="6" name="Object 5"/>
          <p:cNvGraphicFramePr>
            <a:graphicFrameLocks noChangeAspect="1"/>
          </p:cNvGraphicFramePr>
          <p:nvPr/>
        </p:nvGraphicFramePr>
        <p:xfrm>
          <a:off x="923925" y="1976438"/>
          <a:ext cx="5129213" cy="1168400"/>
        </p:xfrm>
        <a:graphic>
          <a:graphicData uri="http://schemas.openxmlformats.org/presentationml/2006/ole">
            <p:oleObj spid="_x0000_s182274" name="Equation" r:id="rId3" imgW="1981080" imgH="495000" progId="Equation.DSMT4">
              <p:embed/>
            </p:oleObj>
          </a:graphicData>
        </a:graphic>
      </p:graphicFrame>
      <p:graphicFrame>
        <p:nvGraphicFramePr>
          <p:cNvPr id="180227" name="Object 3"/>
          <p:cNvGraphicFramePr>
            <a:graphicFrameLocks noChangeAspect="1"/>
          </p:cNvGraphicFramePr>
          <p:nvPr/>
        </p:nvGraphicFramePr>
        <p:xfrm>
          <a:off x="990600" y="3408363"/>
          <a:ext cx="6015038" cy="590550"/>
        </p:xfrm>
        <a:graphic>
          <a:graphicData uri="http://schemas.openxmlformats.org/presentationml/2006/ole">
            <p:oleObj spid="_x0000_s182275" name="Equation" r:id="rId4" imgW="2628720" imgH="24120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t>Abstraction: Linear congruences</a:t>
            </a:r>
            <a:endParaRPr lang="en-US" sz="4800" dirty="0"/>
          </a:p>
        </p:txBody>
      </p:sp>
      <p:sp>
        <p:nvSpPr>
          <p:cNvPr id="3" name="Content Placeholder 2"/>
          <p:cNvSpPr>
            <a:spLocks noGrp="1"/>
          </p:cNvSpPr>
          <p:nvPr>
            <p:ph idx="1"/>
          </p:nvPr>
        </p:nvSpPr>
        <p:spPr>
          <a:xfrm>
            <a:off x="381000" y="1412875"/>
            <a:ext cx="8382000" cy="5187574"/>
          </a:xfrm>
        </p:spPr>
        <p:txBody>
          <a:bodyPr/>
          <a:lstStyle/>
          <a:p>
            <a:endParaRPr lang="en-US" sz="3600" dirty="0" smtClean="0">
              <a:sym typeface="Symbol"/>
            </a:endParaRPr>
          </a:p>
          <a:p>
            <a:r>
              <a:rPr lang="en-US" sz="3600" i="1" dirty="0" smtClean="0">
                <a:sym typeface="Symbol"/>
              </a:rPr>
              <a:t>	</a:t>
            </a:r>
          </a:p>
          <a:p>
            <a:endParaRPr lang="en-US" b="1" dirty="0" smtClean="0">
              <a:sym typeface="Symbol"/>
            </a:endParaRPr>
          </a:p>
          <a:p>
            <a:r>
              <a:rPr lang="en-US" b="1" dirty="0" smtClean="0">
                <a:sym typeface="Symbol"/>
              </a:rPr>
              <a:t>(A</a:t>
            </a:r>
            <a:r>
              <a:rPr lang="en-US" i="1" dirty="0" smtClean="0">
                <a:sym typeface="Symbol"/>
              </a:rPr>
              <a:t> V </a:t>
            </a:r>
            <a:r>
              <a:rPr lang="en-US" dirty="0" smtClean="0">
                <a:sym typeface="Symbol"/>
              </a:rPr>
              <a:t>= </a:t>
            </a:r>
            <a:r>
              <a:rPr lang="en-US" b="1" dirty="0" smtClean="0">
                <a:sym typeface="Symbol"/>
              </a:rPr>
              <a:t>b </a:t>
            </a:r>
            <a:r>
              <a:rPr lang="en-US" dirty="0" smtClean="0">
                <a:sym typeface="Symbol"/>
              </a:rPr>
              <a:t>mod 2</a:t>
            </a:r>
            <a:r>
              <a:rPr lang="en-US" baseline="30000" dirty="0" smtClean="0">
                <a:sym typeface="Symbol"/>
              </a:rPr>
              <a:t>m </a:t>
            </a:r>
            <a:r>
              <a:rPr lang="en-US" sz="3600" b="1" dirty="0" smtClean="0">
                <a:sym typeface="Symbol"/>
              </a:rPr>
              <a:t>) </a:t>
            </a:r>
            <a:r>
              <a:rPr lang="en-US" sz="3600" dirty="0" smtClean="0"/>
              <a:t>⊔ </a:t>
            </a:r>
            <a:r>
              <a:rPr lang="en-US" b="1" dirty="0" smtClean="0">
                <a:sym typeface="Symbol"/>
              </a:rPr>
              <a:t>(A’</a:t>
            </a:r>
            <a:r>
              <a:rPr lang="en-US" i="1" dirty="0" smtClean="0">
                <a:sym typeface="Symbol"/>
              </a:rPr>
              <a:t> V </a:t>
            </a:r>
            <a:r>
              <a:rPr lang="en-US" dirty="0" smtClean="0">
                <a:sym typeface="Symbol"/>
              </a:rPr>
              <a:t>= </a:t>
            </a:r>
            <a:r>
              <a:rPr lang="en-US" b="1" dirty="0" smtClean="0">
                <a:sym typeface="Symbol"/>
              </a:rPr>
              <a:t>b’ </a:t>
            </a:r>
            <a:r>
              <a:rPr lang="en-US" dirty="0" smtClean="0">
                <a:sym typeface="Symbol"/>
              </a:rPr>
              <a:t>mod 2</a:t>
            </a:r>
            <a:r>
              <a:rPr lang="en-US" baseline="30000" dirty="0" smtClean="0">
                <a:sym typeface="Symbol"/>
              </a:rPr>
              <a:t>m</a:t>
            </a:r>
            <a:r>
              <a:rPr lang="en-US" b="1" dirty="0" smtClean="0">
                <a:sym typeface="Symbol"/>
              </a:rPr>
              <a:t>)</a:t>
            </a:r>
            <a:endParaRPr lang="en-US" baseline="30000" dirty="0" smtClean="0">
              <a:sym typeface="Symbol"/>
            </a:endParaRPr>
          </a:p>
          <a:p>
            <a:endParaRPr lang="en-US" baseline="30000" dirty="0" smtClean="0">
              <a:sym typeface="Symbol"/>
            </a:endParaRPr>
          </a:p>
          <a:p>
            <a:pPr lvl="1"/>
            <a:r>
              <a:rPr lang="en-US" dirty="0" smtClean="0">
                <a:sym typeface="Symbol"/>
              </a:rPr>
              <a:t>Combine:</a:t>
            </a:r>
          </a:p>
          <a:p>
            <a:pPr lvl="1"/>
            <a:endParaRPr lang="en-US" dirty="0" smtClean="0">
              <a:sym typeface="Symbol"/>
            </a:endParaRPr>
          </a:p>
          <a:p>
            <a:pPr lvl="1"/>
            <a:endParaRPr lang="en-US" dirty="0" smtClean="0">
              <a:sym typeface="Symbol"/>
            </a:endParaRPr>
          </a:p>
          <a:p>
            <a:pPr lvl="1"/>
            <a:r>
              <a:rPr lang="en-US" dirty="0" smtClean="0">
                <a:sym typeface="Symbol"/>
              </a:rPr>
              <a:t>Triangulate (Muller-</a:t>
            </a:r>
            <a:r>
              <a:rPr lang="en-US" dirty="0" err="1" smtClean="0">
                <a:sym typeface="Symbol"/>
              </a:rPr>
              <a:t>Olm</a:t>
            </a:r>
            <a:r>
              <a:rPr lang="en-US" dirty="0" smtClean="0">
                <a:sym typeface="Symbol"/>
              </a:rPr>
              <a:t> &amp; </a:t>
            </a:r>
            <a:r>
              <a:rPr lang="en-US" dirty="0" err="1" smtClean="0">
                <a:sym typeface="Symbol"/>
              </a:rPr>
              <a:t>Seidl</a:t>
            </a:r>
            <a:r>
              <a:rPr lang="en-US" dirty="0" smtClean="0">
                <a:sym typeface="Symbol"/>
              </a:rPr>
              <a:t>)</a:t>
            </a:r>
          </a:p>
          <a:p>
            <a:pPr lvl="1"/>
            <a:r>
              <a:rPr lang="en-US" dirty="0" smtClean="0">
                <a:sym typeface="Symbol"/>
              </a:rPr>
              <a:t>Project on </a:t>
            </a:r>
            <a:r>
              <a:rPr lang="en-US" i="1" dirty="0" smtClean="0">
                <a:sym typeface="Symbol"/>
              </a:rPr>
              <a:t>x</a:t>
            </a:r>
            <a:endParaRPr lang="en-US" b="1" baseline="30000" dirty="0" smtClean="0">
              <a:sym typeface="Symbol"/>
            </a:endParaRPr>
          </a:p>
        </p:txBody>
      </p:sp>
      <p:graphicFrame>
        <p:nvGraphicFramePr>
          <p:cNvPr id="5" name="Object 4"/>
          <p:cNvGraphicFramePr>
            <a:graphicFrameLocks noChangeAspect="1"/>
          </p:cNvGraphicFramePr>
          <p:nvPr/>
        </p:nvGraphicFramePr>
        <p:xfrm>
          <a:off x="3486847" y="3658087"/>
          <a:ext cx="4466884" cy="1858457"/>
        </p:xfrm>
        <a:graphic>
          <a:graphicData uri="http://schemas.openxmlformats.org/presentationml/2006/ole">
            <p:oleObj spid="_x0000_s181251" name="Equation" r:id="rId3" imgW="2171520" imgH="1155600" progId="Equation.DSMT4">
              <p:embed/>
            </p:oleObj>
          </a:graphicData>
        </a:graphic>
      </p:graphicFrame>
      <p:graphicFrame>
        <p:nvGraphicFramePr>
          <p:cNvPr id="8" name="Object 7"/>
          <p:cNvGraphicFramePr>
            <a:graphicFrameLocks noChangeAspect="1"/>
          </p:cNvGraphicFramePr>
          <p:nvPr/>
        </p:nvGraphicFramePr>
        <p:xfrm>
          <a:off x="730947" y="1647931"/>
          <a:ext cx="4212842" cy="1135464"/>
        </p:xfrm>
        <a:graphic>
          <a:graphicData uri="http://schemas.openxmlformats.org/presentationml/2006/ole">
            <p:oleObj spid="_x0000_s181252" name="Equation" r:id="rId4" imgW="2095200" imgH="46980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7341" y="2321209"/>
            <a:ext cx="7510409" cy="1828193"/>
          </a:xfrm>
        </p:spPr>
        <p:txBody>
          <a:bodyPr/>
          <a:lstStyle/>
          <a:p>
            <a:r>
              <a:rPr sz="4400" b="1" smtClean="0"/>
              <a:t>Bounded Model Checking of </a:t>
            </a:r>
          </a:p>
          <a:p>
            <a:r>
              <a:rPr sz="4400" b="1" smtClean="0"/>
              <a:t>Model Programs</a:t>
            </a:r>
            <a:endParaRPr lang="en-US" sz="4400" b="1" dirty="0"/>
          </a:p>
        </p:txBody>
      </p:sp>
      <p:pic>
        <p:nvPicPr>
          <p:cNvPr id="5" name="Picture 4" descr="margus.jpg"/>
          <p:cNvPicPr>
            <a:picLocks noChangeAspect="1"/>
          </p:cNvPicPr>
          <p:nvPr/>
        </p:nvPicPr>
        <p:blipFill>
          <a:blip r:embed="rId2"/>
          <a:stretch>
            <a:fillRect/>
          </a:stretch>
        </p:blipFill>
        <p:spPr>
          <a:xfrm>
            <a:off x="7471689" y="5121230"/>
            <a:ext cx="636603" cy="641696"/>
          </a:xfrm>
          <a:prstGeom prst="rect">
            <a:avLst/>
          </a:prstGeom>
        </p:spPr>
      </p:pic>
      <p:sp>
        <p:nvSpPr>
          <p:cNvPr id="6" name="TextBox 5"/>
          <p:cNvSpPr txBox="1"/>
          <p:nvPr/>
        </p:nvSpPr>
        <p:spPr>
          <a:xfrm>
            <a:off x="6871212" y="5845026"/>
            <a:ext cx="1704377" cy="369332"/>
          </a:xfrm>
          <a:prstGeom prst="rect">
            <a:avLst/>
          </a:prstGeom>
          <a:noFill/>
        </p:spPr>
        <p:txBody>
          <a:bodyPr wrap="none" rtlCol="0">
            <a:spAutoFit/>
          </a:bodyPr>
          <a:lstStyle/>
          <a:p>
            <a:r>
              <a:rPr lang="en-US" dirty="0" smtClean="0">
                <a:solidFill>
                  <a:schemeClr val="bg1"/>
                </a:solidFill>
              </a:rPr>
              <a:t>Margus Veanes</a:t>
            </a:r>
          </a:p>
        </p:txBody>
      </p:sp>
      <p:sp>
        <p:nvSpPr>
          <p:cNvPr id="7" name="TextBox 6"/>
          <p:cNvSpPr txBox="1"/>
          <p:nvPr/>
        </p:nvSpPr>
        <p:spPr>
          <a:xfrm>
            <a:off x="7415683" y="6350559"/>
            <a:ext cx="1154483" cy="369332"/>
          </a:xfrm>
          <a:prstGeom prst="rect">
            <a:avLst/>
          </a:prstGeom>
          <a:noFill/>
        </p:spPr>
        <p:txBody>
          <a:bodyPr wrap="none" rtlCol="0">
            <a:spAutoFit/>
          </a:bodyPr>
          <a:lstStyle/>
          <a:p>
            <a:r>
              <a:rPr lang="en-US" dirty="0" smtClean="0">
                <a:solidFill>
                  <a:schemeClr val="bg1"/>
                </a:solidFill>
              </a:rPr>
              <a:t>FORTE 08</a:t>
            </a:r>
          </a:p>
        </p:txBody>
      </p:sp>
    </p:spTree>
  </p:cSld>
  <p:clrMapOvr>
    <a:masterClrMapping/>
  </p:clrMapOvr>
  <p:transition>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smtClean="0"/>
              <a:t>Goal</a:t>
            </a:r>
            <a:r>
              <a:rPr i="1" smtClean="0"/>
              <a:t>:Model Based Development</a:t>
            </a:r>
            <a:endParaRPr lang="en-US" dirty="0"/>
          </a:p>
        </p:txBody>
      </p:sp>
      <p:sp>
        <p:nvSpPr>
          <p:cNvPr id="19" name="Content Placeholder 18"/>
          <p:cNvSpPr>
            <a:spLocks noGrp="1"/>
          </p:cNvSpPr>
          <p:nvPr>
            <p:ph sz="half" idx="2"/>
          </p:nvPr>
        </p:nvSpPr>
        <p:spPr>
          <a:xfrm>
            <a:off x="369965" y="1481143"/>
            <a:ext cx="4114800" cy="4518160"/>
          </a:xfrm>
        </p:spPr>
        <p:txBody>
          <a:bodyPr/>
          <a:lstStyle/>
          <a:p>
            <a:pPr>
              <a:buNone/>
            </a:pPr>
            <a:r>
              <a:rPr lang="en-US" sz="2000" b="1" dirty="0" smtClean="0"/>
              <a:t>Integration with symbolic analysis techniques at design time – </a:t>
            </a:r>
            <a:r>
              <a:rPr lang="en-US" sz="2000" b="1" i="1" dirty="0" smtClean="0"/>
              <a:t>smart model debugging</a:t>
            </a:r>
          </a:p>
          <a:p>
            <a:pPr lvl="1"/>
            <a:r>
              <a:rPr lang="en-US" sz="1800" i="1" dirty="0" smtClean="0"/>
              <a:t>Theorem proving</a:t>
            </a:r>
          </a:p>
          <a:p>
            <a:pPr lvl="1"/>
            <a:r>
              <a:rPr lang="en-US" sz="1800" dirty="0" smtClean="0"/>
              <a:t>Model checking</a:t>
            </a:r>
          </a:p>
          <a:p>
            <a:pPr lvl="1"/>
            <a:r>
              <a:rPr lang="en-US" sz="1800" dirty="0" smtClean="0"/>
              <a:t>Compositional reasoning</a:t>
            </a:r>
          </a:p>
          <a:p>
            <a:r>
              <a:rPr lang="en-US" sz="2000" dirty="0" smtClean="0"/>
              <a:t>Domain specific front ends</a:t>
            </a:r>
          </a:p>
          <a:p>
            <a:pPr lvl="1"/>
            <a:r>
              <a:rPr lang="en-US" sz="1800" dirty="0" smtClean="0"/>
              <a:t>Different subareas require different adaptations</a:t>
            </a:r>
          </a:p>
          <a:p>
            <a:pPr lvl="1"/>
            <a:r>
              <a:rPr lang="en-US" sz="1800" dirty="0" smtClean="0"/>
              <a:t>Model programs provide the common framework</a:t>
            </a:r>
          </a:p>
          <a:p>
            <a:pPr marL="414057" indent="-362465">
              <a:buNone/>
              <a:defRPr/>
            </a:pPr>
            <a:r>
              <a:rPr lang="en-US" sz="2200" b="1" dirty="0" smtClean="0"/>
              <a:t>Motivating example</a:t>
            </a:r>
          </a:p>
          <a:p>
            <a:pPr marL="384954" lvl="0" indent="-384954">
              <a:defRPr/>
            </a:pPr>
            <a:r>
              <a:rPr lang="en-US" sz="2000" dirty="0" smtClean="0"/>
              <a:t>SMB2 Protocol Specification</a:t>
            </a:r>
          </a:p>
          <a:p>
            <a:pPr marL="384954" lvl="0" indent="-384954">
              <a:defRPr/>
            </a:pPr>
            <a:r>
              <a:rPr lang="en-US" sz="2000" dirty="0" smtClean="0"/>
              <a:t>Sweet spot for model-based testing and verification.</a:t>
            </a:r>
            <a:endParaRPr lang="en-US" sz="2000" dirty="0"/>
          </a:p>
        </p:txBody>
      </p:sp>
      <p:graphicFrame>
        <p:nvGraphicFramePr>
          <p:cNvPr id="3" name="Chart 2"/>
          <p:cNvGraphicFramePr/>
          <p:nvPr/>
        </p:nvGraphicFramePr>
        <p:xfrm>
          <a:off x="4167536" y="1981200"/>
          <a:ext cx="6783474"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7" name="Striped Right Arrow 6"/>
          <p:cNvSpPr/>
          <p:nvPr/>
        </p:nvSpPr>
        <p:spPr>
          <a:xfrm>
            <a:off x="4395298" y="4912806"/>
            <a:ext cx="1981200" cy="609600"/>
          </a:xfrm>
          <a:prstGeom prst="striped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smtClean="0">
                <a:solidFill>
                  <a:schemeClr val="bg2"/>
                </a:solidFill>
              </a:rPr>
              <a:t>Behavioral modeling</a:t>
            </a:r>
            <a:endParaRPr lang="en-US" sz="1200">
              <a:solidFill>
                <a:schemeClr val="bg2"/>
              </a:solidFill>
            </a:endParaRPr>
          </a:p>
        </p:txBody>
      </p:sp>
      <p:sp>
        <p:nvSpPr>
          <p:cNvPr id="10" name="Striped Right Arrow 9"/>
          <p:cNvSpPr/>
          <p:nvPr/>
        </p:nvSpPr>
        <p:spPr>
          <a:xfrm>
            <a:off x="4385249" y="4167554"/>
            <a:ext cx="1981200" cy="609600"/>
          </a:xfrm>
          <a:prstGeom prst="stripedRightArrow">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smtClean="0">
                <a:solidFill>
                  <a:schemeClr val="bg2"/>
                </a:solidFill>
              </a:rPr>
              <a:t>Scenarios (slicing)</a:t>
            </a:r>
            <a:endParaRPr lang="en-US" sz="1200">
              <a:solidFill>
                <a:schemeClr val="bg2"/>
              </a:solidFill>
            </a:endParaRPr>
          </a:p>
        </p:txBody>
      </p:sp>
      <p:sp>
        <p:nvSpPr>
          <p:cNvPr id="11" name="Striped Right Arrow 10"/>
          <p:cNvSpPr/>
          <p:nvPr/>
        </p:nvSpPr>
        <p:spPr>
          <a:xfrm>
            <a:off x="4405347" y="5602793"/>
            <a:ext cx="1981200" cy="609600"/>
          </a:xfrm>
          <a:prstGeom prst="stripedRightArrow">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2"/>
                </a:solidFill>
              </a:rPr>
              <a:t>Scenarios (slicing)</a:t>
            </a:r>
            <a:endParaRPr lang="en-US" sz="1200" dirty="0">
              <a:solidFill>
                <a:schemeClr val="bg2"/>
              </a:solidFill>
            </a:endParaRPr>
          </a:p>
        </p:txBody>
      </p:sp>
      <p:sp>
        <p:nvSpPr>
          <p:cNvPr id="12" name="Striped Right Arrow 11"/>
          <p:cNvSpPr/>
          <p:nvPr/>
        </p:nvSpPr>
        <p:spPr>
          <a:xfrm>
            <a:off x="4355105" y="3242268"/>
            <a:ext cx="1981200" cy="609600"/>
          </a:xfrm>
          <a:prstGeom prst="stripedRightArrow">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smtClean="0">
                <a:solidFill>
                  <a:schemeClr val="bg2"/>
                </a:solidFill>
              </a:rPr>
              <a:t>Adapter for testing</a:t>
            </a:r>
            <a:endParaRPr lang="en-US" sz="1200" dirty="0">
              <a:solidFill>
                <a:schemeClr val="bg2"/>
              </a:solidFill>
            </a:endParaRPr>
          </a:p>
        </p:txBody>
      </p:sp>
      <p:sp>
        <p:nvSpPr>
          <p:cNvPr id="14" name="TextBox 13"/>
          <p:cNvSpPr txBox="1"/>
          <p:nvPr/>
        </p:nvSpPr>
        <p:spPr>
          <a:xfrm>
            <a:off x="6960977" y="2434213"/>
            <a:ext cx="1295400" cy="369332"/>
          </a:xfrm>
          <a:prstGeom prst="rect">
            <a:avLst/>
          </a:prstGeom>
          <a:noFill/>
        </p:spPr>
        <p:txBody>
          <a:bodyPr wrap="square" rtlCol="0">
            <a:spAutoFit/>
          </a:bodyPr>
          <a:lstStyle/>
          <a:p>
            <a:r>
              <a:rPr lang="en-US" dirty="0" smtClean="0"/>
              <a:t>% pages</a:t>
            </a:r>
            <a:endParaRPr lang="en-US" dirty="0"/>
          </a:p>
        </p:txBody>
      </p:sp>
      <p:sp>
        <p:nvSpPr>
          <p:cNvPr id="20" name="TextBox 19"/>
          <p:cNvSpPr txBox="1"/>
          <p:nvPr/>
        </p:nvSpPr>
        <p:spPr>
          <a:xfrm>
            <a:off x="4993241" y="1561673"/>
            <a:ext cx="3957109" cy="707886"/>
          </a:xfrm>
          <a:prstGeom prst="rect">
            <a:avLst/>
          </a:prstGeom>
          <a:noFill/>
        </p:spPr>
        <p:txBody>
          <a:bodyPr wrap="none" rtlCol="0">
            <a:spAutoFit/>
          </a:bodyPr>
          <a:lstStyle/>
          <a:p>
            <a:r>
              <a:rPr lang="en-US" sz="2000" b="1" dirty="0" smtClean="0">
                <a:solidFill>
                  <a:schemeClr val="bg1"/>
                </a:solidFill>
              </a:rPr>
              <a:t>Sample protocol document for </a:t>
            </a:r>
          </a:p>
          <a:p>
            <a:r>
              <a:rPr lang="en-US" sz="2000" b="1" dirty="0" smtClean="0">
                <a:solidFill>
                  <a:schemeClr val="bg1"/>
                </a:solidFill>
              </a:rPr>
              <a:t>SMB2 (a network file protocol)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5"/>
          <p:cNvSpPr>
            <a:spLocks noGrp="1" noChangeArrowheads="1"/>
          </p:cNvSpPr>
          <p:nvPr>
            <p:ph type="ftr" sz="quarter" idx="10"/>
          </p:nvPr>
        </p:nvSpPr>
        <p:spPr>
          <a:xfrm>
            <a:off x="1752600" y="6248400"/>
            <a:ext cx="5791200" cy="457200"/>
          </a:xfrm>
          <a:prstGeom prst="rect">
            <a:avLst/>
          </a:prstGeom>
          <a:noFill/>
        </p:spPr>
        <p:txBody>
          <a:bodyPr/>
          <a:lstStyle/>
          <a:p>
            <a:r>
              <a:rPr lang="en-US" altLang="en-US" smtClean="0"/>
              <a:t>FORTE 2008, Tokyo</a:t>
            </a:r>
          </a:p>
        </p:txBody>
      </p:sp>
      <p:sp>
        <p:nvSpPr>
          <p:cNvPr id="18434" name="Date Placeholder 3"/>
          <p:cNvSpPr txBox="1">
            <a:spLocks noGrp="1"/>
          </p:cNvSpPr>
          <p:nvPr/>
        </p:nvSpPr>
        <p:spPr bwMode="auto">
          <a:xfrm>
            <a:off x="457200" y="6243638"/>
            <a:ext cx="1219200" cy="457200"/>
          </a:xfrm>
          <a:prstGeom prst="rect">
            <a:avLst/>
          </a:prstGeom>
          <a:noFill/>
          <a:ln w="9525">
            <a:noFill/>
            <a:miter lim="800000"/>
            <a:headEnd/>
            <a:tailEnd/>
          </a:ln>
        </p:spPr>
        <p:txBody>
          <a:bodyPr anchor="b"/>
          <a:lstStyle/>
          <a:p>
            <a:endParaRPr lang="en-US" altLang="en-US" sz="1200">
              <a:latin typeface="Garamond" pitchFamily="18" charset="0"/>
            </a:endParaRPr>
          </a:p>
        </p:txBody>
      </p:sp>
      <p:sp>
        <p:nvSpPr>
          <p:cNvPr id="18435" name="Footer Placeholder 4"/>
          <p:cNvSpPr txBox="1">
            <a:spLocks noGrp="1"/>
          </p:cNvSpPr>
          <p:nvPr/>
        </p:nvSpPr>
        <p:spPr bwMode="auto">
          <a:xfrm>
            <a:off x="1752600" y="6248400"/>
            <a:ext cx="5791200" cy="457200"/>
          </a:xfrm>
          <a:prstGeom prst="rect">
            <a:avLst/>
          </a:prstGeom>
          <a:noFill/>
          <a:ln w="9525">
            <a:noFill/>
            <a:miter lim="800000"/>
            <a:headEnd/>
            <a:tailEnd/>
          </a:ln>
        </p:spPr>
        <p:txBody>
          <a:bodyPr anchor="b"/>
          <a:lstStyle/>
          <a:p>
            <a:pPr algn="ctr"/>
            <a:endParaRPr lang="en-US" altLang="en-US" sz="1200">
              <a:latin typeface="Garamond" pitchFamily="18" charset="0"/>
            </a:endParaRPr>
          </a:p>
        </p:txBody>
      </p:sp>
      <p:sp>
        <p:nvSpPr>
          <p:cNvPr id="18437" name="Rectangle 2"/>
          <p:cNvSpPr>
            <a:spLocks noGrp="1" noChangeArrowheads="1"/>
          </p:cNvSpPr>
          <p:nvPr>
            <p:ph type="title" idx="4294967295"/>
          </p:nvPr>
        </p:nvSpPr>
        <p:spPr>
          <a:xfrm>
            <a:off x="360903" y="139752"/>
            <a:ext cx="8382000" cy="750205"/>
          </a:xfrm>
        </p:spPr>
        <p:txBody>
          <a:bodyPr/>
          <a:lstStyle/>
          <a:p>
            <a:pPr eaLnBrk="1" hangingPunct="1"/>
            <a:r>
              <a:rPr lang="en-US" dirty="0" smtClean="0"/>
              <a:t>Symbolic </a:t>
            </a:r>
            <a:r>
              <a:rPr lang="en-US" dirty="0" err="1" smtClean="0"/>
              <a:t>Reachability</a:t>
            </a:r>
            <a:endParaRPr lang="en-US" dirty="0" smtClean="0"/>
          </a:p>
        </p:txBody>
      </p:sp>
      <p:pic>
        <p:nvPicPr>
          <p:cNvPr id="18438" name="Picture 2"/>
          <p:cNvPicPr>
            <a:picLocks noChangeAspect="1" noChangeArrowheads="1"/>
          </p:cNvPicPr>
          <p:nvPr/>
        </p:nvPicPr>
        <p:blipFill>
          <a:blip r:embed="rId2"/>
          <a:srcRect/>
          <a:stretch>
            <a:fillRect/>
          </a:stretch>
        </p:blipFill>
        <p:spPr bwMode="auto">
          <a:xfrm>
            <a:off x="672450" y="885279"/>
            <a:ext cx="7528729" cy="5972721"/>
          </a:xfrm>
          <a:prstGeom prst="rect">
            <a:avLst/>
          </a:prstGeom>
          <a:noFill/>
          <a:ln w="9525">
            <a:noFill/>
            <a:miter lim="800000"/>
            <a:headEnd/>
            <a:tailEnd/>
          </a:ln>
        </p:spPr>
      </p:pic>
      <p:pic>
        <p:nvPicPr>
          <p:cNvPr id="11" name="Picture 10" descr="z3.png"/>
          <p:cNvPicPr>
            <a:picLocks noChangeAspect="1"/>
          </p:cNvPicPr>
          <p:nvPr/>
        </p:nvPicPr>
        <p:blipFill>
          <a:blip r:embed="rId3"/>
          <a:stretch>
            <a:fillRect/>
          </a:stretch>
        </p:blipFill>
        <p:spPr>
          <a:xfrm>
            <a:off x="6245114" y="3201350"/>
            <a:ext cx="909312" cy="787846"/>
          </a:xfrm>
          <a:prstGeom prst="rect">
            <a:avLst/>
          </a:prstGeom>
        </p:spPr>
      </p:pic>
    </p:spTree>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Bounded-reachability formula </a:t>
            </a:r>
            <a:endParaRPr lang="en-US" dirty="0"/>
          </a:p>
        </p:txBody>
      </p:sp>
      <p:sp>
        <p:nvSpPr>
          <p:cNvPr id="3" name="Content Placeholder 2"/>
          <p:cNvSpPr>
            <a:spLocks noGrp="1"/>
          </p:cNvSpPr>
          <p:nvPr>
            <p:ph idx="1"/>
          </p:nvPr>
        </p:nvSpPr>
        <p:spPr>
          <a:xfrm>
            <a:off x="457200" y="1600201"/>
            <a:ext cx="7924800" cy="990600"/>
          </a:xfrm>
        </p:spPr>
        <p:txBody>
          <a:bodyPr/>
          <a:lstStyle/>
          <a:p>
            <a:r>
              <a:rPr lang="en-US" dirty="0" smtClean="0"/>
              <a:t>Given a model program </a:t>
            </a:r>
            <a:r>
              <a:rPr lang="en-US" i="1" dirty="0" smtClean="0"/>
              <a:t>P</a:t>
            </a:r>
            <a:r>
              <a:rPr lang="en-US" dirty="0" smtClean="0"/>
              <a:t> step bound </a:t>
            </a:r>
            <a:r>
              <a:rPr lang="en-US" i="1" dirty="0" smtClean="0"/>
              <a:t>k</a:t>
            </a:r>
            <a:r>
              <a:rPr lang="en-US" dirty="0" smtClean="0"/>
              <a:t> and reachability condition </a:t>
            </a:r>
            <a:r>
              <a:rPr lang="el-GR" i="1" dirty="0" smtClean="0"/>
              <a:t>φ</a:t>
            </a:r>
            <a:r>
              <a:rPr lang="en-US" i="1" dirty="0" smtClean="0"/>
              <a:t> </a:t>
            </a:r>
            <a:endParaRPr lang="en-US" i="1" dirty="0"/>
          </a:p>
        </p:txBody>
      </p:sp>
      <p:pic>
        <p:nvPicPr>
          <p:cNvPr id="3075" name="Picture 3"/>
          <p:cNvPicPr>
            <a:picLocks noChangeAspect="1" noChangeArrowheads="1"/>
          </p:cNvPicPr>
          <p:nvPr/>
        </p:nvPicPr>
        <p:blipFill>
          <a:blip r:embed="rId2"/>
          <a:srcRect/>
          <a:stretch>
            <a:fillRect/>
          </a:stretch>
        </p:blipFill>
        <p:spPr bwMode="auto">
          <a:xfrm>
            <a:off x="579455" y="3235569"/>
            <a:ext cx="8083884" cy="253365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The Spec</a:t>
            </a:r>
            <a:endParaRPr lang="en-US" dirty="0"/>
          </a:p>
        </p:txBody>
      </p:sp>
      <p:pic>
        <p:nvPicPr>
          <p:cNvPr id="2051" name="Picture 3"/>
          <p:cNvPicPr>
            <a:picLocks noChangeAspect="1" noChangeArrowheads="1"/>
          </p:cNvPicPr>
          <p:nvPr/>
        </p:nvPicPr>
        <p:blipFill>
          <a:blip r:embed="rId2"/>
          <a:srcRect/>
          <a:stretch>
            <a:fillRect/>
          </a:stretch>
        </p:blipFill>
        <p:spPr bwMode="auto">
          <a:xfrm>
            <a:off x="381000" y="3267075"/>
            <a:ext cx="6715125" cy="2981325"/>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4438650" y="1371600"/>
            <a:ext cx="4400550" cy="265747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US" sz="3800" smtClean="0"/>
              <a:t>Array model programs and quantifier elimination</a:t>
            </a:r>
          </a:p>
        </p:txBody>
      </p:sp>
      <p:sp>
        <p:nvSpPr>
          <p:cNvPr id="32772" name="Rectangle 3"/>
          <p:cNvSpPr>
            <a:spLocks noGrp="1" noChangeArrowheads="1"/>
          </p:cNvSpPr>
          <p:nvPr>
            <p:ph type="body" idx="1"/>
          </p:nvPr>
        </p:nvSpPr>
        <p:spPr>
          <a:xfrm>
            <a:off x="391048" y="1724374"/>
            <a:ext cx="8382000" cy="2843855"/>
          </a:xfrm>
        </p:spPr>
        <p:txBody>
          <a:bodyPr/>
          <a:lstStyle/>
          <a:p>
            <a:r>
              <a:rPr lang="en-US" i="1" dirty="0" smtClean="0"/>
              <a:t>Array model programs</a:t>
            </a:r>
            <a:r>
              <a:rPr lang="en-US" dirty="0" smtClean="0"/>
              <a:t> use only maps with integer domain sort.</a:t>
            </a:r>
          </a:p>
          <a:p>
            <a:r>
              <a:rPr lang="en-US" dirty="0" smtClean="0"/>
              <a:t>For </a:t>
            </a:r>
            <a:r>
              <a:rPr lang="en-US" dirty="0" err="1" smtClean="0"/>
              <a:t>normalizable</a:t>
            </a:r>
            <a:r>
              <a:rPr lang="en-US" dirty="0" smtClean="0"/>
              <a:t> comprehensions universal quantifiers can be eliminated using a decision procedure for the </a:t>
            </a:r>
            <a:r>
              <a:rPr lang="en-US" i="1" dirty="0" smtClean="0"/>
              <a:t>array property fragment</a:t>
            </a:r>
            <a:r>
              <a:rPr lang="en-US" dirty="0" smtClean="0"/>
              <a:t> [Bradley et. al, VMCAI 06]</a:t>
            </a:r>
          </a:p>
        </p:txBody>
      </p:sp>
    </p:spTree>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r>
              <a:rPr lang="en-US" sz="3800" smtClean="0"/>
              <a:t>Implementation using the SMT solver Z3</a:t>
            </a:r>
          </a:p>
        </p:txBody>
      </p:sp>
      <p:sp>
        <p:nvSpPr>
          <p:cNvPr id="33796" name="Rectangle 3"/>
          <p:cNvSpPr>
            <a:spLocks noGrp="1" noChangeArrowheads="1"/>
          </p:cNvSpPr>
          <p:nvPr>
            <p:ph type="body" idx="1"/>
          </p:nvPr>
        </p:nvSpPr>
        <p:spPr/>
        <p:txBody>
          <a:bodyPr/>
          <a:lstStyle/>
          <a:p>
            <a:r>
              <a:rPr lang="en-US" smtClean="0"/>
              <a:t>Set comprehensions are introduced through skolem constant definitions using support for quantifiers in Z3</a:t>
            </a:r>
          </a:p>
          <a:p>
            <a:r>
              <a:rPr lang="en-US" smtClean="0"/>
              <a:t>Elimination of quantifiers is partial.</a:t>
            </a:r>
          </a:p>
          <a:p>
            <a:r>
              <a:rPr lang="en-US" smtClean="0"/>
              <a:t>Model is refined if a spurious model is found by Z3.</a:t>
            </a:r>
          </a:p>
          <a:p>
            <a:pPr lvl="1"/>
            <a:r>
              <a:rPr lang="en-US" smtClean="0"/>
              <a:t>A spurious model may be generated by Z3 if an incomplete heuristic is used during quantifier elimination.</a:t>
            </a:r>
          </a:p>
        </p:txBody>
      </p:sp>
    </p:spTree>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352" y="194268"/>
            <a:ext cx="8229600" cy="1139825"/>
          </a:xfrm>
        </p:spPr>
        <p:txBody>
          <a:bodyPr/>
          <a:lstStyle/>
          <a:p>
            <a:r>
              <a:rPr lang="en-US" dirty="0" smtClean="0"/>
              <a:t>A different example: </a:t>
            </a:r>
            <a:br>
              <a:rPr lang="en-US" dirty="0" smtClean="0"/>
            </a:br>
            <a:r>
              <a:rPr lang="en-US" sz="2800" i="1" dirty="0" smtClean="0"/>
              <a:t>Adaptive Planning with Finite Horizon </a:t>
            </a:r>
            <a:r>
              <a:rPr lang="en-US" sz="2800" i="1" dirty="0" err="1" smtClean="0"/>
              <a:t>Lookahead</a:t>
            </a:r>
            <a:endParaRPr lang="en-US" i="1" dirty="0"/>
          </a:p>
        </p:txBody>
      </p:sp>
      <p:sp>
        <p:nvSpPr>
          <p:cNvPr id="3" name="Content Placeholder 2"/>
          <p:cNvSpPr>
            <a:spLocks noGrp="1"/>
          </p:cNvSpPr>
          <p:nvPr>
            <p:ph idx="1"/>
          </p:nvPr>
        </p:nvSpPr>
        <p:spPr>
          <a:xfrm>
            <a:off x="135652" y="1457849"/>
            <a:ext cx="4724400" cy="581966"/>
          </a:xfrm>
        </p:spPr>
        <p:txBody>
          <a:bodyPr/>
          <a:lstStyle/>
          <a:p>
            <a:pPr>
              <a:buNone/>
            </a:pPr>
            <a:r>
              <a:rPr lang="en-US" sz="2400" dirty="0" smtClean="0"/>
              <a:t>Model program:</a:t>
            </a:r>
            <a:br>
              <a:rPr lang="en-US" sz="2400" dirty="0" smtClean="0"/>
            </a:br>
            <a:endParaRPr lang="en-US" sz="2400" dirty="0" smtClean="0"/>
          </a:p>
          <a:p>
            <a:endParaRPr lang="en-US" sz="2400" dirty="0"/>
          </a:p>
        </p:txBody>
      </p:sp>
      <p:sp>
        <p:nvSpPr>
          <p:cNvPr id="5" name="Footer Placeholder 4"/>
          <p:cNvSpPr>
            <a:spLocks noGrp="1"/>
          </p:cNvSpPr>
          <p:nvPr>
            <p:ph type="ftr" sz="quarter" idx="4294967295"/>
          </p:nvPr>
        </p:nvSpPr>
        <p:spPr>
          <a:xfrm>
            <a:off x="1752600" y="6248400"/>
            <a:ext cx="5791200" cy="457200"/>
          </a:xfrm>
          <a:prstGeom prst="rect">
            <a:avLst/>
          </a:prstGeom>
        </p:spPr>
        <p:txBody>
          <a:bodyPr/>
          <a:lstStyle/>
          <a:p>
            <a:pPr>
              <a:defRPr/>
            </a:pPr>
            <a:r>
              <a:rPr lang="en-US" altLang="en-US" dirty="0" smtClean="0"/>
              <a:t>FORTE 2008, Tokyo</a:t>
            </a:r>
            <a:endParaRPr lang="en-US" altLang="en-US" dirty="0"/>
          </a:p>
        </p:txBody>
      </p:sp>
      <p:sp>
        <p:nvSpPr>
          <p:cNvPr id="6" name="Slide Number Placeholder 5"/>
          <p:cNvSpPr>
            <a:spLocks noGrp="1"/>
          </p:cNvSpPr>
          <p:nvPr>
            <p:ph type="sldNum" sz="quarter" idx="4294967295"/>
          </p:nvPr>
        </p:nvSpPr>
        <p:spPr>
          <a:xfrm>
            <a:off x="7620000" y="5067981"/>
            <a:ext cx="1066800" cy="457200"/>
          </a:xfrm>
          <a:prstGeom prst="rect">
            <a:avLst/>
          </a:prstGeom>
        </p:spPr>
        <p:txBody>
          <a:bodyPr/>
          <a:lstStyle/>
          <a:p>
            <a:pPr>
              <a:defRPr/>
            </a:pPr>
            <a:fld id="{35E9B13B-9899-46BB-8C04-DA76EBB1B4D7}" type="slidenum">
              <a:rPr lang="en-US" altLang="en-US" smtClean="0"/>
              <a:pPr>
                <a:defRPr/>
              </a:pPr>
              <a:t>152</a:t>
            </a:fld>
            <a:endParaRPr lang="en-US" altLang="en-US"/>
          </a:p>
        </p:txBody>
      </p:sp>
      <p:pic>
        <p:nvPicPr>
          <p:cNvPr id="4099" name="Picture 3" descr="C:\Users\margus\Documents\TechFest08\RobotPictures\robotZZZ.jpg"/>
          <p:cNvPicPr>
            <a:picLocks noChangeAspect="1" noChangeArrowheads="1"/>
          </p:cNvPicPr>
          <p:nvPr/>
        </p:nvPicPr>
        <p:blipFill>
          <a:blip r:embed="rId3"/>
          <a:srcRect/>
          <a:stretch>
            <a:fillRect/>
          </a:stretch>
        </p:blipFill>
        <p:spPr bwMode="auto">
          <a:xfrm>
            <a:off x="7763764" y="3167743"/>
            <a:ext cx="1380236" cy="2514600"/>
          </a:xfrm>
          <a:prstGeom prst="rect">
            <a:avLst/>
          </a:prstGeom>
          <a:noFill/>
        </p:spPr>
      </p:pic>
      <p:pic>
        <p:nvPicPr>
          <p:cNvPr id="4101" name="Picture 5" descr="C:\Users\margus\Desktop\Tokyo08\grid.jpg"/>
          <p:cNvPicPr>
            <a:picLocks noChangeAspect="1" noChangeArrowheads="1"/>
          </p:cNvPicPr>
          <p:nvPr/>
        </p:nvPicPr>
        <p:blipFill>
          <a:blip r:embed="rId4"/>
          <a:srcRect/>
          <a:stretch>
            <a:fillRect/>
          </a:stretch>
        </p:blipFill>
        <p:spPr bwMode="auto">
          <a:xfrm>
            <a:off x="5858764" y="1262743"/>
            <a:ext cx="1828800" cy="2363466"/>
          </a:xfrm>
          <a:prstGeom prst="rect">
            <a:avLst/>
          </a:prstGeom>
          <a:noFill/>
        </p:spPr>
      </p:pic>
      <p:sp>
        <p:nvSpPr>
          <p:cNvPr id="15" name="Line Callout 1 14"/>
          <p:cNvSpPr/>
          <p:nvPr/>
        </p:nvSpPr>
        <p:spPr>
          <a:xfrm flipH="1">
            <a:off x="5782564" y="4005943"/>
            <a:ext cx="685800" cy="304800"/>
          </a:xfrm>
          <a:prstGeom prst="borderCallout1">
            <a:avLst>
              <a:gd name="adj1" fmla="val 3365"/>
              <a:gd name="adj2" fmla="val 49787"/>
              <a:gd name="adj3" fmla="val -149807"/>
              <a:gd name="adj4" fmla="val 7620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Start</a:t>
            </a:r>
            <a:endParaRPr lang="en-US" dirty="0"/>
          </a:p>
        </p:txBody>
      </p:sp>
      <p:sp>
        <p:nvSpPr>
          <p:cNvPr id="16" name="Line Callout 1 15"/>
          <p:cNvSpPr/>
          <p:nvPr/>
        </p:nvSpPr>
        <p:spPr>
          <a:xfrm flipH="1">
            <a:off x="7992364" y="1567543"/>
            <a:ext cx="838200" cy="304800"/>
          </a:xfrm>
          <a:prstGeom prst="borderCallout1">
            <a:avLst>
              <a:gd name="adj1" fmla="val -481"/>
              <a:gd name="adj2" fmla="val 99359"/>
              <a:gd name="adj3" fmla="val -72885"/>
              <a:gd name="adj4" fmla="val 143954"/>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Finish</a:t>
            </a:r>
            <a:endParaRPr lang="en-US" dirty="0"/>
          </a:p>
        </p:txBody>
      </p:sp>
      <p:sp>
        <p:nvSpPr>
          <p:cNvPr id="17" name="Line Callout 1 16"/>
          <p:cNvSpPr/>
          <p:nvPr/>
        </p:nvSpPr>
        <p:spPr>
          <a:xfrm flipH="1">
            <a:off x="8068564" y="2634343"/>
            <a:ext cx="609600" cy="304800"/>
          </a:xfrm>
          <a:prstGeom prst="borderCallout1">
            <a:avLst>
              <a:gd name="adj1" fmla="val 49519"/>
              <a:gd name="adj2" fmla="val 102778"/>
              <a:gd name="adj3" fmla="val 34808"/>
              <a:gd name="adj4" fmla="val 353978"/>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Plan</a:t>
            </a:r>
            <a:endParaRPr lang="en-US" sz="1600" dirty="0"/>
          </a:p>
        </p:txBody>
      </p:sp>
      <p:cxnSp>
        <p:nvCxnSpPr>
          <p:cNvPr id="19" name="Straight Connector 18"/>
          <p:cNvCxnSpPr/>
          <p:nvPr/>
        </p:nvCxnSpPr>
        <p:spPr>
          <a:xfrm>
            <a:off x="6011164" y="3548743"/>
            <a:ext cx="1828800" cy="533400"/>
          </a:xfrm>
          <a:prstGeom prst="line">
            <a:avLst/>
          </a:prstGeom>
          <a:ln>
            <a:solidFill>
              <a:schemeClr val="accent3">
                <a:lumMod val="65000"/>
              </a:schemeClr>
            </a:solidFill>
          </a:ln>
        </p:spPr>
        <p:style>
          <a:lnRef idx="1">
            <a:schemeClr val="accent1"/>
          </a:lnRef>
          <a:fillRef idx="0">
            <a:schemeClr val="accent1"/>
          </a:fillRef>
          <a:effectRef idx="0">
            <a:schemeClr val="accent1"/>
          </a:effectRef>
          <a:fontRef idx="minor">
            <a:schemeClr val="tx1"/>
          </a:fontRef>
        </p:style>
      </p:cxnSp>
      <p:pic>
        <p:nvPicPr>
          <p:cNvPr id="14" name="Picture 3"/>
          <p:cNvPicPr>
            <a:picLocks noChangeAspect="1" noChangeArrowheads="1"/>
          </p:cNvPicPr>
          <p:nvPr/>
        </p:nvPicPr>
        <p:blipFill>
          <a:blip r:embed="rId5"/>
          <a:srcRect l="10526" t="19093" r="33717" b="16943"/>
          <a:stretch>
            <a:fillRect/>
          </a:stretch>
        </p:blipFill>
        <p:spPr bwMode="auto">
          <a:xfrm>
            <a:off x="0" y="1842183"/>
            <a:ext cx="4762919" cy="5015817"/>
          </a:xfrm>
          <a:prstGeom prst="rect">
            <a:avLst/>
          </a:prstGeom>
          <a:noFill/>
          <a:ln w="9525">
            <a:noFill/>
            <a:miter lim="800000"/>
            <a:headEnd/>
            <a:tailEnd/>
          </a:ln>
          <a:effectLst/>
        </p:spPr>
      </p:pic>
      <p:pic>
        <p:nvPicPr>
          <p:cNvPr id="18" name="Picture 2"/>
          <p:cNvPicPr>
            <a:picLocks noChangeAspect="1" noChangeArrowheads="1"/>
          </p:cNvPicPr>
          <p:nvPr/>
        </p:nvPicPr>
        <p:blipFill>
          <a:blip r:embed="rId6"/>
          <a:srcRect t="18924" r="47535" b="22409"/>
          <a:stretch>
            <a:fillRect/>
          </a:stretch>
        </p:blipFill>
        <p:spPr bwMode="auto">
          <a:xfrm>
            <a:off x="4997382" y="4743542"/>
            <a:ext cx="2167093" cy="193861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2120" y="2716625"/>
            <a:ext cx="7043208" cy="1828193"/>
          </a:xfrm>
        </p:spPr>
        <p:txBody>
          <a:bodyPr/>
          <a:lstStyle/>
          <a:p>
            <a:r>
              <a:rPr sz="4400" b="1" smtClean="0"/>
              <a:t>Verifying Garbage Collectors</a:t>
            </a:r>
          </a:p>
          <a:p>
            <a:r>
              <a:rPr sz="4400" b="1" smtClean="0"/>
              <a:t>- </a:t>
            </a:r>
            <a:r>
              <a:rPr sz="4400" b="1" i="1" smtClean="0"/>
              <a:t>Automatically and fast</a:t>
            </a:r>
            <a:endParaRPr lang="en-US" sz="4400" b="1" i="1" dirty="0"/>
          </a:p>
        </p:txBody>
      </p:sp>
      <p:pic>
        <p:nvPicPr>
          <p:cNvPr id="5" name="Picture 4" descr="hawblitz.jpg"/>
          <p:cNvPicPr>
            <a:picLocks noChangeAspect="1"/>
          </p:cNvPicPr>
          <p:nvPr/>
        </p:nvPicPr>
        <p:blipFill>
          <a:blip r:embed="rId2"/>
          <a:stretch>
            <a:fillRect/>
          </a:stretch>
        </p:blipFill>
        <p:spPr>
          <a:xfrm>
            <a:off x="6647089" y="2635361"/>
            <a:ext cx="848863" cy="842283"/>
          </a:xfrm>
          <a:prstGeom prst="rect">
            <a:avLst/>
          </a:prstGeom>
        </p:spPr>
      </p:pic>
      <p:sp>
        <p:nvSpPr>
          <p:cNvPr id="6" name="TextBox 5"/>
          <p:cNvSpPr txBox="1"/>
          <p:nvPr/>
        </p:nvSpPr>
        <p:spPr>
          <a:xfrm>
            <a:off x="6089301" y="3617407"/>
            <a:ext cx="1797287" cy="369332"/>
          </a:xfrm>
          <a:prstGeom prst="rect">
            <a:avLst/>
          </a:prstGeom>
          <a:noFill/>
        </p:spPr>
        <p:txBody>
          <a:bodyPr wrap="none" rtlCol="0">
            <a:spAutoFit/>
          </a:bodyPr>
          <a:lstStyle/>
          <a:p>
            <a:r>
              <a:rPr lang="en-US" dirty="0" smtClean="0">
                <a:solidFill>
                  <a:schemeClr val="bg1"/>
                </a:solidFill>
              </a:rPr>
              <a:t>Chris Hawblitzel</a:t>
            </a:r>
          </a:p>
        </p:txBody>
      </p:sp>
      <p:sp>
        <p:nvSpPr>
          <p:cNvPr id="7" name="Rectangle 6"/>
          <p:cNvSpPr/>
          <p:nvPr/>
        </p:nvSpPr>
        <p:spPr>
          <a:xfrm>
            <a:off x="361742" y="5029425"/>
            <a:ext cx="8209502" cy="923330"/>
          </a:xfrm>
          <a:prstGeom prst="rect">
            <a:avLst/>
          </a:prstGeom>
        </p:spPr>
        <p:txBody>
          <a:bodyPr wrap="square">
            <a:spAutoFit/>
          </a:bodyPr>
          <a:lstStyle/>
          <a:p>
            <a:r>
              <a:rPr lang="en-US" u="sng" dirty="0" smtClean="0">
                <a:hlinkClick r:id="rId3"/>
              </a:rPr>
              <a:t>http://www.codeplex.com/singularity/SourceControl/DirectoryView.aspx?SourcePath=%24%2fsingularity%2fbase%2fKernel%2fBartok%2fVerifiedGCs&amp;changeSetId=14518</a:t>
            </a:r>
            <a:endParaRPr lang="en-US" dirty="0" smtClean="0"/>
          </a:p>
        </p:txBody>
      </p:sp>
    </p:spTree>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Context</a:t>
            </a:r>
            <a:endParaRPr lang="en-US" dirty="0"/>
          </a:p>
        </p:txBody>
      </p:sp>
      <p:sp>
        <p:nvSpPr>
          <p:cNvPr id="3" name="Content Placeholder 2"/>
          <p:cNvSpPr>
            <a:spLocks noGrp="1"/>
          </p:cNvSpPr>
          <p:nvPr>
            <p:ph sz="half" idx="1"/>
          </p:nvPr>
        </p:nvSpPr>
        <p:spPr>
          <a:xfrm>
            <a:off x="4468420" y="1649782"/>
            <a:ext cx="4114800" cy="1461939"/>
          </a:xfrm>
        </p:spPr>
        <p:txBody>
          <a:bodyPr/>
          <a:lstStyle/>
          <a:p>
            <a:pPr>
              <a:buNone/>
            </a:pPr>
            <a:r>
              <a:rPr lang="en-US" sz="2000" b="1" dirty="0" smtClean="0"/>
              <a:t>Garbage Collectors</a:t>
            </a:r>
          </a:p>
          <a:p>
            <a:r>
              <a:rPr lang="en-US" sz="1400" dirty="0" err="1" smtClean="0"/>
              <a:t>Mark&amp;Sweep</a:t>
            </a:r>
            <a:endParaRPr lang="en-US" sz="1400" dirty="0" smtClean="0"/>
          </a:p>
          <a:p>
            <a:r>
              <a:rPr lang="en-US" sz="1400" dirty="0" smtClean="0"/>
              <a:t>Copying GC </a:t>
            </a:r>
          </a:p>
          <a:p>
            <a:r>
              <a:rPr lang="en-US" sz="1400" dirty="0" smtClean="0"/>
              <a:t>Verify small garbage collectors</a:t>
            </a:r>
          </a:p>
          <a:p>
            <a:pPr lvl="1"/>
            <a:r>
              <a:rPr lang="en-US" sz="1400" dirty="0" smtClean="0"/>
              <a:t>more automated than interactive </a:t>
            </a:r>
            <a:r>
              <a:rPr lang="en-US" sz="1400" dirty="0" err="1" smtClean="0"/>
              <a:t>provers</a:t>
            </a:r>
            <a:endParaRPr lang="en-US" sz="1400" dirty="0" smtClean="0"/>
          </a:p>
          <a:p>
            <a:pPr lvl="1"/>
            <a:r>
              <a:rPr lang="en-US" sz="1400" dirty="0" smtClean="0"/>
              <a:t>borrow ideas from type systems for regions</a:t>
            </a:r>
          </a:p>
        </p:txBody>
      </p:sp>
      <p:sp>
        <p:nvSpPr>
          <p:cNvPr id="5" name="Content Placeholder 4"/>
          <p:cNvSpPr>
            <a:spLocks noGrp="1"/>
          </p:cNvSpPr>
          <p:nvPr>
            <p:ph sz="half" idx="2"/>
          </p:nvPr>
        </p:nvSpPr>
        <p:spPr>
          <a:xfrm>
            <a:off x="468086" y="1682859"/>
            <a:ext cx="4114800" cy="4949047"/>
          </a:xfrm>
        </p:spPr>
        <p:txBody>
          <a:bodyPr/>
          <a:lstStyle/>
          <a:p>
            <a:pPr>
              <a:buNone/>
            </a:pPr>
            <a:r>
              <a:rPr lang="en-US" sz="2000" b="1" dirty="0" smtClean="0"/>
              <a:t>Singularity</a:t>
            </a:r>
          </a:p>
          <a:p>
            <a:r>
              <a:rPr lang="en-US" sz="1600" dirty="0" smtClean="0"/>
              <a:t>Safe micro-kernel </a:t>
            </a:r>
          </a:p>
          <a:p>
            <a:pPr lvl="1"/>
            <a:r>
              <a:rPr lang="en-US" sz="1200" dirty="0" smtClean="0"/>
              <a:t>95% written in C#</a:t>
            </a:r>
          </a:p>
          <a:p>
            <a:pPr lvl="1"/>
            <a:r>
              <a:rPr lang="en-US" sz="1200" dirty="0" smtClean="0"/>
              <a:t>all services and drivers in processes</a:t>
            </a:r>
          </a:p>
          <a:p>
            <a:r>
              <a:rPr lang="en-US" sz="1600" dirty="0" smtClean="0"/>
              <a:t>Software isolated processes (SIPs)</a:t>
            </a:r>
          </a:p>
          <a:p>
            <a:pPr lvl="1"/>
            <a:r>
              <a:rPr lang="en-US" sz="1200" dirty="0" smtClean="0"/>
              <a:t>all user code is verifiably safe</a:t>
            </a:r>
          </a:p>
          <a:p>
            <a:pPr lvl="1"/>
            <a:r>
              <a:rPr lang="en-US" sz="1200" dirty="0" smtClean="0"/>
              <a:t>some unsafe code in trusted runtime</a:t>
            </a:r>
          </a:p>
          <a:p>
            <a:pPr lvl="1"/>
            <a:r>
              <a:rPr lang="en-US" sz="1200" dirty="0" smtClean="0"/>
              <a:t>processes and kernel sealed at execution</a:t>
            </a:r>
          </a:p>
          <a:p>
            <a:r>
              <a:rPr lang="en-US" sz="1600" dirty="0" smtClean="0"/>
              <a:t>Communication via channels</a:t>
            </a:r>
          </a:p>
          <a:p>
            <a:pPr lvl="1"/>
            <a:r>
              <a:rPr lang="en-US" sz="1200" dirty="0" smtClean="0"/>
              <a:t>channel behavior is specified and checked</a:t>
            </a:r>
          </a:p>
          <a:p>
            <a:pPr lvl="1"/>
            <a:r>
              <a:rPr lang="en-US" sz="1200" dirty="0" smtClean="0"/>
              <a:t>fast and efficient communication</a:t>
            </a:r>
          </a:p>
          <a:p>
            <a:r>
              <a:rPr lang="en-US" sz="1600" dirty="0" smtClean="0"/>
              <a:t>Working research prototype</a:t>
            </a:r>
          </a:p>
          <a:p>
            <a:pPr lvl="1"/>
            <a:r>
              <a:rPr lang="en-US" sz="1200" dirty="0" smtClean="0"/>
              <a:t>not Windows replacement</a:t>
            </a:r>
          </a:p>
          <a:p>
            <a:pPr lvl="1"/>
            <a:r>
              <a:rPr lang="en-US" sz="1200" dirty="0" smtClean="0"/>
              <a:t>shared source download</a:t>
            </a:r>
          </a:p>
          <a:p>
            <a:pPr>
              <a:buNone/>
            </a:pPr>
            <a:r>
              <a:rPr lang="en-US" sz="2000" b="1" dirty="0" smtClean="0"/>
              <a:t>Bartok</a:t>
            </a:r>
          </a:p>
          <a:p>
            <a:r>
              <a:rPr lang="en-US" sz="1600" dirty="0" smtClean="0"/>
              <a:t>MSIL </a:t>
            </a:r>
            <a:r>
              <a:rPr lang="en-US" sz="1600" dirty="0" smtClean="0">
                <a:sym typeface="Symbol"/>
              </a:rPr>
              <a:t></a:t>
            </a:r>
            <a:r>
              <a:rPr lang="en-US" sz="1600" dirty="0" smtClean="0"/>
              <a:t> X86 Compiler</a:t>
            </a:r>
            <a:endParaRPr lang="en-US" sz="2000" b="1" dirty="0" smtClean="0"/>
          </a:p>
          <a:p>
            <a:pPr>
              <a:buNone/>
            </a:pPr>
            <a:r>
              <a:rPr lang="en-US" sz="2000" b="1" dirty="0" err="1" smtClean="0"/>
              <a:t>BoogiePL</a:t>
            </a:r>
            <a:endParaRPr lang="en-US" sz="2000" b="1" dirty="0" smtClean="0"/>
          </a:p>
          <a:p>
            <a:r>
              <a:rPr lang="en-US" sz="1600" dirty="0" smtClean="0"/>
              <a:t>Procedural low-level language</a:t>
            </a:r>
          </a:p>
          <a:p>
            <a:r>
              <a:rPr lang="en-US" sz="1600" dirty="0" smtClean="0"/>
              <a:t>Contracts</a:t>
            </a:r>
          </a:p>
          <a:p>
            <a:r>
              <a:rPr lang="en-US" sz="1600" dirty="0" smtClean="0"/>
              <a:t>Verification condition generator</a:t>
            </a:r>
          </a:p>
        </p:txBody>
      </p:sp>
      <p:pic>
        <p:nvPicPr>
          <p:cNvPr id="249857" name="Picture 1"/>
          <p:cNvPicPr>
            <a:picLocks noChangeAspect="1" noChangeArrowheads="1"/>
          </p:cNvPicPr>
          <p:nvPr/>
        </p:nvPicPr>
        <p:blipFill>
          <a:blip r:embed="rId2"/>
          <a:srcRect l="25220" t="42851" r="39225" b="9874"/>
          <a:stretch>
            <a:fillRect/>
          </a:stretch>
        </p:blipFill>
        <p:spPr bwMode="auto">
          <a:xfrm>
            <a:off x="4530226" y="3742991"/>
            <a:ext cx="2815119" cy="299442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2514600" y="3733800"/>
            <a:ext cx="6400800" cy="28956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 name="Title 1"/>
          <p:cNvSpPr>
            <a:spLocks noGrp="1"/>
          </p:cNvSpPr>
          <p:nvPr>
            <p:ph type="title"/>
          </p:nvPr>
        </p:nvSpPr>
        <p:spPr/>
        <p:txBody>
          <a:bodyPr/>
          <a:lstStyle/>
          <a:p>
            <a:r>
              <a:rPr lang="en-US" dirty="0" smtClean="0"/>
              <a:t>Goal: safely run </a:t>
            </a:r>
            <a:r>
              <a:rPr lang="en-US" dirty="0" err="1" smtClean="0"/>
              <a:t>untrusted</a:t>
            </a:r>
            <a:r>
              <a:rPr lang="en-US" dirty="0" smtClean="0"/>
              <a:t> code</a:t>
            </a:r>
            <a:endParaRPr lang="en-US" dirty="0"/>
          </a:p>
        </p:txBody>
      </p:sp>
      <p:sp>
        <p:nvSpPr>
          <p:cNvPr id="9" name="Down Arrow 8"/>
          <p:cNvSpPr/>
          <p:nvPr/>
        </p:nvSpPr>
        <p:spPr>
          <a:xfrm>
            <a:off x="3200400" y="3505200"/>
            <a:ext cx="457200" cy="228600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28" name="Rectangle 27"/>
          <p:cNvSpPr/>
          <p:nvPr/>
        </p:nvSpPr>
        <p:spPr>
          <a:xfrm>
            <a:off x="3048000" y="5791200"/>
            <a:ext cx="54864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solidFill>
                  <a:schemeClr val="bg1"/>
                </a:solidFill>
              </a:rPr>
              <a:t>safety verifier</a:t>
            </a:r>
            <a:endParaRPr lang="en-US" sz="2400" dirty="0">
              <a:solidFill>
                <a:schemeClr val="bg1"/>
              </a:solidFill>
            </a:endParaRPr>
          </a:p>
        </p:txBody>
      </p:sp>
      <p:sp>
        <p:nvSpPr>
          <p:cNvPr id="33" name="Left Brace 32"/>
          <p:cNvSpPr/>
          <p:nvPr/>
        </p:nvSpPr>
        <p:spPr>
          <a:xfrm>
            <a:off x="1752600" y="3810000"/>
            <a:ext cx="685800" cy="2819400"/>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chemeClr val="bg1"/>
              </a:solidFill>
            </a:endParaRPr>
          </a:p>
        </p:txBody>
      </p:sp>
      <p:sp>
        <p:nvSpPr>
          <p:cNvPr id="34" name="TextBox 33"/>
          <p:cNvSpPr txBox="1"/>
          <p:nvPr/>
        </p:nvSpPr>
        <p:spPr>
          <a:xfrm>
            <a:off x="228600" y="4572000"/>
            <a:ext cx="2057400" cy="1323439"/>
          </a:xfrm>
          <a:prstGeom prst="rect">
            <a:avLst/>
          </a:prstGeom>
          <a:noFill/>
        </p:spPr>
        <p:txBody>
          <a:bodyPr wrap="square" rtlCol="0">
            <a:spAutoFit/>
          </a:bodyPr>
          <a:lstStyle/>
          <a:p>
            <a:r>
              <a:rPr lang="en-US" sz="2000" dirty="0" smtClean="0">
                <a:solidFill>
                  <a:schemeClr val="bg1"/>
                </a:solidFill>
              </a:rPr>
              <a:t>trusted computing</a:t>
            </a:r>
          </a:p>
          <a:p>
            <a:r>
              <a:rPr lang="en-US" sz="2000" dirty="0" smtClean="0">
                <a:solidFill>
                  <a:schemeClr val="bg1"/>
                </a:solidFill>
              </a:rPr>
              <a:t>base</a:t>
            </a:r>
          </a:p>
          <a:p>
            <a:r>
              <a:rPr lang="en-US" sz="2000" i="1" dirty="0" smtClean="0">
                <a:solidFill>
                  <a:schemeClr val="bg1"/>
                </a:solidFill>
              </a:rPr>
              <a:t>(minimize this!)</a:t>
            </a:r>
            <a:endParaRPr lang="en-US" sz="2000" i="1" dirty="0">
              <a:solidFill>
                <a:schemeClr val="bg1"/>
              </a:solidFill>
            </a:endParaRPr>
          </a:p>
        </p:txBody>
      </p:sp>
      <p:sp>
        <p:nvSpPr>
          <p:cNvPr id="18" name="Rounded Rectangle 17"/>
          <p:cNvSpPr/>
          <p:nvPr/>
        </p:nvSpPr>
        <p:spPr>
          <a:xfrm>
            <a:off x="2514600" y="2895600"/>
            <a:ext cx="1828800"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typed x86</a:t>
            </a:r>
            <a:endParaRPr lang="en-US" sz="2400" dirty="0">
              <a:solidFill>
                <a:schemeClr val="bg1"/>
              </a:solidFill>
            </a:endParaRPr>
          </a:p>
        </p:txBody>
      </p:sp>
      <p:sp>
        <p:nvSpPr>
          <p:cNvPr id="19" name="Left Brace 18"/>
          <p:cNvSpPr/>
          <p:nvPr/>
        </p:nvSpPr>
        <p:spPr>
          <a:xfrm>
            <a:off x="1752600" y="1600200"/>
            <a:ext cx="685800" cy="2209800"/>
          </a:xfrm>
          <a:prstGeom prst="leftBrace">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chemeClr val="bg1"/>
              </a:solidFill>
            </a:endParaRPr>
          </a:p>
        </p:txBody>
      </p:sp>
      <p:sp>
        <p:nvSpPr>
          <p:cNvPr id="20" name="TextBox 19"/>
          <p:cNvSpPr txBox="1"/>
          <p:nvPr/>
        </p:nvSpPr>
        <p:spPr>
          <a:xfrm>
            <a:off x="228600" y="2133600"/>
            <a:ext cx="2057400" cy="707886"/>
          </a:xfrm>
          <a:prstGeom prst="rect">
            <a:avLst/>
          </a:prstGeom>
          <a:noFill/>
        </p:spPr>
        <p:txBody>
          <a:bodyPr wrap="square" rtlCol="0">
            <a:spAutoFit/>
          </a:bodyPr>
          <a:lstStyle/>
          <a:p>
            <a:r>
              <a:rPr lang="en-US" sz="2000" dirty="0" err="1" smtClean="0">
                <a:solidFill>
                  <a:schemeClr val="bg1"/>
                </a:solidFill>
              </a:rPr>
              <a:t>untrusted</a:t>
            </a:r>
            <a:endParaRPr lang="en-US" sz="2000" dirty="0" smtClean="0">
              <a:solidFill>
                <a:schemeClr val="bg1"/>
              </a:solidFill>
            </a:endParaRPr>
          </a:p>
          <a:p>
            <a:r>
              <a:rPr lang="en-US" sz="2000" dirty="0" smtClean="0">
                <a:solidFill>
                  <a:schemeClr val="bg1"/>
                </a:solidFill>
              </a:rPr>
              <a:t>code</a:t>
            </a:r>
            <a:endParaRPr lang="en-US" sz="2000" dirty="0">
              <a:solidFill>
                <a:schemeClr val="bg1"/>
              </a:solidFill>
            </a:endParaRPr>
          </a:p>
        </p:txBody>
      </p:sp>
      <p:sp>
        <p:nvSpPr>
          <p:cNvPr id="21" name="Rectangle 20"/>
          <p:cNvSpPr/>
          <p:nvPr/>
        </p:nvSpPr>
        <p:spPr>
          <a:xfrm>
            <a:off x="2590800" y="2057400"/>
            <a:ext cx="2438400" cy="609600"/>
          </a:xfrm>
          <a:prstGeom prst="rect">
            <a:avLst/>
          </a:prstGeom>
          <a:ln>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solidFill>
                  <a:schemeClr val="bg1"/>
                </a:solidFill>
              </a:rPr>
              <a:t>           compiler</a:t>
            </a:r>
            <a:endParaRPr lang="en-US" sz="2400" dirty="0">
              <a:solidFill>
                <a:schemeClr val="bg1"/>
              </a:solidFill>
            </a:endParaRPr>
          </a:p>
        </p:txBody>
      </p:sp>
      <p:sp>
        <p:nvSpPr>
          <p:cNvPr id="22" name="Rounded Rectangle 21"/>
          <p:cNvSpPr/>
          <p:nvPr/>
        </p:nvSpPr>
        <p:spPr>
          <a:xfrm>
            <a:off x="2514600" y="1295400"/>
            <a:ext cx="1828800" cy="609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MSIL</a:t>
            </a:r>
            <a:endParaRPr lang="en-US" sz="2400" dirty="0">
              <a:solidFill>
                <a:schemeClr val="bg1"/>
              </a:solidFill>
            </a:endParaRPr>
          </a:p>
        </p:txBody>
      </p:sp>
      <p:sp>
        <p:nvSpPr>
          <p:cNvPr id="36" name="Down Arrow 35"/>
          <p:cNvSpPr/>
          <p:nvPr/>
        </p:nvSpPr>
        <p:spPr>
          <a:xfrm>
            <a:off x="3200400" y="1905000"/>
            <a:ext cx="457200" cy="106680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37" name="Rounded Rectangle 36"/>
          <p:cNvSpPr/>
          <p:nvPr/>
        </p:nvSpPr>
        <p:spPr>
          <a:xfrm>
            <a:off x="5257800" y="3886200"/>
            <a:ext cx="1676400" cy="8382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exception</a:t>
            </a:r>
          </a:p>
          <a:p>
            <a:pPr algn="ctr"/>
            <a:r>
              <a:rPr lang="en-US" sz="2400" dirty="0" smtClean="0">
                <a:solidFill>
                  <a:schemeClr val="bg1"/>
                </a:solidFill>
              </a:rPr>
              <a:t>handling</a:t>
            </a:r>
            <a:endParaRPr lang="en-US" sz="2400" dirty="0">
              <a:solidFill>
                <a:schemeClr val="bg1"/>
              </a:solidFill>
            </a:endParaRPr>
          </a:p>
        </p:txBody>
      </p:sp>
      <p:sp>
        <p:nvSpPr>
          <p:cNvPr id="38" name="Rounded Rectangle 37"/>
          <p:cNvSpPr/>
          <p:nvPr/>
        </p:nvSpPr>
        <p:spPr>
          <a:xfrm>
            <a:off x="4343400" y="3886200"/>
            <a:ext cx="838200" cy="8382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I/O</a:t>
            </a:r>
            <a:endParaRPr lang="en-US" sz="2400" dirty="0">
              <a:solidFill>
                <a:schemeClr val="bg1"/>
              </a:solidFill>
            </a:endParaRPr>
          </a:p>
        </p:txBody>
      </p:sp>
      <p:sp>
        <p:nvSpPr>
          <p:cNvPr id="39" name="Rectangle 38"/>
          <p:cNvSpPr/>
          <p:nvPr/>
        </p:nvSpPr>
        <p:spPr>
          <a:xfrm>
            <a:off x="3733800" y="5105400"/>
            <a:ext cx="40386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solidFill>
                  <a:schemeClr val="bg1"/>
                </a:solidFill>
              </a:rPr>
              <a:t>linker, loader</a:t>
            </a:r>
            <a:endParaRPr lang="en-US" sz="2400" dirty="0">
              <a:solidFill>
                <a:schemeClr val="bg1"/>
              </a:solidFill>
            </a:endParaRPr>
          </a:p>
        </p:txBody>
      </p:sp>
      <p:sp>
        <p:nvSpPr>
          <p:cNvPr id="40" name="Down Arrow 39"/>
          <p:cNvSpPr/>
          <p:nvPr/>
        </p:nvSpPr>
        <p:spPr>
          <a:xfrm>
            <a:off x="3733800" y="3505200"/>
            <a:ext cx="457200" cy="160020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43" name="Down Arrow 42"/>
          <p:cNvSpPr/>
          <p:nvPr/>
        </p:nvSpPr>
        <p:spPr>
          <a:xfrm>
            <a:off x="4572000" y="4724400"/>
            <a:ext cx="457200" cy="38100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44" name="Down Arrow 43"/>
          <p:cNvSpPr/>
          <p:nvPr/>
        </p:nvSpPr>
        <p:spPr>
          <a:xfrm>
            <a:off x="5867400" y="4724400"/>
            <a:ext cx="457200" cy="38100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45" name="Down Arrow 44"/>
          <p:cNvSpPr/>
          <p:nvPr/>
        </p:nvSpPr>
        <p:spPr>
          <a:xfrm>
            <a:off x="7315200" y="3886200"/>
            <a:ext cx="457200" cy="121920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46" name="Down Arrow 45"/>
          <p:cNvSpPr/>
          <p:nvPr/>
        </p:nvSpPr>
        <p:spPr>
          <a:xfrm>
            <a:off x="7315200" y="2895600"/>
            <a:ext cx="457200" cy="220980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47" name="Down Arrow 46"/>
          <p:cNvSpPr/>
          <p:nvPr/>
        </p:nvSpPr>
        <p:spPr>
          <a:xfrm>
            <a:off x="8001000" y="2895600"/>
            <a:ext cx="457200" cy="289560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32" name="Rounded Rectangle 31"/>
          <p:cNvSpPr/>
          <p:nvPr/>
        </p:nvSpPr>
        <p:spPr>
          <a:xfrm>
            <a:off x="7010400" y="3886200"/>
            <a:ext cx="1676400" cy="8382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garbage</a:t>
            </a:r>
          </a:p>
          <a:p>
            <a:pPr algn="ctr"/>
            <a:r>
              <a:rPr lang="en-US" sz="2400" dirty="0" smtClean="0">
                <a:solidFill>
                  <a:schemeClr val="bg1"/>
                </a:solidFill>
              </a:rPr>
              <a:t>collector</a:t>
            </a:r>
            <a:endParaRPr lang="en-US" sz="2400" dirty="0">
              <a:solidFill>
                <a:schemeClr val="bg1"/>
              </a:solidFill>
            </a:endParaRPr>
          </a:p>
        </p:txBody>
      </p:sp>
      <p:sp>
        <p:nvSpPr>
          <p:cNvPr id="24" name="TextBox 23"/>
          <p:cNvSpPr txBox="1"/>
          <p:nvPr/>
        </p:nvSpPr>
        <p:spPr>
          <a:xfrm>
            <a:off x="5092262" y="1481959"/>
            <a:ext cx="3755323" cy="369332"/>
          </a:xfrm>
          <a:prstGeom prst="rect">
            <a:avLst/>
          </a:prstGeom>
          <a:noFill/>
        </p:spPr>
        <p:txBody>
          <a:bodyPr wrap="none" rtlCol="0">
            <a:spAutoFit/>
          </a:bodyPr>
          <a:lstStyle/>
          <a:p>
            <a:r>
              <a:rPr lang="en-US" dirty="0" smtClean="0">
                <a:solidFill>
                  <a:schemeClr val="bg1"/>
                </a:solidFill>
              </a:rPr>
              <a:t>MSIL: MSFT Intermediary Language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3.33333E-6 2.22222E-6 L -3.33333E-6 -0.20556 " pathEditMode="relative" rAng="0" ptsTypes="AA">
                                      <p:cBhvr>
                                        <p:cTn id="6" dur="500" fill="hold"/>
                                        <p:tgtEl>
                                          <p:spTgt spid="32"/>
                                        </p:tgtEl>
                                        <p:attrNameLst>
                                          <p:attrName>ppt_x</p:attrName>
                                          <p:attrName>ppt_y</p:attrName>
                                        </p:attrNameLst>
                                      </p:cBhvr>
                                      <p:rCtr x="0" y="-103"/>
                                    </p:animMotion>
                                  </p:childTnLst>
                                </p:cTn>
                              </p:par>
                              <p:par>
                                <p:cTn id="7" presetID="22" presetClass="entr" presetSubtype="4"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animEffect transition="in" filter="wipe(down)">
                                      <p:cBhvr>
                                        <p:cTn id="9" dur="500"/>
                                        <p:tgtEl>
                                          <p:spTgt spid="4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32"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457200" y="2667000"/>
            <a:ext cx="3124200" cy="3810000"/>
          </a:xfrm>
          <a:prstGeom prst="rect">
            <a:avLst/>
          </a:prstGeom>
          <a:ln>
            <a:solidFill>
              <a:schemeClr val="accent2">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schemeClr val="bg1"/>
              </a:solidFill>
            </a:endParaRPr>
          </a:p>
        </p:txBody>
      </p:sp>
      <p:sp>
        <p:nvSpPr>
          <p:cNvPr id="32" name="Rectangle 31"/>
          <p:cNvSpPr/>
          <p:nvPr/>
        </p:nvSpPr>
        <p:spPr>
          <a:xfrm>
            <a:off x="6934200" y="1371600"/>
            <a:ext cx="914400" cy="8382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bg1"/>
              </a:solidFill>
            </a:endParaRPr>
          </a:p>
        </p:txBody>
      </p:sp>
      <p:sp>
        <p:nvSpPr>
          <p:cNvPr id="31" name="Rectangle 30"/>
          <p:cNvSpPr/>
          <p:nvPr/>
        </p:nvSpPr>
        <p:spPr>
          <a:xfrm>
            <a:off x="5029200" y="1447800"/>
            <a:ext cx="914400" cy="8382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bg1"/>
              </a:solidFill>
            </a:endParaRPr>
          </a:p>
        </p:txBody>
      </p:sp>
      <p:sp>
        <p:nvSpPr>
          <p:cNvPr id="29" name="Rectangle 28"/>
          <p:cNvSpPr/>
          <p:nvPr/>
        </p:nvSpPr>
        <p:spPr>
          <a:xfrm>
            <a:off x="3352800" y="1447800"/>
            <a:ext cx="914400" cy="8382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normAutofit fontScale="90000"/>
          </a:bodyPr>
          <a:lstStyle/>
          <a:p>
            <a:r>
              <a:rPr lang="en-US" dirty="0" smtClean="0"/>
              <a:t>Mark-sweep and copying collectors</a:t>
            </a:r>
            <a:endParaRPr lang="en-US" dirty="0"/>
          </a:p>
        </p:txBody>
      </p:sp>
      <p:cxnSp>
        <p:nvCxnSpPr>
          <p:cNvPr id="5" name="Straight Arrow Connector 4"/>
          <p:cNvCxnSpPr/>
          <p:nvPr/>
        </p:nvCxnSpPr>
        <p:spPr bwMode="auto">
          <a:xfrm flipV="1">
            <a:off x="3962400" y="1571625"/>
            <a:ext cx="1066800" cy="104775"/>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24165" y="1437751"/>
            <a:ext cx="978153" cy="830997"/>
          </a:xfrm>
          <a:prstGeom prst="rect">
            <a:avLst/>
          </a:prstGeom>
          <a:noFill/>
          <a:ln>
            <a:noFill/>
          </a:ln>
        </p:spPr>
        <p:txBody>
          <a:bodyPr wrap="none" rtlCol="0">
            <a:spAutoFit/>
          </a:bodyPr>
          <a:lstStyle/>
          <a:p>
            <a:r>
              <a:rPr lang="en-US" sz="2400" dirty="0" smtClean="0">
                <a:solidFill>
                  <a:schemeClr val="bg1"/>
                </a:solidFill>
              </a:rPr>
              <a:t>       A</a:t>
            </a:r>
          </a:p>
          <a:p>
            <a:r>
              <a:rPr lang="en-US" sz="2400" dirty="0" smtClean="0">
                <a:solidFill>
                  <a:schemeClr val="bg1"/>
                </a:solidFill>
              </a:rPr>
              <a:t>(root)</a:t>
            </a:r>
            <a:endParaRPr lang="en-US" sz="2400" dirty="0">
              <a:solidFill>
                <a:schemeClr val="bg1"/>
              </a:solidFill>
            </a:endParaRPr>
          </a:p>
        </p:txBody>
      </p:sp>
      <p:sp>
        <p:nvSpPr>
          <p:cNvPr id="12" name="TextBox 11"/>
          <p:cNvSpPr txBox="1"/>
          <p:nvPr/>
        </p:nvSpPr>
        <p:spPr>
          <a:xfrm>
            <a:off x="4648200" y="1543050"/>
            <a:ext cx="362600" cy="461665"/>
          </a:xfrm>
          <a:prstGeom prst="rect">
            <a:avLst/>
          </a:prstGeom>
          <a:noFill/>
          <a:ln>
            <a:noFill/>
          </a:ln>
        </p:spPr>
        <p:txBody>
          <a:bodyPr wrap="none" rtlCol="0">
            <a:spAutoFit/>
          </a:bodyPr>
          <a:lstStyle/>
          <a:p>
            <a:r>
              <a:rPr lang="en-US" sz="2400" dirty="0" smtClean="0">
                <a:solidFill>
                  <a:schemeClr val="bg1"/>
                </a:solidFill>
              </a:rPr>
              <a:t>B</a:t>
            </a:r>
            <a:endParaRPr lang="en-US" sz="2400" dirty="0">
              <a:solidFill>
                <a:schemeClr val="bg1"/>
              </a:solidFill>
            </a:endParaRPr>
          </a:p>
        </p:txBody>
      </p:sp>
      <p:sp>
        <p:nvSpPr>
          <p:cNvPr id="15" name="TextBox 14"/>
          <p:cNvSpPr txBox="1"/>
          <p:nvPr/>
        </p:nvSpPr>
        <p:spPr>
          <a:xfrm>
            <a:off x="6477000" y="1543050"/>
            <a:ext cx="375424" cy="461665"/>
          </a:xfrm>
          <a:prstGeom prst="rect">
            <a:avLst/>
          </a:prstGeom>
          <a:noFill/>
          <a:ln>
            <a:noFill/>
          </a:ln>
        </p:spPr>
        <p:txBody>
          <a:bodyPr wrap="none" rtlCol="0">
            <a:spAutoFit/>
          </a:bodyPr>
          <a:lstStyle/>
          <a:p>
            <a:r>
              <a:rPr lang="en-US" sz="2400" dirty="0" smtClean="0">
                <a:solidFill>
                  <a:schemeClr val="bg1"/>
                </a:solidFill>
              </a:rPr>
              <a:t>C</a:t>
            </a:r>
            <a:endParaRPr lang="en-US" sz="2400" dirty="0">
              <a:solidFill>
                <a:schemeClr val="bg1"/>
              </a:solidFill>
            </a:endParaRPr>
          </a:p>
        </p:txBody>
      </p:sp>
      <p:cxnSp>
        <p:nvCxnSpPr>
          <p:cNvPr id="18" name="Straight Arrow Connector 17"/>
          <p:cNvCxnSpPr/>
          <p:nvPr/>
        </p:nvCxnSpPr>
        <p:spPr>
          <a:xfrm rot="10800000">
            <a:off x="5918200" y="1571626"/>
            <a:ext cx="1320800" cy="28575"/>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flipV="1">
            <a:off x="4267200" y="1981198"/>
            <a:ext cx="1219200" cy="76201"/>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306541" y="3468756"/>
            <a:ext cx="914400" cy="838200"/>
          </a:xfrm>
          <a:prstGeom prst="rect">
            <a:avLst/>
          </a:prstGeom>
          <a:solidFill>
            <a:schemeClr val="accent5">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p:cNvSpPr/>
          <p:nvPr/>
        </p:nvSpPr>
        <p:spPr>
          <a:xfrm>
            <a:off x="2286000" y="4953000"/>
            <a:ext cx="914400" cy="838200"/>
          </a:xfrm>
          <a:prstGeom prst="rect">
            <a:avLst/>
          </a:prstGeom>
          <a:solidFill>
            <a:schemeClr val="accent5">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p:cNvSpPr/>
          <p:nvPr/>
        </p:nvSpPr>
        <p:spPr>
          <a:xfrm>
            <a:off x="838200" y="4267200"/>
            <a:ext cx="914400" cy="838200"/>
          </a:xfrm>
          <a:prstGeom prst="rect">
            <a:avLst/>
          </a:prstGeom>
          <a:solidFill>
            <a:schemeClr val="accent5">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38" name="Straight Connector 37"/>
          <p:cNvCxnSpPr/>
          <p:nvPr/>
        </p:nvCxnSpPr>
        <p:spPr>
          <a:xfrm rot="5400000">
            <a:off x="5084488" y="4538483"/>
            <a:ext cx="3865223" cy="1339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2095500" y="4381500"/>
            <a:ext cx="990600" cy="152400"/>
          </a:xfrm>
          <a:prstGeom prst="straightConnector1">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H="1" flipV="1">
            <a:off x="2476500" y="4686300"/>
            <a:ext cx="990600" cy="152400"/>
          </a:xfrm>
          <a:prstGeom prst="straightConnector1">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33" idx="1"/>
          </p:cNvCxnSpPr>
          <p:nvPr/>
        </p:nvCxnSpPr>
        <p:spPr>
          <a:xfrm>
            <a:off x="1295400" y="4724400"/>
            <a:ext cx="990600" cy="6477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2362200" y="5029200"/>
            <a:ext cx="304800" cy="304800"/>
          </a:xfrm>
          <a:prstGeom prst="ellipse">
            <a:avLst/>
          </a:prstGeom>
          <a:solidFill>
            <a:schemeClr val="tx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Oval 48"/>
          <p:cNvSpPr/>
          <p:nvPr/>
        </p:nvSpPr>
        <p:spPr>
          <a:xfrm>
            <a:off x="914400" y="4343400"/>
            <a:ext cx="304800" cy="304800"/>
          </a:xfrm>
          <a:prstGeom prst="ellipse">
            <a:avLst/>
          </a:prstGeom>
          <a:solidFill>
            <a:schemeClr val="tx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9" name="TextBox 58"/>
          <p:cNvSpPr txBox="1"/>
          <p:nvPr/>
        </p:nvSpPr>
        <p:spPr>
          <a:xfrm>
            <a:off x="1143000" y="2743200"/>
            <a:ext cx="1782860" cy="461665"/>
          </a:xfrm>
          <a:prstGeom prst="rect">
            <a:avLst/>
          </a:prstGeom>
          <a:noFill/>
          <a:ln>
            <a:noFill/>
          </a:ln>
        </p:spPr>
        <p:txBody>
          <a:bodyPr wrap="none" rtlCol="0">
            <a:spAutoFit/>
          </a:bodyPr>
          <a:lstStyle/>
          <a:p>
            <a:r>
              <a:rPr lang="en-US" sz="2400" i="1" dirty="0" smtClean="0">
                <a:solidFill>
                  <a:schemeClr val="bg1"/>
                </a:solidFill>
              </a:rPr>
              <a:t>mark-sweep</a:t>
            </a:r>
            <a:endParaRPr lang="en-US" sz="2400" i="1" dirty="0">
              <a:solidFill>
                <a:schemeClr val="bg1"/>
              </a:solidFill>
            </a:endParaRPr>
          </a:p>
        </p:txBody>
      </p:sp>
      <p:sp>
        <p:nvSpPr>
          <p:cNvPr id="60" name="TextBox 59"/>
          <p:cNvSpPr txBox="1"/>
          <p:nvPr/>
        </p:nvSpPr>
        <p:spPr>
          <a:xfrm>
            <a:off x="4648200" y="2743200"/>
            <a:ext cx="1922449" cy="461665"/>
          </a:xfrm>
          <a:prstGeom prst="rect">
            <a:avLst/>
          </a:prstGeom>
          <a:noFill/>
          <a:ln>
            <a:noFill/>
          </a:ln>
        </p:spPr>
        <p:txBody>
          <a:bodyPr wrap="none" rtlCol="0">
            <a:spAutoFit/>
          </a:bodyPr>
          <a:lstStyle/>
          <a:p>
            <a:r>
              <a:rPr lang="en-US" sz="2400" i="1" dirty="0" smtClean="0">
                <a:solidFill>
                  <a:schemeClr val="bg1"/>
                </a:solidFill>
              </a:rPr>
              <a:t>copying from</a:t>
            </a:r>
          </a:p>
        </p:txBody>
      </p:sp>
      <p:sp>
        <p:nvSpPr>
          <p:cNvPr id="61" name="TextBox 60"/>
          <p:cNvSpPr txBox="1"/>
          <p:nvPr/>
        </p:nvSpPr>
        <p:spPr>
          <a:xfrm>
            <a:off x="7162800" y="2743200"/>
            <a:ext cx="1561646" cy="461665"/>
          </a:xfrm>
          <a:prstGeom prst="rect">
            <a:avLst/>
          </a:prstGeom>
          <a:noFill/>
          <a:ln>
            <a:noFill/>
          </a:ln>
        </p:spPr>
        <p:txBody>
          <a:bodyPr wrap="none" rtlCol="0">
            <a:spAutoFit/>
          </a:bodyPr>
          <a:lstStyle/>
          <a:p>
            <a:r>
              <a:rPr lang="en-US" sz="2400" i="1" dirty="0" smtClean="0">
                <a:solidFill>
                  <a:schemeClr val="bg1"/>
                </a:solidFill>
              </a:rPr>
              <a:t>copying to</a:t>
            </a:r>
          </a:p>
        </p:txBody>
      </p:sp>
      <p:sp>
        <p:nvSpPr>
          <p:cNvPr id="65" name="TextBox 64"/>
          <p:cNvSpPr txBox="1"/>
          <p:nvPr/>
        </p:nvSpPr>
        <p:spPr>
          <a:xfrm>
            <a:off x="1905000" y="3581400"/>
            <a:ext cx="383438" cy="461665"/>
          </a:xfrm>
          <a:prstGeom prst="rect">
            <a:avLst/>
          </a:prstGeom>
          <a:noFill/>
          <a:ln>
            <a:noFill/>
          </a:ln>
        </p:spPr>
        <p:txBody>
          <a:bodyPr wrap="none" rtlCol="0">
            <a:spAutoFit/>
          </a:bodyPr>
          <a:lstStyle/>
          <a:p>
            <a:r>
              <a:rPr lang="en-US" sz="2400" dirty="0" smtClean="0">
                <a:solidFill>
                  <a:schemeClr val="bg1"/>
                </a:solidFill>
              </a:rPr>
              <a:t>A</a:t>
            </a:r>
            <a:endParaRPr lang="en-US" sz="2400" dirty="0">
              <a:solidFill>
                <a:schemeClr val="bg1"/>
              </a:solidFill>
            </a:endParaRPr>
          </a:p>
        </p:txBody>
      </p:sp>
      <p:sp>
        <p:nvSpPr>
          <p:cNvPr id="66" name="TextBox 65"/>
          <p:cNvSpPr txBox="1"/>
          <p:nvPr/>
        </p:nvSpPr>
        <p:spPr>
          <a:xfrm>
            <a:off x="1828800" y="5181600"/>
            <a:ext cx="362600" cy="461665"/>
          </a:xfrm>
          <a:prstGeom prst="rect">
            <a:avLst/>
          </a:prstGeom>
          <a:noFill/>
          <a:ln>
            <a:noFill/>
          </a:ln>
        </p:spPr>
        <p:txBody>
          <a:bodyPr wrap="none" rtlCol="0">
            <a:spAutoFit/>
          </a:bodyPr>
          <a:lstStyle/>
          <a:p>
            <a:r>
              <a:rPr lang="en-US" sz="2400" dirty="0" smtClean="0">
                <a:solidFill>
                  <a:schemeClr val="bg1"/>
                </a:solidFill>
              </a:rPr>
              <a:t>B</a:t>
            </a:r>
            <a:endParaRPr lang="en-US" sz="2400" dirty="0">
              <a:solidFill>
                <a:schemeClr val="bg1"/>
              </a:solidFill>
            </a:endParaRPr>
          </a:p>
        </p:txBody>
      </p:sp>
      <p:sp>
        <p:nvSpPr>
          <p:cNvPr id="67" name="TextBox 66"/>
          <p:cNvSpPr txBox="1"/>
          <p:nvPr/>
        </p:nvSpPr>
        <p:spPr>
          <a:xfrm>
            <a:off x="457200" y="4419600"/>
            <a:ext cx="375424" cy="461665"/>
          </a:xfrm>
          <a:prstGeom prst="rect">
            <a:avLst/>
          </a:prstGeom>
          <a:noFill/>
          <a:ln>
            <a:noFill/>
          </a:ln>
        </p:spPr>
        <p:txBody>
          <a:bodyPr wrap="none" rtlCol="0">
            <a:spAutoFit/>
          </a:bodyPr>
          <a:lstStyle/>
          <a:p>
            <a:r>
              <a:rPr lang="en-US" sz="2400" dirty="0" smtClean="0">
                <a:solidFill>
                  <a:schemeClr val="bg1"/>
                </a:solidFill>
              </a:rPr>
              <a:t>C</a:t>
            </a:r>
            <a:endParaRPr lang="en-US" sz="2400" dirty="0">
              <a:solidFill>
                <a:schemeClr val="bg1"/>
              </a:solidFill>
            </a:endParaRPr>
          </a:p>
        </p:txBody>
      </p:sp>
      <p:sp>
        <p:nvSpPr>
          <p:cNvPr id="68" name="Rectangle 67"/>
          <p:cNvSpPr/>
          <p:nvPr/>
        </p:nvSpPr>
        <p:spPr>
          <a:xfrm>
            <a:off x="6019800" y="3429000"/>
            <a:ext cx="914400" cy="838200"/>
          </a:xfrm>
          <a:prstGeom prst="rect">
            <a:avLst/>
          </a:prstGeom>
          <a:solidFill>
            <a:schemeClr val="accent5">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p:cNvSpPr/>
          <p:nvPr/>
        </p:nvSpPr>
        <p:spPr>
          <a:xfrm>
            <a:off x="5943600" y="4953000"/>
            <a:ext cx="914400" cy="838200"/>
          </a:xfrm>
          <a:prstGeom prst="rect">
            <a:avLst/>
          </a:prstGeom>
          <a:solidFill>
            <a:schemeClr val="accent5">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p:cNvSpPr/>
          <p:nvPr/>
        </p:nvSpPr>
        <p:spPr>
          <a:xfrm>
            <a:off x="4495800" y="4267200"/>
            <a:ext cx="914400" cy="838200"/>
          </a:xfrm>
          <a:prstGeom prst="rect">
            <a:avLst/>
          </a:prstGeom>
          <a:solidFill>
            <a:schemeClr val="accent5">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71" name="Straight Arrow Connector 70"/>
          <p:cNvCxnSpPr/>
          <p:nvPr/>
        </p:nvCxnSpPr>
        <p:spPr>
          <a:xfrm rot="5400000">
            <a:off x="5753100" y="4381500"/>
            <a:ext cx="990600" cy="1524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5400000" flipH="1" flipV="1">
            <a:off x="6134100" y="4686300"/>
            <a:ext cx="990600" cy="1524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69" idx="1"/>
          </p:cNvCxnSpPr>
          <p:nvPr/>
        </p:nvCxnSpPr>
        <p:spPr>
          <a:xfrm>
            <a:off x="4953000" y="4724400"/>
            <a:ext cx="990600" cy="6477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562600" y="3581400"/>
            <a:ext cx="383438" cy="461665"/>
          </a:xfrm>
          <a:prstGeom prst="rect">
            <a:avLst/>
          </a:prstGeom>
          <a:noFill/>
          <a:ln>
            <a:noFill/>
          </a:ln>
        </p:spPr>
        <p:txBody>
          <a:bodyPr wrap="none" rtlCol="0">
            <a:spAutoFit/>
          </a:bodyPr>
          <a:lstStyle/>
          <a:p>
            <a:r>
              <a:rPr lang="en-US" sz="2400" dirty="0" smtClean="0">
                <a:solidFill>
                  <a:schemeClr val="bg1"/>
                </a:solidFill>
              </a:rPr>
              <a:t>A</a:t>
            </a:r>
            <a:endParaRPr lang="en-US" sz="2400" dirty="0">
              <a:solidFill>
                <a:schemeClr val="bg1"/>
              </a:solidFill>
            </a:endParaRPr>
          </a:p>
        </p:txBody>
      </p:sp>
      <p:sp>
        <p:nvSpPr>
          <p:cNvPr id="78" name="TextBox 77"/>
          <p:cNvSpPr txBox="1"/>
          <p:nvPr/>
        </p:nvSpPr>
        <p:spPr>
          <a:xfrm>
            <a:off x="5486400" y="5181600"/>
            <a:ext cx="362600" cy="461665"/>
          </a:xfrm>
          <a:prstGeom prst="rect">
            <a:avLst/>
          </a:prstGeom>
          <a:noFill/>
          <a:ln>
            <a:noFill/>
          </a:ln>
        </p:spPr>
        <p:txBody>
          <a:bodyPr wrap="none" rtlCol="0">
            <a:spAutoFit/>
          </a:bodyPr>
          <a:lstStyle/>
          <a:p>
            <a:r>
              <a:rPr lang="en-US" sz="2400" dirty="0" smtClean="0">
                <a:solidFill>
                  <a:schemeClr val="bg1"/>
                </a:solidFill>
              </a:rPr>
              <a:t>B</a:t>
            </a:r>
            <a:endParaRPr lang="en-US" sz="2400" dirty="0">
              <a:solidFill>
                <a:schemeClr val="bg1"/>
              </a:solidFill>
            </a:endParaRPr>
          </a:p>
        </p:txBody>
      </p:sp>
      <p:sp>
        <p:nvSpPr>
          <p:cNvPr id="79" name="TextBox 78"/>
          <p:cNvSpPr txBox="1"/>
          <p:nvPr/>
        </p:nvSpPr>
        <p:spPr>
          <a:xfrm>
            <a:off x="4114800" y="4419600"/>
            <a:ext cx="375424" cy="461665"/>
          </a:xfrm>
          <a:prstGeom prst="rect">
            <a:avLst/>
          </a:prstGeom>
          <a:noFill/>
          <a:ln>
            <a:noFill/>
          </a:ln>
        </p:spPr>
        <p:txBody>
          <a:bodyPr wrap="none" rtlCol="0">
            <a:spAutoFit/>
          </a:bodyPr>
          <a:lstStyle/>
          <a:p>
            <a:r>
              <a:rPr lang="en-US" sz="2400" dirty="0" smtClean="0">
                <a:solidFill>
                  <a:schemeClr val="bg1"/>
                </a:solidFill>
              </a:rPr>
              <a:t>C</a:t>
            </a:r>
            <a:endParaRPr lang="en-US" sz="2400" dirty="0">
              <a:solidFill>
                <a:schemeClr val="bg1"/>
              </a:solidFill>
            </a:endParaRPr>
          </a:p>
        </p:txBody>
      </p:sp>
      <p:sp>
        <p:nvSpPr>
          <p:cNvPr id="80" name="TextBox 79"/>
          <p:cNvSpPr txBox="1"/>
          <p:nvPr/>
        </p:nvSpPr>
        <p:spPr>
          <a:xfrm>
            <a:off x="1295400" y="1371600"/>
            <a:ext cx="1249060" cy="830997"/>
          </a:xfrm>
          <a:prstGeom prst="rect">
            <a:avLst/>
          </a:prstGeom>
          <a:noFill/>
          <a:ln>
            <a:noFill/>
          </a:ln>
        </p:spPr>
        <p:txBody>
          <a:bodyPr wrap="none" rtlCol="0">
            <a:spAutoFit/>
          </a:bodyPr>
          <a:lstStyle/>
          <a:p>
            <a:r>
              <a:rPr lang="en-US" sz="2400" i="1" dirty="0" smtClean="0">
                <a:solidFill>
                  <a:schemeClr val="bg1"/>
                </a:solidFill>
              </a:rPr>
              <a:t>abstract</a:t>
            </a:r>
          </a:p>
          <a:p>
            <a:r>
              <a:rPr lang="en-US" sz="2400" i="1" dirty="0" smtClean="0">
                <a:solidFill>
                  <a:schemeClr val="bg1"/>
                </a:solidFill>
              </a:rPr>
              <a:t>graph</a:t>
            </a:r>
            <a:endParaRPr lang="en-US" sz="2400" i="1" dirty="0">
              <a:solidFill>
                <a:schemeClr val="bg1"/>
              </a:solidFill>
            </a:endParaRPr>
          </a:p>
        </p:txBody>
      </p:sp>
      <p:sp>
        <p:nvSpPr>
          <p:cNvPr id="62" name="Rectangle 61"/>
          <p:cNvSpPr/>
          <p:nvPr/>
        </p:nvSpPr>
        <p:spPr>
          <a:xfrm>
            <a:off x="7543800" y="3429000"/>
            <a:ext cx="914400" cy="838200"/>
          </a:xfrm>
          <a:prstGeom prst="rect">
            <a:avLst/>
          </a:prstGeom>
          <a:solidFill>
            <a:schemeClr val="accent5">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TextBox 80"/>
          <p:cNvSpPr txBox="1"/>
          <p:nvPr/>
        </p:nvSpPr>
        <p:spPr>
          <a:xfrm>
            <a:off x="7086600" y="3581400"/>
            <a:ext cx="383438" cy="461665"/>
          </a:xfrm>
          <a:prstGeom prst="rect">
            <a:avLst/>
          </a:prstGeom>
          <a:noFill/>
          <a:ln>
            <a:noFill/>
          </a:ln>
        </p:spPr>
        <p:txBody>
          <a:bodyPr wrap="none" rtlCol="0">
            <a:spAutoFit/>
          </a:bodyPr>
          <a:lstStyle/>
          <a:p>
            <a:r>
              <a:rPr lang="en-US" sz="2400" dirty="0" smtClean="0">
                <a:solidFill>
                  <a:schemeClr val="bg1"/>
                </a:solidFill>
              </a:rPr>
              <a:t>A</a:t>
            </a:r>
            <a:endParaRPr lang="en-US" sz="2400" dirty="0">
              <a:solidFill>
                <a:schemeClr val="bg1"/>
              </a:solidFill>
            </a:endParaRPr>
          </a:p>
        </p:txBody>
      </p:sp>
      <p:sp>
        <p:nvSpPr>
          <p:cNvPr id="82" name="Rectangle 81"/>
          <p:cNvSpPr/>
          <p:nvPr/>
        </p:nvSpPr>
        <p:spPr>
          <a:xfrm>
            <a:off x="7543800" y="4876800"/>
            <a:ext cx="914400" cy="838200"/>
          </a:xfrm>
          <a:prstGeom prst="rect">
            <a:avLst/>
          </a:prstGeom>
          <a:solidFill>
            <a:schemeClr val="accent5">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TextBox 82"/>
          <p:cNvSpPr txBox="1"/>
          <p:nvPr/>
        </p:nvSpPr>
        <p:spPr>
          <a:xfrm>
            <a:off x="7162800" y="5105400"/>
            <a:ext cx="362600" cy="461665"/>
          </a:xfrm>
          <a:prstGeom prst="rect">
            <a:avLst/>
          </a:prstGeom>
          <a:noFill/>
          <a:ln>
            <a:noFill/>
          </a:ln>
        </p:spPr>
        <p:txBody>
          <a:bodyPr wrap="none" rtlCol="0">
            <a:spAutoFit/>
          </a:bodyPr>
          <a:lstStyle/>
          <a:p>
            <a:r>
              <a:rPr lang="en-US" sz="2400" dirty="0" smtClean="0">
                <a:solidFill>
                  <a:schemeClr val="bg1"/>
                </a:solidFill>
              </a:rPr>
              <a:t>B</a:t>
            </a:r>
            <a:endParaRPr lang="en-US" sz="2400" dirty="0">
              <a:solidFill>
                <a:schemeClr val="bg1"/>
              </a:solidFill>
            </a:endParaRPr>
          </a:p>
        </p:txBody>
      </p:sp>
      <p:cxnSp>
        <p:nvCxnSpPr>
          <p:cNvPr id="84" name="Straight Arrow Connector 83"/>
          <p:cNvCxnSpPr/>
          <p:nvPr/>
        </p:nvCxnSpPr>
        <p:spPr>
          <a:xfrm rot="5400000">
            <a:off x="6819900" y="3924300"/>
            <a:ext cx="1066800" cy="9906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86" name="Right Arrow 85"/>
          <p:cNvSpPr/>
          <p:nvPr/>
        </p:nvSpPr>
        <p:spPr>
          <a:xfrm>
            <a:off x="6781800" y="3505200"/>
            <a:ext cx="762000" cy="152400"/>
          </a:xfrm>
          <a:prstGeom prst="rightArrow">
            <a:avLst/>
          </a:prstGeom>
          <a:solidFill>
            <a:srgbClr val="92D05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ight Arrow 86"/>
          <p:cNvSpPr/>
          <p:nvPr/>
        </p:nvSpPr>
        <p:spPr>
          <a:xfrm>
            <a:off x="6781800" y="4953000"/>
            <a:ext cx="762000" cy="152400"/>
          </a:xfrm>
          <a:prstGeom prst="rightArrow">
            <a:avLst/>
          </a:prstGeom>
          <a:solidFill>
            <a:srgbClr val="92D05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88" name="Straight Arrow Connector 87"/>
          <p:cNvCxnSpPr/>
          <p:nvPr/>
        </p:nvCxnSpPr>
        <p:spPr>
          <a:xfrm rot="5400000">
            <a:off x="7277100" y="4305300"/>
            <a:ext cx="990600" cy="1524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5400000" flipH="1" flipV="1">
            <a:off x="7658100" y="4686300"/>
            <a:ext cx="990600" cy="1524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10800000">
            <a:off x="6934200" y="4267200"/>
            <a:ext cx="1066800" cy="9906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5400000">
            <a:off x="2095500" y="4381500"/>
            <a:ext cx="990600" cy="15240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rot="5400000" flipH="1" flipV="1">
            <a:off x="2476500" y="4686300"/>
            <a:ext cx="990600" cy="15240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2358414" y="3567360"/>
            <a:ext cx="304800" cy="304800"/>
          </a:xfrm>
          <a:prstGeom prst="ellipse">
            <a:avLst/>
          </a:prstGeom>
          <a:solidFill>
            <a:schemeClr val="tx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500" fill="hold"/>
                                        <p:tgtEl>
                                          <p:spTgt spid="47"/>
                                        </p:tgtEl>
                                        <p:attrNameLst>
                                          <p:attrName>fillcolor</p:attrName>
                                        </p:attrNameLst>
                                      </p:cBhvr>
                                      <p:to>
                                        <a:srgbClr val="B2B2B2"/>
                                      </p:to>
                                    </p:animClr>
                                    <p:set>
                                      <p:cBhvr>
                                        <p:cTn id="7" dur="500" fill="hold"/>
                                        <p:tgtEl>
                                          <p:spTgt spid="47"/>
                                        </p:tgtEl>
                                        <p:attrNameLst>
                                          <p:attrName>fill.type</p:attrName>
                                        </p:attrNameLst>
                                      </p:cBhvr>
                                      <p:to>
                                        <p:strVal val="solid"/>
                                      </p:to>
                                    </p:set>
                                    <p:set>
                                      <p:cBhvr>
                                        <p:cTn id="8" dur="500" fill="hold"/>
                                        <p:tgtEl>
                                          <p:spTgt spid="47"/>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wipe(up)">
                                      <p:cBhvr>
                                        <p:cTn id="13" dur="500"/>
                                        <p:tgtEl>
                                          <p:spTgt spid="9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mph" presetSubtype="2" fill="hold" nodeType="clickEffect">
                                  <p:stCondLst>
                                    <p:cond delay="0"/>
                                  </p:stCondLst>
                                  <p:childTnLst>
                                    <p:animClr clrSpc="rgb">
                                      <p:cBhvr>
                                        <p:cTn id="17" dur="500" fill="hold"/>
                                        <p:tgtEl>
                                          <p:spTgt spid="48"/>
                                        </p:tgtEl>
                                        <p:attrNameLst>
                                          <p:attrName>fillcolor</p:attrName>
                                        </p:attrNameLst>
                                      </p:cBhvr>
                                      <p:to>
                                        <a:srgbClr val="B2B2B2"/>
                                      </p:to>
                                    </p:animClr>
                                    <p:set>
                                      <p:cBhvr>
                                        <p:cTn id="18" dur="500" fill="hold"/>
                                        <p:tgtEl>
                                          <p:spTgt spid="48"/>
                                        </p:tgtEl>
                                        <p:attrNameLst>
                                          <p:attrName>fill.type</p:attrName>
                                        </p:attrNameLst>
                                      </p:cBhvr>
                                      <p:to>
                                        <p:strVal val="solid"/>
                                      </p:to>
                                    </p:set>
                                    <p:set>
                                      <p:cBhvr>
                                        <p:cTn id="19" dur="500" fill="hold"/>
                                        <p:tgtEl>
                                          <p:spTgt spid="48"/>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5"/>
                                        </p:tgtEl>
                                        <p:attrNameLst>
                                          <p:attrName>style.visibility</p:attrName>
                                        </p:attrNameLst>
                                      </p:cBhvr>
                                      <p:to>
                                        <p:strVal val="visible"/>
                                      </p:to>
                                    </p:set>
                                    <p:animEffect transition="in" filter="wipe(down)">
                                      <p:cBhvr>
                                        <p:cTn id="24" dur="500"/>
                                        <p:tgtEl>
                                          <p:spTgt spid="9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p:cBhvr>
                                        <p:cTn id="28" dur="2000" fill="hold"/>
                                        <p:tgtEl>
                                          <p:spTgt spid="48"/>
                                        </p:tgtEl>
                                        <p:attrNameLst>
                                          <p:attrName>fillcolor</p:attrName>
                                        </p:attrNameLst>
                                      </p:cBhvr>
                                      <p:to>
                                        <a:schemeClr val="accent2"/>
                                      </p:to>
                                    </p:animClr>
                                    <p:set>
                                      <p:cBhvr>
                                        <p:cTn id="29" dur="2000" fill="hold"/>
                                        <p:tgtEl>
                                          <p:spTgt spid="48"/>
                                        </p:tgtEl>
                                        <p:attrNameLst>
                                          <p:attrName>fill.type</p:attrName>
                                        </p:attrNameLst>
                                      </p:cBhvr>
                                      <p:to>
                                        <p:strVal val="solid"/>
                                      </p:to>
                                    </p:set>
                                    <p:set>
                                      <p:cBhvr>
                                        <p:cTn id="30" dur="2000" fill="hold"/>
                                        <p:tgtEl>
                                          <p:spTgt spid="48"/>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p:cBhvr>
                                        <p:cTn id="34" dur="2000" fill="hold"/>
                                        <p:tgtEl>
                                          <p:spTgt spid="47"/>
                                        </p:tgtEl>
                                        <p:attrNameLst>
                                          <p:attrName>fillcolor</p:attrName>
                                        </p:attrNameLst>
                                      </p:cBhvr>
                                      <p:to>
                                        <a:schemeClr val="accent2"/>
                                      </p:to>
                                    </p:animClr>
                                    <p:set>
                                      <p:cBhvr>
                                        <p:cTn id="35" dur="2000" fill="hold"/>
                                        <p:tgtEl>
                                          <p:spTgt spid="47"/>
                                        </p:tgtEl>
                                        <p:attrNameLst>
                                          <p:attrName>fill.type</p:attrName>
                                        </p:attrNameLst>
                                      </p:cBhvr>
                                      <p:to>
                                        <p:strVal val="solid"/>
                                      </p:to>
                                    </p:set>
                                    <p:set>
                                      <p:cBhvr>
                                        <p:cTn id="36" dur="2000" fill="hold"/>
                                        <p:tgtEl>
                                          <p:spTgt spid="47"/>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 presetClass="emph" presetSubtype="2" fill="hold" nodeType="clickEffect">
                                  <p:stCondLst>
                                    <p:cond delay="0"/>
                                  </p:stCondLst>
                                  <p:childTnLst>
                                    <p:animClr clrSpc="rgb">
                                      <p:cBhvr>
                                        <p:cTn id="40" dur="500" fill="hold"/>
                                        <p:tgtEl>
                                          <p:spTgt spid="34"/>
                                        </p:tgtEl>
                                        <p:attrNameLst>
                                          <p:attrName>fillcolor</p:attrName>
                                        </p:attrNameLst>
                                      </p:cBhvr>
                                      <p:to>
                                        <a:srgbClr val="DCE6F2"/>
                                      </p:to>
                                    </p:animClr>
                                    <p:set>
                                      <p:cBhvr>
                                        <p:cTn id="41" dur="500" fill="hold"/>
                                        <p:tgtEl>
                                          <p:spTgt spid="34"/>
                                        </p:tgtEl>
                                        <p:attrNameLst>
                                          <p:attrName>fill.type</p:attrName>
                                        </p:attrNameLst>
                                      </p:cBhvr>
                                      <p:to>
                                        <p:strVal val="solid"/>
                                      </p:to>
                                    </p:set>
                                    <p:set>
                                      <p:cBhvr>
                                        <p:cTn id="42" dur="500" fill="hold"/>
                                        <p:tgtEl>
                                          <p:spTgt spid="34"/>
                                        </p:tgtEl>
                                        <p:attrNameLst>
                                          <p:attrName>fill.on</p:attrName>
                                        </p:attrNameLst>
                                      </p:cBhvr>
                                      <p:to>
                                        <p:strVal val="true"/>
                                      </p:to>
                                    </p:set>
                                  </p:childTnLst>
                                </p:cTn>
                              </p:par>
                              <p:par>
                                <p:cTn id="43" presetID="1" presetClass="entr" presetSubtype="0" fill="hold" nodeType="withEffect">
                                  <p:stCondLst>
                                    <p:cond delay="0"/>
                                  </p:stCondLst>
                                  <p:childTnLst>
                                    <p:set>
                                      <p:cBhvr>
                                        <p:cTn id="44" dur="1" fill="hold">
                                          <p:stCondLst>
                                            <p:cond delay="0"/>
                                          </p:stCondLst>
                                        </p:cTn>
                                        <p:tgtEl>
                                          <p:spTgt spid="8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fade">
                                      <p:cBhvr>
                                        <p:cTn id="55" dur="500"/>
                                        <p:tgtEl>
                                          <p:spTgt spid="88"/>
                                        </p:tgtEl>
                                      </p:cBhvr>
                                    </p:animEffect>
                                  </p:childTnLst>
                                </p:cTn>
                              </p:par>
                              <p:par>
                                <p:cTn id="56" presetID="10" presetClass="exit" presetSubtype="0" fill="hold" nodeType="withEffect">
                                  <p:stCondLst>
                                    <p:cond delay="0"/>
                                  </p:stCondLst>
                                  <p:childTnLst>
                                    <p:animEffect transition="out" filter="fade">
                                      <p:cBhvr>
                                        <p:cTn id="57" dur="500"/>
                                        <p:tgtEl>
                                          <p:spTgt spid="84"/>
                                        </p:tgtEl>
                                      </p:cBhvr>
                                    </p:animEffect>
                                    <p:set>
                                      <p:cBhvr>
                                        <p:cTn id="58" dur="1" fill="hold">
                                          <p:stCondLst>
                                            <p:cond delay="499"/>
                                          </p:stCondLst>
                                        </p:cTn>
                                        <p:tgtEl>
                                          <p:spTgt spid="8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fade">
                                      <p:cBhvr>
                                        <p:cTn id="67" dur="500"/>
                                        <p:tgtEl>
                                          <p:spTgt spid="89"/>
                                        </p:tgtEl>
                                      </p:cBhvr>
                                    </p:animEffect>
                                  </p:childTnLst>
                                </p:cTn>
                              </p:par>
                              <p:par>
                                <p:cTn id="68" presetID="10" presetClass="exit" presetSubtype="0" fill="hold" nodeType="withEffect">
                                  <p:stCondLst>
                                    <p:cond delay="0"/>
                                  </p:stCondLst>
                                  <p:childTnLst>
                                    <p:animEffect transition="out" filter="fade">
                                      <p:cBhvr>
                                        <p:cTn id="69" dur="500"/>
                                        <p:tgtEl>
                                          <p:spTgt spid="90"/>
                                        </p:tgtEl>
                                      </p:cBhvr>
                                    </p:animEffect>
                                    <p:set>
                                      <p:cBhvr>
                                        <p:cTn id="70" dur="1" fill="hold">
                                          <p:stCondLst>
                                            <p:cond delay="499"/>
                                          </p:stCondLst>
                                        </p:cTn>
                                        <p:tgtEl>
                                          <p:spTgt spid="9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mph" presetSubtype="2" fill="hold" nodeType="clickEffect">
                                  <p:stCondLst>
                                    <p:cond delay="0"/>
                                  </p:stCondLst>
                                  <p:childTnLst>
                                    <p:animClr clrSpc="rgb">
                                      <p:cBhvr>
                                        <p:cTn id="74" dur="500" fill="hold"/>
                                        <p:tgtEl>
                                          <p:spTgt spid="69"/>
                                        </p:tgtEl>
                                        <p:attrNameLst>
                                          <p:attrName>fillcolor</p:attrName>
                                        </p:attrNameLst>
                                      </p:cBhvr>
                                      <p:to>
                                        <a:srgbClr val="DCE6F2"/>
                                      </p:to>
                                    </p:animClr>
                                    <p:set>
                                      <p:cBhvr>
                                        <p:cTn id="75" dur="500" fill="hold"/>
                                        <p:tgtEl>
                                          <p:spTgt spid="69"/>
                                        </p:tgtEl>
                                        <p:attrNameLst>
                                          <p:attrName>fill.type</p:attrName>
                                        </p:attrNameLst>
                                      </p:cBhvr>
                                      <p:to>
                                        <p:strVal val="solid"/>
                                      </p:to>
                                    </p:set>
                                    <p:set>
                                      <p:cBhvr>
                                        <p:cTn id="76" dur="500" fill="hold"/>
                                        <p:tgtEl>
                                          <p:spTgt spid="69"/>
                                        </p:tgtEl>
                                        <p:attrNameLst>
                                          <p:attrName>fill.on</p:attrName>
                                        </p:attrNameLst>
                                      </p:cBhvr>
                                      <p:to>
                                        <p:strVal val="true"/>
                                      </p:to>
                                    </p:set>
                                  </p:childTnLst>
                                </p:cTn>
                              </p:par>
                              <p:par>
                                <p:cTn id="77" presetID="1" presetClass="emph" presetSubtype="2" fill="hold" nodeType="withEffect">
                                  <p:stCondLst>
                                    <p:cond delay="0"/>
                                  </p:stCondLst>
                                  <p:childTnLst>
                                    <p:animClr clrSpc="rgb">
                                      <p:cBhvr>
                                        <p:cTn id="78" dur="500" fill="hold"/>
                                        <p:tgtEl>
                                          <p:spTgt spid="70"/>
                                        </p:tgtEl>
                                        <p:attrNameLst>
                                          <p:attrName>fillcolor</p:attrName>
                                        </p:attrNameLst>
                                      </p:cBhvr>
                                      <p:to>
                                        <a:srgbClr val="DCE6F2"/>
                                      </p:to>
                                    </p:animClr>
                                    <p:set>
                                      <p:cBhvr>
                                        <p:cTn id="79" dur="500" fill="hold"/>
                                        <p:tgtEl>
                                          <p:spTgt spid="70"/>
                                        </p:tgtEl>
                                        <p:attrNameLst>
                                          <p:attrName>fill.type</p:attrName>
                                        </p:attrNameLst>
                                      </p:cBhvr>
                                      <p:to>
                                        <p:strVal val="solid"/>
                                      </p:to>
                                    </p:set>
                                    <p:set>
                                      <p:cBhvr>
                                        <p:cTn id="80" dur="500" fill="hold"/>
                                        <p:tgtEl>
                                          <p:spTgt spid="70"/>
                                        </p:tgtEl>
                                        <p:attrNameLst>
                                          <p:attrName>fill.on</p:attrName>
                                        </p:attrNameLst>
                                      </p:cBhvr>
                                      <p:to>
                                        <p:strVal val="true"/>
                                      </p:to>
                                    </p:set>
                                  </p:childTnLst>
                                </p:cTn>
                              </p:par>
                              <p:par>
                                <p:cTn id="81" presetID="1" presetClass="emph" presetSubtype="2" fill="hold" nodeType="withEffect">
                                  <p:stCondLst>
                                    <p:cond delay="0"/>
                                  </p:stCondLst>
                                  <p:childTnLst>
                                    <p:animClr clrSpc="rgb">
                                      <p:cBhvr>
                                        <p:cTn id="82" dur="500" fill="hold"/>
                                        <p:tgtEl>
                                          <p:spTgt spid="68"/>
                                        </p:tgtEl>
                                        <p:attrNameLst>
                                          <p:attrName>fillcolor</p:attrName>
                                        </p:attrNameLst>
                                      </p:cBhvr>
                                      <p:to>
                                        <a:srgbClr val="DCE6F2"/>
                                      </p:to>
                                    </p:animClr>
                                    <p:set>
                                      <p:cBhvr>
                                        <p:cTn id="83" dur="500" fill="hold"/>
                                        <p:tgtEl>
                                          <p:spTgt spid="68"/>
                                        </p:tgtEl>
                                        <p:attrNameLst>
                                          <p:attrName>fill.type</p:attrName>
                                        </p:attrNameLst>
                                      </p:cBhvr>
                                      <p:to>
                                        <p:strVal val="solid"/>
                                      </p:to>
                                    </p:set>
                                    <p:set>
                                      <p:cBhvr>
                                        <p:cTn id="84" dur="500" fill="hold"/>
                                        <p:tgtEl>
                                          <p:spTgt spid="6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Garbage collector properties</a:t>
            </a:r>
            <a:endParaRPr lang="en-US" dirty="0"/>
          </a:p>
        </p:txBody>
      </p:sp>
      <p:sp>
        <p:nvSpPr>
          <p:cNvPr id="3" name="Content Placeholder 2"/>
          <p:cNvSpPr>
            <a:spLocks noGrp="1"/>
          </p:cNvSpPr>
          <p:nvPr>
            <p:ph idx="1"/>
          </p:nvPr>
        </p:nvSpPr>
        <p:spPr>
          <a:xfrm>
            <a:off x="381000" y="1412874"/>
            <a:ext cx="8382000" cy="5148699"/>
          </a:xfrm>
        </p:spPr>
        <p:txBody>
          <a:bodyPr>
            <a:normAutofit/>
          </a:bodyPr>
          <a:lstStyle/>
          <a:p>
            <a:r>
              <a:rPr lang="en-US" sz="3200" dirty="0" smtClean="0"/>
              <a:t>safety: </a:t>
            </a:r>
            <a:r>
              <a:rPr lang="en-US" sz="3200" dirty="0" err="1" smtClean="0"/>
              <a:t>gc</a:t>
            </a:r>
            <a:r>
              <a:rPr lang="en-US" sz="3200" dirty="0" smtClean="0"/>
              <a:t> does no harm</a:t>
            </a:r>
          </a:p>
          <a:p>
            <a:pPr lvl="1"/>
            <a:r>
              <a:rPr lang="en-US" sz="2800" dirty="0" smtClean="0"/>
              <a:t>type safety</a:t>
            </a:r>
          </a:p>
          <a:p>
            <a:pPr lvl="2"/>
            <a:r>
              <a:rPr lang="en-US" sz="2400" dirty="0" err="1" smtClean="0"/>
              <a:t>gc</a:t>
            </a:r>
            <a:r>
              <a:rPr lang="en-US" sz="2400" dirty="0" smtClean="0"/>
              <a:t> turns well-typed heap into well-typed heap</a:t>
            </a:r>
          </a:p>
          <a:p>
            <a:pPr lvl="1"/>
            <a:r>
              <a:rPr lang="en-US" sz="2800" dirty="0" smtClean="0"/>
              <a:t>graph isomorphism</a:t>
            </a:r>
          </a:p>
          <a:p>
            <a:pPr lvl="2"/>
            <a:r>
              <a:rPr lang="en-US" sz="2400" dirty="0" smtClean="0"/>
              <a:t>concrete graph represents abstract graph</a:t>
            </a:r>
          </a:p>
          <a:p>
            <a:r>
              <a:rPr lang="en-US" sz="3200" dirty="0" smtClean="0"/>
              <a:t>effectiveness</a:t>
            </a:r>
          </a:p>
          <a:p>
            <a:pPr lvl="1"/>
            <a:r>
              <a:rPr lang="en-US" sz="2800" dirty="0" smtClean="0"/>
              <a:t>after </a:t>
            </a:r>
            <a:r>
              <a:rPr lang="en-US" sz="2800" dirty="0" err="1" smtClean="0"/>
              <a:t>gc</a:t>
            </a:r>
            <a:r>
              <a:rPr lang="en-US" sz="2800" dirty="0" smtClean="0"/>
              <a:t>, unreachable objects reclaimed</a:t>
            </a:r>
          </a:p>
          <a:p>
            <a:r>
              <a:rPr lang="en-US" sz="3200" dirty="0" smtClean="0"/>
              <a:t>termination</a:t>
            </a:r>
          </a:p>
          <a:p>
            <a:r>
              <a:rPr lang="en-US" sz="3200" dirty="0" smtClean="0"/>
              <a:t>efficiency</a:t>
            </a:r>
            <a:endParaRPr lang="en-US" sz="3200" dirty="0"/>
          </a:p>
        </p:txBody>
      </p:sp>
      <p:grpSp>
        <p:nvGrpSpPr>
          <p:cNvPr id="5" name="Group 8"/>
          <p:cNvGrpSpPr/>
          <p:nvPr/>
        </p:nvGrpSpPr>
        <p:grpSpPr>
          <a:xfrm>
            <a:off x="4592096" y="1369087"/>
            <a:ext cx="4722725" cy="4505849"/>
            <a:chOff x="4572000" y="1590151"/>
            <a:chExt cx="4722725" cy="4505849"/>
          </a:xfrm>
        </p:grpSpPr>
        <p:sp>
          <p:nvSpPr>
            <p:cNvPr id="4" name="Left Brace 3"/>
            <p:cNvSpPr/>
            <p:nvPr/>
          </p:nvSpPr>
          <p:spPr>
            <a:xfrm flipH="1">
              <a:off x="4572000" y="5029200"/>
              <a:ext cx="685800" cy="1066800"/>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flipH="1">
              <a:off x="7333622" y="1590151"/>
              <a:ext cx="685800" cy="3200400"/>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flipH="1">
              <a:off x="7999325" y="2957287"/>
              <a:ext cx="1295400" cy="461665"/>
            </a:xfrm>
            <a:prstGeom prst="rect">
              <a:avLst/>
            </a:prstGeom>
            <a:noFill/>
          </p:spPr>
          <p:txBody>
            <a:bodyPr wrap="square" rtlCol="0">
              <a:spAutoFit/>
            </a:bodyPr>
            <a:lstStyle/>
            <a:p>
              <a:r>
                <a:rPr lang="en-US" sz="2400" dirty="0" smtClean="0">
                  <a:solidFill>
                    <a:srgbClr val="7030A0"/>
                  </a:solidFill>
                </a:rPr>
                <a:t>verified</a:t>
              </a:r>
              <a:endParaRPr lang="en-US" sz="2400" dirty="0">
                <a:solidFill>
                  <a:srgbClr val="7030A0"/>
                </a:solidFill>
              </a:endParaRPr>
            </a:p>
          </p:txBody>
        </p:sp>
        <p:sp>
          <p:nvSpPr>
            <p:cNvPr id="8" name="TextBox 7"/>
            <p:cNvSpPr txBox="1"/>
            <p:nvPr/>
          </p:nvSpPr>
          <p:spPr>
            <a:xfrm flipH="1">
              <a:off x="5257800" y="5188803"/>
              <a:ext cx="2218174" cy="830997"/>
            </a:xfrm>
            <a:prstGeom prst="rect">
              <a:avLst/>
            </a:prstGeom>
            <a:noFill/>
          </p:spPr>
          <p:txBody>
            <a:bodyPr wrap="square" rtlCol="0">
              <a:spAutoFit/>
            </a:bodyPr>
            <a:lstStyle/>
            <a:p>
              <a:r>
                <a:rPr lang="en-US" sz="2400" dirty="0" smtClean="0">
                  <a:solidFill>
                    <a:srgbClr val="7030A0"/>
                  </a:solidFill>
                </a:rPr>
                <a:t>not</a:t>
              </a:r>
            </a:p>
            <a:p>
              <a:r>
                <a:rPr lang="en-US" sz="2400" dirty="0" smtClean="0">
                  <a:solidFill>
                    <a:srgbClr val="7030A0"/>
                  </a:solidFill>
                </a:rPr>
                <a:t>verified</a:t>
              </a:r>
              <a:endParaRPr lang="en-US" sz="2400" dirty="0">
                <a:solidFill>
                  <a:srgbClr val="7030A0"/>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6629400" y="1371600"/>
            <a:ext cx="914400" cy="8382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31" name="Rectangle 30"/>
          <p:cNvSpPr/>
          <p:nvPr/>
        </p:nvSpPr>
        <p:spPr>
          <a:xfrm>
            <a:off x="4724400" y="1447800"/>
            <a:ext cx="914400" cy="8382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29" name="Rectangle 28"/>
          <p:cNvSpPr/>
          <p:nvPr/>
        </p:nvSpPr>
        <p:spPr>
          <a:xfrm>
            <a:off x="2590800" y="1447800"/>
            <a:ext cx="914400" cy="8382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2" name="Title 1"/>
          <p:cNvSpPr>
            <a:spLocks noGrp="1"/>
          </p:cNvSpPr>
          <p:nvPr>
            <p:ph type="title"/>
          </p:nvPr>
        </p:nvSpPr>
        <p:spPr/>
        <p:txBody>
          <a:bodyPr>
            <a:normAutofit/>
          </a:bodyPr>
          <a:lstStyle/>
          <a:p>
            <a:r>
              <a:rPr lang="en-US" dirty="0" smtClean="0"/>
              <a:t>Proving safety</a:t>
            </a:r>
            <a:endParaRPr lang="en-US" dirty="0"/>
          </a:p>
        </p:txBody>
      </p:sp>
      <p:cxnSp>
        <p:nvCxnSpPr>
          <p:cNvPr id="5" name="Straight Arrow Connector 4"/>
          <p:cNvCxnSpPr/>
          <p:nvPr/>
        </p:nvCxnSpPr>
        <p:spPr bwMode="auto">
          <a:xfrm flipV="1">
            <a:off x="3200400" y="1600200"/>
            <a:ext cx="1524000" cy="76201"/>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52600" y="1447800"/>
            <a:ext cx="771365" cy="646331"/>
          </a:xfrm>
          <a:prstGeom prst="rect">
            <a:avLst/>
          </a:prstGeom>
          <a:noFill/>
        </p:spPr>
        <p:txBody>
          <a:bodyPr wrap="none" rtlCol="0">
            <a:spAutoFit/>
          </a:bodyPr>
          <a:lstStyle/>
          <a:p>
            <a:r>
              <a:rPr lang="en-US" dirty="0" smtClean="0">
                <a:solidFill>
                  <a:schemeClr val="bg1"/>
                </a:solidFill>
              </a:rPr>
              <a:t>       A</a:t>
            </a:r>
          </a:p>
          <a:p>
            <a:r>
              <a:rPr lang="en-US" dirty="0" smtClean="0">
                <a:solidFill>
                  <a:schemeClr val="bg1"/>
                </a:solidFill>
              </a:rPr>
              <a:t>(root)</a:t>
            </a:r>
            <a:endParaRPr lang="en-US" dirty="0">
              <a:solidFill>
                <a:schemeClr val="bg1"/>
              </a:solidFill>
            </a:endParaRPr>
          </a:p>
        </p:txBody>
      </p:sp>
      <p:sp>
        <p:nvSpPr>
          <p:cNvPr id="12" name="TextBox 11"/>
          <p:cNvSpPr txBox="1"/>
          <p:nvPr/>
        </p:nvSpPr>
        <p:spPr>
          <a:xfrm>
            <a:off x="4343400" y="1543050"/>
            <a:ext cx="317716" cy="369332"/>
          </a:xfrm>
          <a:prstGeom prst="rect">
            <a:avLst/>
          </a:prstGeom>
          <a:noFill/>
        </p:spPr>
        <p:txBody>
          <a:bodyPr wrap="none" rtlCol="0">
            <a:spAutoFit/>
          </a:bodyPr>
          <a:lstStyle/>
          <a:p>
            <a:r>
              <a:rPr lang="en-US" dirty="0" smtClean="0">
                <a:solidFill>
                  <a:schemeClr val="bg1"/>
                </a:solidFill>
              </a:rPr>
              <a:t>B</a:t>
            </a:r>
            <a:endParaRPr lang="en-US" dirty="0">
              <a:solidFill>
                <a:schemeClr val="bg1"/>
              </a:solidFill>
            </a:endParaRPr>
          </a:p>
        </p:txBody>
      </p:sp>
      <p:sp>
        <p:nvSpPr>
          <p:cNvPr id="15" name="TextBox 14"/>
          <p:cNvSpPr txBox="1"/>
          <p:nvPr/>
        </p:nvSpPr>
        <p:spPr>
          <a:xfrm>
            <a:off x="6172200" y="1543050"/>
            <a:ext cx="327334" cy="369332"/>
          </a:xfrm>
          <a:prstGeom prst="rect">
            <a:avLst/>
          </a:prstGeom>
          <a:noFill/>
        </p:spPr>
        <p:txBody>
          <a:bodyPr wrap="none" rtlCol="0">
            <a:spAutoFit/>
          </a:bodyPr>
          <a:lstStyle/>
          <a:p>
            <a:r>
              <a:rPr lang="en-US" dirty="0" smtClean="0">
                <a:solidFill>
                  <a:schemeClr val="bg1"/>
                </a:solidFill>
              </a:rPr>
              <a:t>C</a:t>
            </a:r>
            <a:endParaRPr lang="en-US" dirty="0">
              <a:solidFill>
                <a:schemeClr val="bg1"/>
              </a:solidFill>
            </a:endParaRPr>
          </a:p>
        </p:txBody>
      </p:sp>
      <p:cxnSp>
        <p:nvCxnSpPr>
          <p:cNvPr id="18" name="Straight Arrow Connector 17"/>
          <p:cNvCxnSpPr/>
          <p:nvPr/>
        </p:nvCxnSpPr>
        <p:spPr>
          <a:xfrm rot="10800000">
            <a:off x="5613400" y="1571626"/>
            <a:ext cx="1320800" cy="28575"/>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flipV="1">
            <a:off x="3505200" y="1981199"/>
            <a:ext cx="1447800" cy="76199"/>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28600" y="1371600"/>
            <a:ext cx="2282069" cy="646331"/>
          </a:xfrm>
          <a:prstGeom prst="rect">
            <a:avLst/>
          </a:prstGeom>
          <a:noFill/>
        </p:spPr>
        <p:txBody>
          <a:bodyPr wrap="square" rtlCol="0">
            <a:spAutoFit/>
          </a:bodyPr>
          <a:lstStyle/>
          <a:p>
            <a:r>
              <a:rPr lang="en-US" i="1" dirty="0" smtClean="0">
                <a:solidFill>
                  <a:schemeClr val="bg1"/>
                </a:solidFill>
              </a:rPr>
              <a:t>abstract</a:t>
            </a:r>
          </a:p>
          <a:p>
            <a:r>
              <a:rPr lang="en-US" i="1" dirty="0" smtClean="0">
                <a:solidFill>
                  <a:schemeClr val="bg1"/>
                </a:solidFill>
              </a:rPr>
              <a:t>graph</a:t>
            </a:r>
            <a:endParaRPr lang="en-US" i="1" dirty="0">
              <a:solidFill>
                <a:schemeClr val="bg1"/>
              </a:solidFill>
            </a:endParaRPr>
          </a:p>
        </p:txBody>
      </p:sp>
      <p:grpSp>
        <p:nvGrpSpPr>
          <p:cNvPr id="3" name="Group 91"/>
          <p:cNvGrpSpPr/>
          <p:nvPr/>
        </p:nvGrpSpPr>
        <p:grpSpPr>
          <a:xfrm>
            <a:off x="2133600" y="2590800"/>
            <a:ext cx="1371600" cy="838200"/>
            <a:chOff x="7086600" y="3429000"/>
            <a:chExt cx="1371600" cy="838200"/>
          </a:xfrm>
        </p:grpSpPr>
        <p:sp>
          <p:nvSpPr>
            <p:cNvPr id="62" name="Rectangle 61"/>
            <p:cNvSpPr/>
            <p:nvPr/>
          </p:nvSpPr>
          <p:spPr>
            <a:xfrm>
              <a:off x="7543800" y="3429000"/>
              <a:ext cx="914400" cy="838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81" name="TextBox 80"/>
            <p:cNvSpPr txBox="1"/>
            <p:nvPr/>
          </p:nvSpPr>
          <p:spPr>
            <a:xfrm>
              <a:off x="7086600" y="3581400"/>
              <a:ext cx="333746" cy="369332"/>
            </a:xfrm>
            <a:prstGeom prst="rect">
              <a:avLst/>
            </a:prstGeom>
            <a:noFill/>
            <a:ln>
              <a:noFill/>
            </a:ln>
          </p:spPr>
          <p:txBody>
            <a:bodyPr wrap="none" rtlCol="0">
              <a:spAutoFit/>
            </a:bodyPr>
            <a:lstStyle/>
            <a:p>
              <a:r>
                <a:rPr lang="en-US" dirty="0" smtClean="0">
                  <a:solidFill>
                    <a:schemeClr val="bg1"/>
                  </a:solidFill>
                </a:rPr>
                <a:t>A</a:t>
              </a:r>
              <a:endParaRPr lang="en-US" dirty="0">
                <a:solidFill>
                  <a:schemeClr val="bg1"/>
                </a:solidFill>
              </a:endParaRPr>
            </a:p>
          </p:txBody>
        </p:sp>
      </p:grpSp>
      <p:grpSp>
        <p:nvGrpSpPr>
          <p:cNvPr id="4" name="Group 92"/>
          <p:cNvGrpSpPr/>
          <p:nvPr/>
        </p:nvGrpSpPr>
        <p:grpSpPr>
          <a:xfrm>
            <a:off x="4343400" y="2590800"/>
            <a:ext cx="1295400" cy="838200"/>
            <a:chOff x="7162800" y="4876800"/>
            <a:chExt cx="1295400" cy="838200"/>
          </a:xfrm>
        </p:grpSpPr>
        <p:sp>
          <p:nvSpPr>
            <p:cNvPr id="82" name="Rectangle 81"/>
            <p:cNvSpPr/>
            <p:nvPr/>
          </p:nvSpPr>
          <p:spPr>
            <a:xfrm>
              <a:off x="7543800" y="4876800"/>
              <a:ext cx="914400" cy="838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83" name="TextBox 82"/>
            <p:cNvSpPr txBox="1"/>
            <p:nvPr/>
          </p:nvSpPr>
          <p:spPr>
            <a:xfrm>
              <a:off x="7162800" y="5105400"/>
              <a:ext cx="317716" cy="369332"/>
            </a:xfrm>
            <a:prstGeom prst="rect">
              <a:avLst/>
            </a:prstGeom>
            <a:noFill/>
            <a:ln>
              <a:noFill/>
            </a:ln>
          </p:spPr>
          <p:txBody>
            <a:bodyPr wrap="none" rtlCol="0">
              <a:spAutoFit/>
            </a:bodyPr>
            <a:lstStyle/>
            <a:p>
              <a:r>
                <a:rPr lang="en-US" dirty="0" smtClean="0">
                  <a:solidFill>
                    <a:schemeClr val="bg1"/>
                  </a:solidFill>
                </a:rPr>
                <a:t>B</a:t>
              </a:r>
              <a:endParaRPr lang="en-US" dirty="0">
                <a:solidFill>
                  <a:schemeClr val="bg1"/>
                </a:solidFill>
              </a:endParaRPr>
            </a:p>
          </p:txBody>
        </p:sp>
      </p:grpSp>
      <p:sp>
        <p:nvSpPr>
          <p:cNvPr id="54" name="TextBox 53"/>
          <p:cNvSpPr txBox="1"/>
          <p:nvPr/>
        </p:nvSpPr>
        <p:spPr>
          <a:xfrm>
            <a:off x="272685" y="3798278"/>
            <a:ext cx="8651088" cy="1969770"/>
          </a:xfrm>
          <a:prstGeom prst="rect">
            <a:avLst/>
          </a:prstGeom>
          <a:noFill/>
        </p:spPr>
        <p:txBody>
          <a:bodyPr wrap="square" rtlCol="0">
            <a:spAutoFit/>
          </a:bodyPr>
          <a:lstStyle/>
          <a:p>
            <a:r>
              <a:rPr lang="en-US" sz="1600" b="1" dirty="0" smtClean="0">
                <a:solidFill>
                  <a:schemeClr val="bg1"/>
                </a:solidFill>
              </a:rPr>
              <a:t>procedure </a:t>
            </a:r>
            <a:r>
              <a:rPr lang="en-US" sz="1600" b="1" dirty="0" err="1" smtClean="0">
                <a:solidFill>
                  <a:schemeClr val="bg1"/>
                </a:solidFill>
              </a:rPr>
              <a:t>GarbageCollectMs</a:t>
            </a:r>
            <a:r>
              <a:rPr lang="en-US" sz="1600" b="1" dirty="0" smtClean="0">
                <a:solidFill>
                  <a:schemeClr val="bg1"/>
                </a:solidFill>
              </a:rPr>
              <a:t>()</a:t>
            </a:r>
          </a:p>
          <a:p>
            <a:pPr lvl="0"/>
            <a:r>
              <a:rPr lang="en-US" sz="1400" b="1" dirty="0" smtClean="0">
                <a:solidFill>
                  <a:schemeClr val="bg1"/>
                </a:solidFill>
              </a:rPr>
              <a:t>  </a:t>
            </a:r>
            <a:r>
              <a:rPr lang="en-US" sz="1400" b="1" dirty="0" smtClean="0">
                <a:solidFill>
                  <a:srgbClr val="FF0000"/>
                </a:solidFill>
              </a:rPr>
              <a:t>requires </a:t>
            </a:r>
            <a:r>
              <a:rPr lang="en-US" sz="1400" b="1" dirty="0" err="1" smtClean="0">
                <a:solidFill>
                  <a:srgbClr val="FF0000"/>
                </a:solidFill>
              </a:rPr>
              <a:t>MsMutatorInv</a:t>
            </a:r>
            <a:r>
              <a:rPr lang="en-US" sz="1400" b="1" dirty="0" smtClean="0">
                <a:solidFill>
                  <a:srgbClr val="FF0000"/>
                </a:solidFill>
              </a:rPr>
              <a:t>(root, Color, $</a:t>
            </a:r>
            <a:r>
              <a:rPr lang="en-US" sz="1400" b="1" dirty="0" err="1" smtClean="0">
                <a:solidFill>
                  <a:srgbClr val="FF0000"/>
                </a:solidFill>
              </a:rPr>
              <a:t>toAbs</a:t>
            </a:r>
            <a:r>
              <a:rPr lang="en-US" sz="1400" b="1" dirty="0" smtClean="0">
                <a:solidFill>
                  <a:srgbClr val="FF0000"/>
                </a:solidFill>
              </a:rPr>
              <a:t>, $</a:t>
            </a:r>
            <a:r>
              <a:rPr lang="en-US" sz="1400" b="1" dirty="0" err="1" smtClean="0">
                <a:solidFill>
                  <a:srgbClr val="FF0000"/>
                </a:solidFill>
              </a:rPr>
              <a:t>AbsMem</a:t>
            </a:r>
            <a:r>
              <a:rPr lang="en-US" sz="1400" b="1" dirty="0" smtClean="0">
                <a:solidFill>
                  <a:srgbClr val="FF0000"/>
                </a:solidFill>
              </a:rPr>
              <a:t>, </a:t>
            </a:r>
            <a:r>
              <a:rPr lang="en-US" sz="1400" b="1" dirty="0" err="1" smtClean="0">
                <a:solidFill>
                  <a:srgbClr val="FF0000"/>
                </a:solidFill>
              </a:rPr>
              <a:t>Mem</a:t>
            </a:r>
            <a:r>
              <a:rPr lang="en-US" sz="1400" b="1" dirty="0" smtClean="0">
                <a:solidFill>
                  <a:srgbClr val="FF0000"/>
                </a:solidFill>
              </a:rPr>
              <a:t>);</a:t>
            </a:r>
          </a:p>
          <a:p>
            <a:pPr lvl="0"/>
            <a:r>
              <a:rPr lang="en-US" sz="1400" b="1" dirty="0" smtClean="0">
                <a:solidFill>
                  <a:schemeClr val="bg1"/>
                </a:solidFill>
              </a:rPr>
              <a:t>  </a:t>
            </a:r>
            <a:r>
              <a:rPr lang="en-US" sz="1400" b="1" dirty="0" smtClean="0">
                <a:solidFill>
                  <a:schemeClr val="accent2">
                    <a:lumMod val="75000"/>
                  </a:schemeClr>
                </a:solidFill>
              </a:rPr>
              <a:t>modifies </a:t>
            </a:r>
            <a:r>
              <a:rPr lang="en-US" sz="1400" b="1" dirty="0" err="1" smtClean="0">
                <a:solidFill>
                  <a:schemeClr val="accent2">
                    <a:lumMod val="75000"/>
                  </a:schemeClr>
                </a:solidFill>
              </a:rPr>
              <a:t>Mem</a:t>
            </a:r>
            <a:r>
              <a:rPr lang="en-US" sz="1400" b="1" dirty="0" smtClean="0">
                <a:solidFill>
                  <a:schemeClr val="accent2">
                    <a:lumMod val="75000"/>
                  </a:schemeClr>
                </a:solidFill>
              </a:rPr>
              <a:t>, Color, $</a:t>
            </a:r>
            <a:r>
              <a:rPr lang="en-US" sz="1400" b="1" dirty="0" err="1" smtClean="0">
                <a:solidFill>
                  <a:schemeClr val="accent2">
                    <a:lumMod val="75000"/>
                  </a:schemeClr>
                </a:solidFill>
              </a:rPr>
              <a:t>toAbs</a:t>
            </a:r>
            <a:r>
              <a:rPr lang="en-US" sz="1400" b="1" dirty="0" smtClean="0">
                <a:solidFill>
                  <a:schemeClr val="accent2">
                    <a:lumMod val="75000"/>
                  </a:schemeClr>
                </a:solidFill>
              </a:rPr>
              <a:t>;</a:t>
            </a:r>
          </a:p>
          <a:p>
            <a:pPr lvl="0"/>
            <a:r>
              <a:rPr lang="en-US" sz="1400" b="1" dirty="0" smtClean="0">
                <a:solidFill>
                  <a:schemeClr val="bg1"/>
                </a:solidFill>
              </a:rPr>
              <a:t>  </a:t>
            </a:r>
            <a:r>
              <a:rPr lang="en-US" sz="1400" b="1" dirty="0" smtClean="0">
                <a:solidFill>
                  <a:srgbClr val="00B050"/>
                </a:solidFill>
              </a:rPr>
              <a:t>ensures  </a:t>
            </a:r>
            <a:r>
              <a:rPr lang="en-US" sz="1400" b="1" dirty="0" err="1" smtClean="0">
                <a:solidFill>
                  <a:srgbClr val="00B050"/>
                </a:solidFill>
              </a:rPr>
              <a:t>MsMutatorInv</a:t>
            </a:r>
            <a:r>
              <a:rPr lang="en-US" sz="1400" b="1" dirty="0" smtClean="0">
                <a:solidFill>
                  <a:srgbClr val="00B050"/>
                </a:solidFill>
              </a:rPr>
              <a:t>(root, Color, $</a:t>
            </a:r>
            <a:r>
              <a:rPr lang="en-US" sz="1400" b="1" dirty="0" err="1" smtClean="0">
                <a:solidFill>
                  <a:srgbClr val="00B050"/>
                </a:solidFill>
              </a:rPr>
              <a:t>toAbs</a:t>
            </a:r>
            <a:r>
              <a:rPr lang="en-US" sz="1400" b="1" dirty="0" smtClean="0">
                <a:solidFill>
                  <a:srgbClr val="00B050"/>
                </a:solidFill>
              </a:rPr>
              <a:t>, $</a:t>
            </a:r>
            <a:r>
              <a:rPr lang="en-US" sz="1400" b="1" dirty="0" err="1" smtClean="0">
                <a:solidFill>
                  <a:srgbClr val="00B050"/>
                </a:solidFill>
              </a:rPr>
              <a:t>AbsMem</a:t>
            </a:r>
            <a:r>
              <a:rPr lang="en-US" sz="1400" b="1" dirty="0" smtClean="0">
                <a:solidFill>
                  <a:srgbClr val="00B050"/>
                </a:solidFill>
              </a:rPr>
              <a:t>, </a:t>
            </a:r>
            <a:r>
              <a:rPr lang="en-US" sz="1400" b="1" dirty="0" err="1" smtClean="0">
                <a:solidFill>
                  <a:srgbClr val="00B050"/>
                </a:solidFill>
              </a:rPr>
              <a:t>Mem</a:t>
            </a:r>
            <a:r>
              <a:rPr lang="en-US" sz="1400" b="1" dirty="0" smtClean="0">
                <a:solidFill>
                  <a:srgbClr val="00B050"/>
                </a:solidFill>
              </a:rPr>
              <a:t>);</a:t>
            </a:r>
          </a:p>
          <a:p>
            <a:pPr lvl="0"/>
            <a:r>
              <a:rPr lang="en-US" sz="1600" b="1" dirty="0" smtClean="0">
                <a:solidFill>
                  <a:schemeClr val="bg1"/>
                </a:solidFill>
              </a:rPr>
              <a:t>{</a:t>
            </a:r>
          </a:p>
          <a:p>
            <a:r>
              <a:rPr lang="en-US" sz="1600" b="1" dirty="0" smtClean="0">
                <a:solidFill>
                  <a:schemeClr val="bg1"/>
                </a:solidFill>
              </a:rPr>
              <a:t>  call Mark(root);</a:t>
            </a:r>
          </a:p>
          <a:p>
            <a:r>
              <a:rPr lang="en-US" sz="1600" b="1" dirty="0" smtClean="0">
                <a:solidFill>
                  <a:schemeClr val="bg1"/>
                </a:solidFill>
              </a:rPr>
              <a:t>  call Sweep();</a:t>
            </a:r>
          </a:p>
          <a:p>
            <a:r>
              <a:rPr lang="en-US" sz="1600" b="1" dirty="0" smtClean="0">
                <a:solidFill>
                  <a:schemeClr val="bg1"/>
                </a:solidFill>
              </a:rPr>
              <a:t>}</a:t>
            </a:r>
          </a:p>
        </p:txBody>
      </p:sp>
      <p:sp>
        <p:nvSpPr>
          <p:cNvPr id="57" name="Down Arrow 56"/>
          <p:cNvSpPr/>
          <p:nvPr/>
        </p:nvSpPr>
        <p:spPr>
          <a:xfrm flipV="1">
            <a:off x="2819400" y="2209800"/>
            <a:ext cx="457200" cy="3810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58" name="Down Arrow 57"/>
          <p:cNvSpPr/>
          <p:nvPr/>
        </p:nvSpPr>
        <p:spPr>
          <a:xfrm flipV="1">
            <a:off x="4958862" y="2209800"/>
            <a:ext cx="457200" cy="38100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63" name="TextBox 62"/>
          <p:cNvSpPr txBox="1"/>
          <p:nvPr/>
        </p:nvSpPr>
        <p:spPr>
          <a:xfrm>
            <a:off x="228600" y="2514600"/>
            <a:ext cx="2514600" cy="646331"/>
          </a:xfrm>
          <a:prstGeom prst="rect">
            <a:avLst/>
          </a:prstGeom>
          <a:noFill/>
        </p:spPr>
        <p:txBody>
          <a:bodyPr wrap="square" rtlCol="0">
            <a:spAutoFit/>
          </a:bodyPr>
          <a:lstStyle/>
          <a:p>
            <a:r>
              <a:rPr lang="en-US" i="1" dirty="0" smtClean="0">
                <a:solidFill>
                  <a:schemeClr val="bg1"/>
                </a:solidFill>
              </a:rPr>
              <a:t>concrete</a:t>
            </a:r>
          </a:p>
          <a:p>
            <a:r>
              <a:rPr lang="en-US" i="1" dirty="0" smtClean="0">
                <a:solidFill>
                  <a:schemeClr val="bg1"/>
                </a:solidFill>
              </a:rPr>
              <a:t>graph</a:t>
            </a:r>
            <a:endParaRPr lang="en-US" i="1" dirty="0">
              <a:solidFill>
                <a:schemeClr val="bg1"/>
              </a:solidFill>
            </a:endParaRPr>
          </a:p>
        </p:txBody>
      </p:sp>
      <p:sp>
        <p:nvSpPr>
          <p:cNvPr id="64" name="TextBox 63"/>
          <p:cNvSpPr txBox="1"/>
          <p:nvPr/>
        </p:nvSpPr>
        <p:spPr>
          <a:xfrm>
            <a:off x="5380055" y="2280139"/>
            <a:ext cx="1143000" cy="338554"/>
          </a:xfrm>
          <a:prstGeom prst="rect">
            <a:avLst/>
          </a:prstGeom>
          <a:noFill/>
        </p:spPr>
        <p:txBody>
          <a:bodyPr wrap="square" rtlCol="0">
            <a:spAutoFit/>
          </a:bodyPr>
          <a:lstStyle/>
          <a:p>
            <a:r>
              <a:rPr lang="en-US" sz="1600" b="1" dirty="0" smtClean="0">
                <a:solidFill>
                  <a:schemeClr val="bg1"/>
                </a:solidFill>
              </a:rPr>
              <a:t>$</a:t>
            </a:r>
            <a:r>
              <a:rPr lang="en-US" sz="1600" b="1" dirty="0" err="1" smtClean="0">
                <a:solidFill>
                  <a:schemeClr val="bg1"/>
                </a:solidFill>
              </a:rPr>
              <a:t>toAbs</a:t>
            </a:r>
            <a:endParaRPr lang="en-US" sz="1600" i="1" dirty="0">
              <a:solidFill>
                <a:schemeClr val="bg1"/>
              </a:solidFill>
            </a:endParaRPr>
          </a:p>
        </p:txBody>
      </p:sp>
      <p:sp>
        <p:nvSpPr>
          <p:cNvPr id="74" name="TextBox 73"/>
          <p:cNvSpPr txBox="1"/>
          <p:nvPr/>
        </p:nvSpPr>
        <p:spPr>
          <a:xfrm>
            <a:off x="3200400" y="2209800"/>
            <a:ext cx="1143000" cy="338554"/>
          </a:xfrm>
          <a:prstGeom prst="rect">
            <a:avLst/>
          </a:prstGeom>
          <a:noFill/>
        </p:spPr>
        <p:txBody>
          <a:bodyPr wrap="square" rtlCol="0">
            <a:spAutoFit/>
          </a:bodyPr>
          <a:lstStyle/>
          <a:p>
            <a:r>
              <a:rPr lang="en-US" sz="1600" b="1" dirty="0" smtClean="0">
                <a:solidFill>
                  <a:schemeClr val="bg1"/>
                </a:solidFill>
              </a:rPr>
              <a:t>$</a:t>
            </a:r>
            <a:r>
              <a:rPr lang="en-US" sz="1600" b="1" dirty="0" err="1" smtClean="0">
                <a:solidFill>
                  <a:schemeClr val="bg1"/>
                </a:solidFill>
              </a:rPr>
              <a:t>toAbs</a:t>
            </a:r>
            <a:endParaRPr lang="en-US" sz="1600" i="1" dirty="0">
              <a:solidFill>
                <a:schemeClr val="bg1"/>
              </a:solidFill>
            </a:endParaRPr>
          </a:p>
        </p:txBody>
      </p:sp>
      <p:sp>
        <p:nvSpPr>
          <p:cNvPr id="75" name="TextBox 74"/>
          <p:cNvSpPr txBox="1"/>
          <p:nvPr/>
        </p:nvSpPr>
        <p:spPr>
          <a:xfrm>
            <a:off x="1024709" y="4511733"/>
            <a:ext cx="7587663" cy="2169825"/>
          </a:xfrm>
          <a:prstGeom prst="rect">
            <a:avLst/>
          </a:prstGeom>
          <a:ln/>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400" b="1" dirty="0" smtClean="0">
                <a:solidFill>
                  <a:schemeClr val="bg1"/>
                </a:solidFill>
              </a:rPr>
              <a:t>function </a:t>
            </a:r>
            <a:r>
              <a:rPr lang="en-US" sz="1400" b="1" dirty="0" err="1" smtClean="0">
                <a:solidFill>
                  <a:srgbClr val="00B0F0"/>
                </a:solidFill>
              </a:rPr>
              <a:t>MsMutatorInv</a:t>
            </a:r>
            <a:r>
              <a:rPr lang="en-US" sz="1400" b="1" dirty="0" smtClean="0">
                <a:solidFill>
                  <a:srgbClr val="00B0F0"/>
                </a:solidFill>
              </a:rPr>
              <a:t>(...) </a:t>
            </a:r>
            <a:r>
              <a:rPr lang="en-US" sz="1400" b="1" dirty="0" smtClean="0">
                <a:solidFill>
                  <a:schemeClr val="bg1"/>
                </a:solidFill>
              </a:rPr>
              <a:t>returns (</a:t>
            </a:r>
            <a:r>
              <a:rPr lang="en-US" sz="1400" b="1" dirty="0" err="1" smtClean="0">
                <a:solidFill>
                  <a:schemeClr val="bg1"/>
                </a:solidFill>
              </a:rPr>
              <a:t>bool</a:t>
            </a:r>
            <a:r>
              <a:rPr lang="en-US" sz="1400" b="1" dirty="0" smtClean="0">
                <a:solidFill>
                  <a:schemeClr val="bg1"/>
                </a:solidFill>
              </a:rPr>
              <a:t>) {</a:t>
            </a:r>
          </a:p>
          <a:p>
            <a:r>
              <a:rPr lang="en-US" sz="1400" b="1" dirty="0" smtClean="0">
                <a:solidFill>
                  <a:schemeClr val="bg1"/>
                </a:solidFill>
              </a:rPr>
              <a:t>         </a:t>
            </a:r>
            <a:r>
              <a:rPr lang="en-US" sz="1400" b="1" dirty="0" err="1" smtClean="0">
                <a:solidFill>
                  <a:schemeClr val="bg1"/>
                </a:solidFill>
              </a:rPr>
              <a:t>WellFormed</a:t>
            </a:r>
            <a:r>
              <a:rPr lang="en-US" sz="1400" b="1" dirty="0" smtClean="0">
                <a:solidFill>
                  <a:schemeClr val="bg1"/>
                </a:solidFill>
              </a:rPr>
              <a:t>($</a:t>
            </a:r>
            <a:r>
              <a:rPr lang="en-US" sz="1400" b="1" dirty="0" err="1" smtClean="0">
                <a:solidFill>
                  <a:schemeClr val="bg1"/>
                </a:solidFill>
              </a:rPr>
              <a:t>toAbs</a:t>
            </a:r>
            <a:r>
              <a:rPr lang="en-US" sz="1400" b="1" dirty="0" smtClean="0">
                <a:solidFill>
                  <a:schemeClr val="bg1"/>
                </a:solidFill>
              </a:rPr>
              <a:t>) &amp;&amp; </a:t>
            </a:r>
            <a:r>
              <a:rPr lang="en-US" sz="1400" b="1" dirty="0" err="1" smtClean="0">
                <a:solidFill>
                  <a:schemeClr val="bg1"/>
                </a:solidFill>
              </a:rPr>
              <a:t>memAddr</a:t>
            </a:r>
            <a:r>
              <a:rPr lang="en-US" sz="1400" b="1" dirty="0" smtClean="0">
                <a:solidFill>
                  <a:schemeClr val="bg1"/>
                </a:solidFill>
              </a:rPr>
              <a:t>(root) &amp;&amp; $</a:t>
            </a:r>
            <a:r>
              <a:rPr lang="en-US" sz="1400" b="1" dirty="0" err="1" smtClean="0">
                <a:solidFill>
                  <a:schemeClr val="bg1"/>
                </a:solidFill>
              </a:rPr>
              <a:t>toAbs</a:t>
            </a:r>
            <a:r>
              <a:rPr lang="en-US" sz="1400" b="1" dirty="0" smtClean="0">
                <a:solidFill>
                  <a:schemeClr val="bg1"/>
                </a:solidFill>
              </a:rPr>
              <a:t>[root] != NO_ABS</a:t>
            </a:r>
          </a:p>
          <a:p>
            <a:r>
              <a:rPr lang="en-US" sz="1400" b="1" dirty="0" smtClean="0">
                <a:solidFill>
                  <a:schemeClr val="bg1"/>
                </a:solidFill>
              </a:rPr>
              <a:t>  &amp;&amp; (</a:t>
            </a:r>
            <a:r>
              <a:rPr lang="en-US" sz="1400" b="1" dirty="0" err="1" smtClean="0">
                <a:solidFill>
                  <a:schemeClr val="bg1"/>
                </a:solidFill>
              </a:rPr>
              <a:t>forall</a:t>
            </a:r>
            <a:r>
              <a:rPr lang="en-US" sz="1400" b="1" dirty="0" smtClean="0">
                <a:solidFill>
                  <a:schemeClr val="bg1"/>
                </a:solidFill>
              </a:rPr>
              <a:t> i:int::{</a:t>
            </a:r>
            <a:r>
              <a:rPr lang="en-US" sz="1400" b="1" dirty="0" err="1" smtClean="0">
                <a:solidFill>
                  <a:schemeClr val="bg1"/>
                </a:solidFill>
              </a:rPr>
              <a:t>memAddr</a:t>
            </a:r>
            <a:r>
              <a:rPr lang="en-US" sz="1400" b="1" dirty="0" smtClean="0">
                <a:solidFill>
                  <a:schemeClr val="bg1"/>
                </a:solidFill>
              </a:rPr>
              <a:t>(</a:t>
            </a:r>
            <a:r>
              <a:rPr lang="en-US" sz="1400" b="1" dirty="0" err="1" smtClean="0">
                <a:solidFill>
                  <a:schemeClr val="bg1"/>
                </a:solidFill>
              </a:rPr>
              <a:t>i</a:t>
            </a:r>
            <a:r>
              <a:rPr lang="en-US" sz="1400" b="1" dirty="0" smtClean="0">
                <a:solidFill>
                  <a:schemeClr val="bg1"/>
                </a:solidFill>
              </a:rPr>
              <a:t>)} </a:t>
            </a:r>
            <a:r>
              <a:rPr lang="en-US" sz="1400" b="1" dirty="0" err="1" smtClean="0">
                <a:solidFill>
                  <a:schemeClr val="bg1"/>
                </a:solidFill>
              </a:rPr>
              <a:t>memAddr</a:t>
            </a:r>
            <a:r>
              <a:rPr lang="en-US" sz="1400" b="1" dirty="0" smtClean="0">
                <a:solidFill>
                  <a:schemeClr val="bg1"/>
                </a:solidFill>
              </a:rPr>
              <a:t>(</a:t>
            </a:r>
            <a:r>
              <a:rPr lang="en-US" sz="1400" b="1" dirty="0" err="1" smtClean="0">
                <a:solidFill>
                  <a:schemeClr val="bg1"/>
                </a:solidFill>
              </a:rPr>
              <a:t>i</a:t>
            </a:r>
            <a:r>
              <a:rPr lang="en-US" sz="1400" b="1" dirty="0" smtClean="0">
                <a:solidFill>
                  <a:schemeClr val="bg1"/>
                </a:solidFill>
              </a:rPr>
              <a:t>) ==&gt; </a:t>
            </a:r>
            <a:r>
              <a:rPr lang="en-US" sz="1400" b="1" dirty="0" err="1" smtClean="0">
                <a:solidFill>
                  <a:srgbClr val="00B0F0"/>
                </a:solidFill>
              </a:rPr>
              <a:t>ObjInv</a:t>
            </a:r>
            <a:r>
              <a:rPr lang="en-US" sz="1400" b="1" dirty="0" smtClean="0">
                <a:solidFill>
                  <a:srgbClr val="00B0F0"/>
                </a:solidFill>
              </a:rPr>
              <a:t>(</a:t>
            </a:r>
            <a:r>
              <a:rPr lang="en-US" sz="1400" b="1" dirty="0" err="1" smtClean="0">
                <a:solidFill>
                  <a:srgbClr val="00B0F0"/>
                </a:solidFill>
              </a:rPr>
              <a:t>i</a:t>
            </a:r>
            <a:r>
              <a:rPr lang="en-US" sz="1400" b="1" dirty="0" smtClean="0">
                <a:solidFill>
                  <a:srgbClr val="00B0F0"/>
                </a:solidFill>
              </a:rPr>
              <a:t>, $</a:t>
            </a:r>
            <a:r>
              <a:rPr lang="en-US" sz="1400" b="1" dirty="0" err="1" smtClean="0">
                <a:solidFill>
                  <a:srgbClr val="00B0F0"/>
                </a:solidFill>
              </a:rPr>
              <a:t>toAbs</a:t>
            </a:r>
            <a:r>
              <a:rPr lang="en-US" sz="1400" b="1" dirty="0" smtClean="0">
                <a:solidFill>
                  <a:srgbClr val="00B0F0"/>
                </a:solidFill>
              </a:rPr>
              <a:t>, $</a:t>
            </a:r>
            <a:r>
              <a:rPr lang="en-US" sz="1400" b="1" dirty="0" err="1" smtClean="0">
                <a:solidFill>
                  <a:srgbClr val="00B0F0"/>
                </a:solidFill>
              </a:rPr>
              <a:t>AbsMem</a:t>
            </a:r>
            <a:r>
              <a:rPr lang="en-US" sz="1400" b="1" dirty="0" smtClean="0">
                <a:solidFill>
                  <a:srgbClr val="00B0F0"/>
                </a:solidFill>
              </a:rPr>
              <a:t>, </a:t>
            </a:r>
            <a:r>
              <a:rPr lang="en-US" sz="1400" b="1" dirty="0" err="1" smtClean="0">
                <a:solidFill>
                  <a:srgbClr val="00B0F0"/>
                </a:solidFill>
              </a:rPr>
              <a:t>Mem</a:t>
            </a:r>
            <a:r>
              <a:rPr lang="en-US" sz="1400" b="1" dirty="0" smtClean="0">
                <a:solidFill>
                  <a:srgbClr val="00B0F0"/>
                </a:solidFill>
              </a:rPr>
              <a:t>)</a:t>
            </a:r>
            <a:r>
              <a:rPr lang="en-US" sz="1400" b="1" dirty="0" smtClean="0">
                <a:solidFill>
                  <a:schemeClr val="bg1"/>
                </a:solidFill>
              </a:rPr>
              <a:t>)</a:t>
            </a:r>
          </a:p>
          <a:p>
            <a:r>
              <a:rPr lang="en-US" sz="1400" b="1" dirty="0" smtClean="0">
                <a:solidFill>
                  <a:schemeClr val="bg1"/>
                </a:solidFill>
              </a:rPr>
              <a:t>  &amp;&amp; (</a:t>
            </a:r>
            <a:r>
              <a:rPr lang="en-US" sz="1400" b="1" dirty="0" err="1" smtClean="0">
                <a:solidFill>
                  <a:schemeClr val="bg1"/>
                </a:solidFill>
              </a:rPr>
              <a:t>forall</a:t>
            </a:r>
            <a:r>
              <a:rPr lang="en-US" sz="1400" b="1" dirty="0" smtClean="0">
                <a:solidFill>
                  <a:schemeClr val="bg1"/>
                </a:solidFill>
              </a:rPr>
              <a:t> i:int::{</a:t>
            </a:r>
            <a:r>
              <a:rPr lang="en-US" sz="1400" b="1" dirty="0" err="1" smtClean="0">
                <a:solidFill>
                  <a:schemeClr val="bg1"/>
                </a:solidFill>
              </a:rPr>
              <a:t>memAddr</a:t>
            </a:r>
            <a:r>
              <a:rPr lang="en-US" sz="1400" b="1" dirty="0" smtClean="0">
                <a:solidFill>
                  <a:schemeClr val="bg1"/>
                </a:solidFill>
              </a:rPr>
              <a:t>(</a:t>
            </a:r>
            <a:r>
              <a:rPr lang="en-US" sz="1400" b="1" dirty="0" err="1" smtClean="0">
                <a:solidFill>
                  <a:schemeClr val="bg1"/>
                </a:solidFill>
              </a:rPr>
              <a:t>i</a:t>
            </a:r>
            <a:r>
              <a:rPr lang="en-US" sz="1400" b="1" dirty="0" smtClean="0">
                <a:solidFill>
                  <a:schemeClr val="bg1"/>
                </a:solidFill>
              </a:rPr>
              <a:t>)} </a:t>
            </a:r>
            <a:r>
              <a:rPr lang="en-US" sz="1400" b="1" dirty="0" err="1" smtClean="0">
                <a:solidFill>
                  <a:schemeClr val="bg1"/>
                </a:solidFill>
              </a:rPr>
              <a:t>memAddr</a:t>
            </a:r>
            <a:r>
              <a:rPr lang="en-US" sz="1400" b="1" dirty="0" smtClean="0">
                <a:solidFill>
                  <a:schemeClr val="bg1"/>
                </a:solidFill>
              </a:rPr>
              <a:t>(</a:t>
            </a:r>
            <a:r>
              <a:rPr lang="en-US" sz="1400" b="1" dirty="0" err="1" smtClean="0">
                <a:solidFill>
                  <a:schemeClr val="bg1"/>
                </a:solidFill>
              </a:rPr>
              <a:t>i</a:t>
            </a:r>
            <a:r>
              <a:rPr lang="en-US" sz="1400" b="1" dirty="0" smtClean="0">
                <a:solidFill>
                  <a:schemeClr val="bg1"/>
                </a:solidFill>
              </a:rPr>
              <a:t>) ==&gt; White(Color[</a:t>
            </a:r>
            <a:r>
              <a:rPr lang="en-US" sz="1400" b="1" dirty="0" err="1" smtClean="0">
                <a:solidFill>
                  <a:schemeClr val="bg1"/>
                </a:solidFill>
              </a:rPr>
              <a:t>i</a:t>
            </a:r>
            <a:r>
              <a:rPr lang="en-US" sz="1400" b="1" dirty="0" smtClean="0">
                <a:solidFill>
                  <a:schemeClr val="bg1"/>
                </a:solidFill>
              </a:rPr>
              <a:t>]))</a:t>
            </a:r>
          </a:p>
          <a:p>
            <a:r>
              <a:rPr lang="en-US" sz="1400" b="1" dirty="0" smtClean="0">
                <a:solidFill>
                  <a:schemeClr val="bg1"/>
                </a:solidFill>
              </a:rPr>
              <a:t>  &amp;&amp; (</a:t>
            </a:r>
            <a:r>
              <a:rPr lang="en-US" sz="1400" b="1" dirty="0" err="1" smtClean="0">
                <a:solidFill>
                  <a:schemeClr val="bg1"/>
                </a:solidFill>
              </a:rPr>
              <a:t>forall</a:t>
            </a:r>
            <a:r>
              <a:rPr lang="en-US" sz="1400" b="1" dirty="0" smtClean="0">
                <a:solidFill>
                  <a:schemeClr val="bg1"/>
                </a:solidFill>
              </a:rPr>
              <a:t> i:int::{</a:t>
            </a:r>
            <a:r>
              <a:rPr lang="en-US" sz="1400" b="1" dirty="0" err="1" smtClean="0">
                <a:solidFill>
                  <a:schemeClr val="bg1"/>
                </a:solidFill>
              </a:rPr>
              <a:t>memAddr</a:t>
            </a:r>
            <a:r>
              <a:rPr lang="en-US" sz="1400" b="1" dirty="0" smtClean="0">
                <a:solidFill>
                  <a:schemeClr val="bg1"/>
                </a:solidFill>
              </a:rPr>
              <a:t>(</a:t>
            </a:r>
            <a:r>
              <a:rPr lang="en-US" sz="1400" b="1" dirty="0" err="1" smtClean="0">
                <a:solidFill>
                  <a:schemeClr val="bg1"/>
                </a:solidFill>
              </a:rPr>
              <a:t>i</a:t>
            </a:r>
            <a:r>
              <a:rPr lang="en-US" sz="1400" b="1" dirty="0" smtClean="0">
                <a:solidFill>
                  <a:schemeClr val="bg1"/>
                </a:solidFill>
              </a:rPr>
              <a:t>)} </a:t>
            </a:r>
            <a:r>
              <a:rPr lang="en-US" sz="1400" b="1" dirty="0" err="1" smtClean="0">
                <a:solidFill>
                  <a:schemeClr val="bg1"/>
                </a:solidFill>
              </a:rPr>
              <a:t>memAddr</a:t>
            </a:r>
            <a:r>
              <a:rPr lang="en-US" sz="1400" b="1" dirty="0" smtClean="0">
                <a:solidFill>
                  <a:schemeClr val="bg1"/>
                </a:solidFill>
              </a:rPr>
              <a:t>(</a:t>
            </a:r>
            <a:r>
              <a:rPr lang="en-US" sz="1400" b="1" dirty="0" err="1" smtClean="0">
                <a:solidFill>
                  <a:schemeClr val="bg1"/>
                </a:solidFill>
              </a:rPr>
              <a:t>i</a:t>
            </a:r>
            <a:r>
              <a:rPr lang="en-US" sz="1400" b="1" dirty="0" smtClean="0">
                <a:solidFill>
                  <a:schemeClr val="bg1"/>
                </a:solidFill>
              </a:rPr>
              <a:t>) ==&gt; ($</a:t>
            </a:r>
            <a:r>
              <a:rPr lang="en-US" sz="1400" b="1" dirty="0" err="1" smtClean="0">
                <a:solidFill>
                  <a:schemeClr val="bg1"/>
                </a:solidFill>
              </a:rPr>
              <a:t>toAbs</a:t>
            </a:r>
            <a:r>
              <a:rPr lang="en-US" sz="1400" b="1" dirty="0" smtClean="0">
                <a:solidFill>
                  <a:schemeClr val="bg1"/>
                </a:solidFill>
              </a:rPr>
              <a:t>[</a:t>
            </a:r>
            <a:r>
              <a:rPr lang="en-US" sz="1400" b="1" dirty="0" err="1" smtClean="0">
                <a:solidFill>
                  <a:schemeClr val="bg1"/>
                </a:solidFill>
              </a:rPr>
              <a:t>i</a:t>
            </a:r>
            <a:r>
              <a:rPr lang="en-US" sz="1400" b="1" dirty="0" smtClean="0">
                <a:solidFill>
                  <a:schemeClr val="bg1"/>
                </a:solidFill>
              </a:rPr>
              <a:t>]==NO_ABS &lt;==&gt; </a:t>
            </a:r>
            <a:r>
              <a:rPr lang="en-US" sz="1400" b="1" dirty="0" err="1" smtClean="0">
                <a:solidFill>
                  <a:schemeClr val="bg1"/>
                </a:solidFill>
              </a:rPr>
              <a:t>Unalloc</a:t>
            </a:r>
            <a:r>
              <a:rPr lang="en-US" sz="1400" b="1" dirty="0" smtClean="0">
                <a:solidFill>
                  <a:schemeClr val="bg1"/>
                </a:solidFill>
              </a:rPr>
              <a:t>(Color[</a:t>
            </a:r>
            <a:r>
              <a:rPr lang="en-US" sz="1400" b="1" dirty="0" err="1" smtClean="0">
                <a:solidFill>
                  <a:schemeClr val="bg1"/>
                </a:solidFill>
              </a:rPr>
              <a:t>i</a:t>
            </a:r>
            <a:r>
              <a:rPr lang="en-US" sz="1400" b="1" dirty="0" smtClean="0">
                <a:solidFill>
                  <a:schemeClr val="bg1"/>
                </a:solidFill>
              </a:rPr>
              <a:t>])))}</a:t>
            </a:r>
          </a:p>
          <a:p>
            <a:endParaRPr lang="en-US" sz="900" b="1" dirty="0" smtClean="0">
              <a:solidFill>
                <a:schemeClr val="bg1"/>
              </a:solidFill>
            </a:endParaRPr>
          </a:p>
          <a:p>
            <a:r>
              <a:rPr lang="en-US" sz="1400" b="1" dirty="0" smtClean="0">
                <a:solidFill>
                  <a:schemeClr val="bg1"/>
                </a:solidFill>
              </a:rPr>
              <a:t>function </a:t>
            </a:r>
            <a:r>
              <a:rPr lang="en-US" sz="1400" b="1" dirty="0" err="1" smtClean="0">
                <a:solidFill>
                  <a:srgbClr val="00B0F0"/>
                </a:solidFill>
              </a:rPr>
              <a:t>ObjInv</a:t>
            </a:r>
            <a:r>
              <a:rPr lang="en-US" sz="1400" b="1" dirty="0" smtClean="0">
                <a:solidFill>
                  <a:srgbClr val="00B0F0"/>
                </a:solidFill>
              </a:rPr>
              <a:t>(...) </a:t>
            </a:r>
            <a:r>
              <a:rPr lang="en-US" sz="1400" b="1" dirty="0" smtClean="0">
                <a:solidFill>
                  <a:schemeClr val="bg1"/>
                </a:solidFill>
              </a:rPr>
              <a:t>returns (</a:t>
            </a:r>
            <a:r>
              <a:rPr lang="en-US" sz="1400" b="1" dirty="0" err="1" smtClean="0">
                <a:solidFill>
                  <a:schemeClr val="bg1"/>
                </a:solidFill>
              </a:rPr>
              <a:t>bool</a:t>
            </a:r>
            <a:r>
              <a:rPr lang="en-US" sz="1400" b="1" dirty="0" smtClean="0">
                <a:solidFill>
                  <a:schemeClr val="bg1"/>
                </a:solidFill>
              </a:rPr>
              <a:t>) {  </a:t>
            </a:r>
            <a:r>
              <a:rPr lang="en-US" sz="1400" b="1" dirty="0" err="1" smtClean="0">
                <a:solidFill>
                  <a:schemeClr val="bg1"/>
                </a:solidFill>
              </a:rPr>
              <a:t>memAddr</a:t>
            </a:r>
            <a:r>
              <a:rPr lang="en-US" sz="1400" b="1" dirty="0" smtClean="0">
                <a:solidFill>
                  <a:schemeClr val="bg1"/>
                </a:solidFill>
              </a:rPr>
              <a:t>(</a:t>
            </a:r>
            <a:r>
              <a:rPr lang="en-US" sz="1400" b="1" dirty="0" err="1" smtClean="0">
                <a:solidFill>
                  <a:schemeClr val="bg1"/>
                </a:solidFill>
              </a:rPr>
              <a:t>i</a:t>
            </a:r>
            <a:r>
              <a:rPr lang="en-US" sz="1400" b="1" dirty="0" smtClean="0">
                <a:solidFill>
                  <a:schemeClr val="bg1"/>
                </a:solidFill>
              </a:rPr>
              <a:t>) &amp;&amp; $</a:t>
            </a:r>
            <a:r>
              <a:rPr lang="en-US" sz="1400" b="1" dirty="0" err="1" smtClean="0">
                <a:solidFill>
                  <a:schemeClr val="bg1"/>
                </a:solidFill>
              </a:rPr>
              <a:t>toAbs</a:t>
            </a:r>
            <a:r>
              <a:rPr lang="en-US" sz="1400" b="1" dirty="0" smtClean="0">
                <a:solidFill>
                  <a:schemeClr val="bg1"/>
                </a:solidFill>
              </a:rPr>
              <a:t>[</a:t>
            </a:r>
            <a:r>
              <a:rPr lang="en-US" sz="1400" b="1" dirty="0" err="1" smtClean="0">
                <a:solidFill>
                  <a:schemeClr val="bg1"/>
                </a:solidFill>
              </a:rPr>
              <a:t>i</a:t>
            </a:r>
            <a:r>
              <a:rPr lang="en-US" sz="1400" b="1" dirty="0" smtClean="0">
                <a:solidFill>
                  <a:schemeClr val="bg1"/>
                </a:solidFill>
              </a:rPr>
              <a:t>] != NO_ABS ==&gt;</a:t>
            </a:r>
          </a:p>
          <a:p>
            <a:r>
              <a:rPr lang="en-US" sz="1400" b="1" dirty="0" smtClean="0">
                <a:solidFill>
                  <a:schemeClr val="bg1"/>
                </a:solidFill>
              </a:rPr>
              <a:t>     ... $</a:t>
            </a:r>
            <a:r>
              <a:rPr lang="en-US" sz="1400" b="1" dirty="0" err="1" smtClean="0">
                <a:solidFill>
                  <a:schemeClr val="bg1"/>
                </a:solidFill>
              </a:rPr>
              <a:t>toAbs</a:t>
            </a:r>
            <a:r>
              <a:rPr lang="en-US" sz="1400" b="1" dirty="0" smtClean="0">
                <a:solidFill>
                  <a:schemeClr val="bg1"/>
                </a:solidFill>
              </a:rPr>
              <a:t>[</a:t>
            </a:r>
            <a:r>
              <a:rPr lang="en-US" sz="1400" b="1" dirty="0" err="1" smtClean="0">
                <a:solidFill>
                  <a:schemeClr val="bg1"/>
                </a:solidFill>
              </a:rPr>
              <a:t>Mem</a:t>
            </a:r>
            <a:r>
              <a:rPr lang="en-US" sz="1400" b="1" dirty="0" smtClean="0">
                <a:solidFill>
                  <a:schemeClr val="bg1"/>
                </a:solidFill>
              </a:rPr>
              <a:t>[</a:t>
            </a:r>
            <a:r>
              <a:rPr lang="en-US" sz="1400" b="1" dirty="0" err="1" smtClean="0">
                <a:solidFill>
                  <a:schemeClr val="bg1"/>
                </a:solidFill>
              </a:rPr>
              <a:t>i</a:t>
            </a:r>
            <a:r>
              <a:rPr lang="en-US" sz="1400" b="1" dirty="0" smtClean="0">
                <a:solidFill>
                  <a:schemeClr val="bg1"/>
                </a:solidFill>
              </a:rPr>
              <a:t>, field1]] != NO_ABS ...</a:t>
            </a:r>
          </a:p>
          <a:p>
            <a:r>
              <a:rPr lang="en-US" sz="1400" b="1" dirty="0" smtClean="0">
                <a:solidFill>
                  <a:schemeClr val="bg1"/>
                </a:solidFill>
              </a:rPr>
              <a:t>     ... $</a:t>
            </a:r>
            <a:r>
              <a:rPr lang="en-US" sz="1400" b="1" dirty="0" err="1" smtClean="0">
                <a:solidFill>
                  <a:schemeClr val="bg1"/>
                </a:solidFill>
              </a:rPr>
              <a:t>toAbs</a:t>
            </a:r>
            <a:r>
              <a:rPr lang="en-US" sz="1400" b="1" dirty="0" smtClean="0">
                <a:solidFill>
                  <a:schemeClr val="bg1"/>
                </a:solidFill>
              </a:rPr>
              <a:t>[</a:t>
            </a:r>
            <a:r>
              <a:rPr lang="en-US" sz="1400" b="1" dirty="0" err="1" smtClean="0">
                <a:solidFill>
                  <a:schemeClr val="bg1"/>
                </a:solidFill>
              </a:rPr>
              <a:t>Mem</a:t>
            </a:r>
            <a:r>
              <a:rPr lang="en-US" sz="1400" b="1" dirty="0" smtClean="0">
                <a:solidFill>
                  <a:schemeClr val="bg1"/>
                </a:solidFill>
              </a:rPr>
              <a:t>[</a:t>
            </a:r>
            <a:r>
              <a:rPr lang="en-US" sz="1400" b="1" dirty="0" err="1" smtClean="0">
                <a:solidFill>
                  <a:schemeClr val="bg1"/>
                </a:solidFill>
              </a:rPr>
              <a:t>i</a:t>
            </a:r>
            <a:r>
              <a:rPr lang="en-US" sz="1400" b="1" dirty="0" smtClean="0">
                <a:solidFill>
                  <a:schemeClr val="bg1"/>
                </a:solidFill>
              </a:rPr>
              <a:t>, field1]] == $</a:t>
            </a:r>
            <a:r>
              <a:rPr lang="en-US" sz="1400" b="1" dirty="0" err="1" smtClean="0">
                <a:solidFill>
                  <a:schemeClr val="bg1"/>
                </a:solidFill>
              </a:rPr>
              <a:t>AbsMem</a:t>
            </a:r>
            <a:r>
              <a:rPr lang="en-US" sz="1400" b="1" dirty="0" smtClean="0">
                <a:solidFill>
                  <a:schemeClr val="bg1"/>
                </a:solidFill>
              </a:rPr>
              <a:t>[$</a:t>
            </a:r>
            <a:r>
              <a:rPr lang="en-US" sz="1400" b="1" dirty="0" err="1" smtClean="0">
                <a:solidFill>
                  <a:schemeClr val="bg1"/>
                </a:solidFill>
              </a:rPr>
              <a:t>toAbs</a:t>
            </a:r>
            <a:r>
              <a:rPr lang="en-US" sz="1400" b="1" dirty="0" smtClean="0">
                <a:solidFill>
                  <a:schemeClr val="bg1"/>
                </a:solidFill>
              </a:rPr>
              <a:t>[</a:t>
            </a:r>
            <a:r>
              <a:rPr lang="en-US" sz="1400" b="1" dirty="0" err="1" smtClean="0">
                <a:solidFill>
                  <a:schemeClr val="bg1"/>
                </a:solidFill>
              </a:rPr>
              <a:t>i</a:t>
            </a:r>
            <a:r>
              <a:rPr lang="en-US" sz="1400" b="1" dirty="0" smtClean="0">
                <a:solidFill>
                  <a:schemeClr val="bg1"/>
                </a:solidFill>
              </a:rPr>
              <a:t>], field1] ... }</a:t>
            </a:r>
            <a:endParaRPr lang="en-US" sz="1400" b="1" dirty="0">
              <a:solidFill>
                <a:schemeClr val="bg1"/>
              </a:solidFill>
            </a:endParaRPr>
          </a:p>
        </p:txBody>
      </p:sp>
      <p:sp>
        <p:nvSpPr>
          <p:cNvPr id="28" name="TextBox 27"/>
          <p:cNvSpPr txBox="1"/>
          <p:nvPr/>
        </p:nvSpPr>
        <p:spPr>
          <a:xfrm>
            <a:off x="3581400" y="1276290"/>
            <a:ext cx="1295400" cy="338554"/>
          </a:xfrm>
          <a:prstGeom prst="rect">
            <a:avLst/>
          </a:prstGeom>
          <a:noFill/>
        </p:spPr>
        <p:txBody>
          <a:bodyPr wrap="square" rtlCol="0">
            <a:spAutoFit/>
          </a:bodyPr>
          <a:lstStyle/>
          <a:p>
            <a:r>
              <a:rPr lang="en-US" sz="1600" b="1" dirty="0" smtClean="0">
                <a:solidFill>
                  <a:schemeClr val="bg1"/>
                </a:solidFill>
              </a:rPr>
              <a:t>$</a:t>
            </a:r>
            <a:r>
              <a:rPr lang="en-US" sz="1600" b="1" dirty="0" err="1" smtClean="0">
                <a:solidFill>
                  <a:schemeClr val="bg1"/>
                </a:solidFill>
              </a:rPr>
              <a:t>AbsMem</a:t>
            </a:r>
            <a:endParaRPr lang="en-US" sz="1600" i="1" dirty="0">
              <a:solidFill>
                <a:schemeClr val="bg1"/>
              </a:solidFill>
            </a:endParaRPr>
          </a:p>
        </p:txBody>
      </p:sp>
      <p:cxnSp>
        <p:nvCxnSpPr>
          <p:cNvPr id="34" name="Straight Arrow Connector 33"/>
          <p:cNvCxnSpPr/>
          <p:nvPr/>
        </p:nvCxnSpPr>
        <p:spPr bwMode="auto">
          <a:xfrm flipV="1">
            <a:off x="3200400" y="2819401"/>
            <a:ext cx="1524000" cy="76201"/>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0800000" flipV="1">
            <a:off x="3505200" y="3200400"/>
            <a:ext cx="1447800" cy="76199"/>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06651" y="2514600"/>
            <a:ext cx="1295400" cy="338554"/>
          </a:xfrm>
          <a:prstGeom prst="rect">
            <a:avLst/>
          </a:prstGeom>
          <a:noFill/>
        </p:spPr>
        <p:txBody>
          <a:bodyPr wrap="square" rtlCol="0">
            <a:spAutoFit/>
          </a:bodyPr>
          <a:lstStyle/>
          <a:p>
            <a:r>
              <a:rPr lang="en-US" sz="1600" b="1" dirty="0" err="1" smtClean="0">
                <a:solidFill>
                  <a:schemeClr val="bg1"/>
                </a:solidFill>
              </a:rPr>
              <a:t>Mem</a:t>
            </a:r>
            <a:endParaRPr lang="en-US" sz="1600" i="1"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t>Controlling quantifier instantiation</a:t>
            </a:r>
            <a:endParaRPr lang="en-US" sz="4800" dirty="0"/>
          </a:p>
        </p:txBody>
      </p:sp>
      <p:sp>
        <p:nvSpPr>
          <p:cNvPr id="3" name="Content Placeholder 2"/>
          <p:cNvSpPr>
            <a:spLocks noGrp="1"/>
          </p:cNvSpPr>
          <p:nvPr>
            <p:ph idx="1"/>
          </p:nvPr>
        </p:nvSpPr>
        <p:spPr>
          <a:xfrm>
            <a:off x="381000" y="1412875"/>
            <a:ext cx="8382000" cy="1809726"/>
          </a:xfrm>
        </p:spPr>
        <p:txBody>
          <a:bodyPr/>
          <a:lstStyle/>
          <a:p>
            <a:r>
              <a:rPr lang="en-US" sz="2800" dirty="0" smtClean="0"/>
              <a:t>Idea: use marker</a:t>
            </a:r>
          </a:p>
          <a:p>
            <a:endParaRPr lang="en-US" sz="2800" dirty="0" smtClean="0"/>
          </a:p>
          <a:p>
            <a:endParaRPr lang="en-US" sz="2800" dirty="0" smtClean="0"/>
          </a:p>
          <a:p>
            <a:r>
              <a:rPr lang="en-US" sz="2800" dirty="0" err="1" smtClean="0"/>
              <a:t>Relativize</a:t>
            </a:r>
            <a:r>
              <a:rPr lang="en-US" sz="2800" dirty="0" smtClean="0"/>
              <a:t> quantifiers using marker</a:t>
            </a:r>
            <a:endParaRPr lang="en-US" sz="2800" dirty="0"/>
          </a:p>
        </p:txBody>
      </p:sp>
      <p:sp>
        <p:nvSpPr>
          <p:cNvPr id="5" name="Rounded Rectangle 4"/>
          <p:cNvSpPr/>
          <p:nvPr/>
        </p:nvSpPr>
        <p:spPr bwMode="auto">
          <a:xfrm>
            <a:off x="1393371" y="1959429"/>
            <a:ext cx="6487886" cy="620485"/>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b="1" dirty="0" smtClean="0">
                <a:solidFill>
                  <a:srgbClr val="002060"/>
                </a:solidFill>
              </a:rPr>
              <a:t>function</a:t>
            </a:r>
            <a:r>
              <a:rPr lang="en-US" dirty="0" smtClean="0">
                <a:solidFill>
                  <a:srgbClr val="002060"/>
                </a:solidFill>
              </a:rPr>
              <a:t>{:expand false} T(i:int) </a:t>
            </a:r>
            <a:r>
              <a:rPr lang="en-US" b="1" dirty="0" smtClean="0">
                <a:solidFill>
                  <a:srgbClr val="002060"/>
                </a:solidFill>
              </a:rPr>
              <a:t>returns</a:t>
            </a:r>
            <a:r>
              <a:rPr lang="en-US" dirty="0" smtClean="0">
                <a:solidFill>
                  <a:srgbClr val="002060"/>
                </a:solidFill>
              </a:rPr>
              <a:t> (</a:t>
            </a:r>
            <a:r>
              <a:rPr lang="en-US" dirty="0" err="1" smtClean="0">
                <a:solidFill>
                  <a:srgbClr val="002060"/>
                </a:solidFill>
              </a:rPr>
              <a:t>bool</a:t>
            </a:r>
            <a:r>
              <a:rPr lang="en-US" dirty="0" smtClean="0">
                <a:solidFill>
                  <a:srgbClr val="002060"/>
                </a:solidFill>
              </a:rPr>
              <a:t>) { </a:t>
            </a:r>
            <a:r>
              <a:rPr lang="en-US" b="1" dirty="0" smtClean="0">
                <a:solidFill>
                  <a:srgbClr val="002060"/>
                </a:solidFill>
              </a:rPr>
              <a:t>true</a:t>
            </a:r>
            <a:r>
              <a:rPr lang="en-US" dirty="0" smtClean="0">
                <a:solidFill>
                  <a:srgbClr val="002060"/>
                </a:solidFill>
              </a:rPr>
              <a:t> }</a:t>
            </a:r>
          </a:p>
        </p:txBody>
      </p:sp>
      <p:sp>
        <p:nvSpPr>
          <p:cNvPr id="6" name="Rounded Rectangle 5"/>
          <p:cNvSpPr/>
          <p:nvPr/>
        </p:nvSpPr>
        <p:spPr bwMode="auto">
          <a:xfrm>
            <a:off x="297712" y="3304195"/>
            <a:ext cx="8591107" cy="2713833"/>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r>
              <a:rPr lang="en-US" b="1" dirty="0" smtClean="0">
                <a:solidFill>
                  <a:srgbClr val="002060"/>
                </a:solidFill>
              </a:rPr>
              <a:t>function</a:t>
            </a:r>
            <a:r>
              <a:rPr lang="en-US" dirty="0" smtClean="0">
                <a:solidFill>
                  <a:srgbClr val="002060"/>
                </a:solidFill>
              </a:rPr>
              <a:t> </a:t>
            </a:r>
            <a:r>
              <a:rPr lang="en-US" dirty="0" err="1" smtClean="0">
                <a:solidFill>
                  <a:srgbClr val="002060"/>
                </a:solidFill>
              </a:rPr>
              <a:t>GcInv</a:t>
            </a:r>
            <a:r>
              <a:rPr lang="en-US" dirty="0" smtClean="0">
                <a:solidFill>
                  <a:srgbClr val="002060"/>
                </a:solidFill>
              </a:rPr>
              <a:t>(Color:[</a:t>
            </a:r>
            <a:r>
              <a:rPr lang="en-US" dirty="0" err="1" smtClean="0">
                <a:solidFill>
                  <a:srgbClr val="002060"/>
                </a:solidFill>
              </a:rPr>
              <a:t>int</a:t>
            </a:r>
            <a:r>
              <a:rPr lang="en-US" dirty="0" smtClean="0">
                <a:solidFill>
                  <a:srgbClr val="002060"/>
                </a:solidFill>
              </a:rPr>
              <a:t>]</a:t>
            </a:r>
            <a:r>
              <a:rPr lang="en-US" dirty="0" err="1" smtClean="0">
                <a:solidFill>
                  <a:srgbClr val="002060"/>
                </a:solidFill>
              </a:rPr>
              <a:t>int</a:t>
            </a:r>
            <a:r>
              <a:rPr lang="en-US" dirty="0" smtClean="0">
                <a:solidFill>
                  <a:srgbClr val="002060"/>
                </a:solidFill>
              </a:rPr>
              <a:t>, $</a:t>
            </a:r>
            <a:r>
              <a:rPr lang="en-US" dirty="0" err="1" smtClean="0">
                <a:solidFill>
                  <a:srgbClr val="002060"/>
                </a:solidFill>
              </a:rPr>
              <a:t>toAbs</a:t>
            </a:r>
            <a:r>
              <a:rPr lang="en-US" dirty="0" smtClean="0">
                <a:solidFill>
                  <a:srgbClr val="002060"/>
                </a:solidFill>
              </a:rPr>
              <a:t>:[</a:t>
            </a:r>
            <a:r>
              <a:rPr lang="en-US" dirty="0" err="1" smtClean="0">
                <a:solidFill>
                  <a:srgbClr val="002060"/>
                </a:solidFill>
              </a:rPr>
              <a:t>int</a:t>
            </a:r>
            <a:r>
              <a:rPr lang="en-US" dirty="0" smtClean="0">
                <a:solidFill>
                  <a:srgbClr val="002060"/>
                </a:solidFill>
              </a:rPr>
              <a:t>]</a:t>
            </a:r>
            <a:r>
              <a:rPr lang="en-US" dirty="0" err="1" smtClean="0">
                <a:solidFill>
                  <a:srgbClr val="002060"/>
                </a:solidFill>
              </a:rPr>
              <a:t>int</a:t>
            </a:r>
            <a:r>
              <a:rPr lang="en-US" dirty="0" smtClean="0">
                <a:solidFill>
                  <a:srgbClr val="002060"/>
                </a:solidFill>
              </a:rPr>
              <a:t>, $</a:t>
            </a:r>
            <a:r>
              <a:rPr lang="en-US" dirty="0" err="1" smtClean="0">
                <a:solidFill>
                  <a:srgbClr val="002060"/>
                </a:solidFill>
              </a:rPr>
              <a:t>AbsMem</a:t>
            </a:r>
            <a:r>
              <a:rPr lang="en-US" dirty="0" smtClean="0">
                <a:solidFill>
                  <a:srgbClr val="002060"/>
                </a:solidFill>
              </a:rPr>
              <a:t>:[</a:t>
            </a:r>
            <a:r>
              <a:rPr lang="en-US" dirty="0" err="1" smtClean="0">
                <a:solidFill>
                  <a:srgbClr val="002060"/>
                </a:solidFill>
              </a:rPr>
              <a:t>int,int</a:t>
            </a:r>
            <a:r>
              <a:rPr lang="en-US" dirty="0" smtClean="0">
                <a:solidFill>
                  <a:srgbClr val="002060"/>
                </a:solidFill>
              </a:rPr>
              <a:t>]</a:t>
            </a:r>
            <a:r>
              <a:rPr lang="en-US" dirty="0" err="1" smtClean="0">
                <a:solidFill>
                  <a:srgbClr val="002060"/>
                </a:solidFill>
              </a:rPr>
              <a:t>int</a:t>
            </a:r>
            <a:r>
              <a:rPr lang="en-US" dirty="0" smtClean="0">
                <a:solidFill>
                  <a:srgbClr val="002060"/>
                </a:solidFill>
              </a:rPr>
              <a:t>, </a:t>
            </a:r>
            <a:r>
              <a:rPr lang="en-US" dirty="0" err="1" smtClean="0">
                <a:solidFill>
                  <a:srgbClr val="002060"/>
                </a:solidFill>
              </a:rPr>
              <a:t>Mem</a:t>
            </a:r>
            <a:r>
              <a:rPr lang="en-US" dirty="0" smtClean="0">
                <a:solidFill>
                  <a:srgbClr val="002060"/>
                </a:solidFill>
              </a:rPr>
              <a:t>:[</a:t>
            </a:r>
            <a:r>
              <a:rPr lang="en-US" dirty="0" err="1" smtClean="0">
                <a:solidFill>
                  <a:srgbClr val="002060"/>
                </a:solidFill>
              </a:rPr>
              <a:t>int,int</a:t>
            </a:r>
            <a:r>
              <a:rPr lang="en-US" dirty="0" smtClean="0">
                <a:solidFill>
                  <a:srgbClr val="002060"/>
                </a:solidFill>
              </a:rPr>
              <a:t>]</a:t>
            </a:r>
            <a:r>
              <a:rPr lang="en-US" dirty="0" err="1" smtClean="0">
                <a:solidFill>
                  <a:srgbClr val="002060"/>
                </a:solidFill>
              </a:rPr>
              <a:t>int</a:t>
            </a:r>
            <a:r>
              <a:rPr lang="en-US" dirty="0" smtClean="0">
                <a:solidFill>
                  <a:srgbClr val="002060"/>
                </a:solidFill>
              </a:rPr>
              <a:t>) returns (</a:t>
            </a:r>
            <a:r>
              <a:rPr lang="en-US" dirty="0" err="1" smtClean="0">
                <a:solidFill>
                  <a:srgbClr val="002060"/>
                </a:solidFill>
              </a:rPr>
              <a:t>bool</a:t>
            </a:r>
            <a:r>
              <a:rPr lang="en-US" dirty="0" smtClean="0">
                <a:solidFill>
                  <a:srgbClr val="002060"/>
                </a:solidFill>
              </a:rPr>
              <a:t>) {</a:t>
            </a:r>
          </a:p>
          <a:p>
            <a:r>
              <a:rPr lang="en-US" dirty="0" smtClean="0">
                <a:solidFill>
                  <a:srgbClr val="002060"/>
                </a:solidFill>
              </a:rPr>
              <a:t>    </a:t>
            </a:r>
            <a:r>
              <a:rPr lang="en-US" dirty="0" err="1" smtClean="0">
                <a:solidFill>
                  <a:srgbClr val="002060"/>
                </a:solidFill>
              </a:rPr>
              <a:t>WellFormed</a:t>
            </a:r>
            <a:r>
              <a:rPr lang="en-US" dirty="0" smtClean="0">
                <a:solidFill>
                  <a:srgbClr val="002060"/>
                </a:solidFill>
              </a:rPr>
              <a:t>($</a:t>
            </a:r>
            <a:r>
              <a:rPr lang="en-US" dirty="0" err="1" smtClean="0">
                <a:solidFill>
                  <a:srgbClr val="002060"/>
                </a:solidFill>
              </a:rPr>
              <a:t>toAbs</a:t>
            </a:r>
            <a:r>
              <a:rPr lang="en-US" dirty="0" smtClean="0">
                <a:solidFill>
                  <a:srgbClr val="002060"/>
                </a:solidFill>
              </a:rPr>
              <a:t>)</a:t>
            </a:r>
          </a:p>
          <a:p>
            <a:r>
              <a:rPr lang="en-US" dirty="0" smtClean="0">
                <a:solidFill>
                  <a:srgbClr val="002060"/>
                </a:solidFill>
              </a:rPr>
              <a:t> &amp;&amp; (</a:t>
            </a:r>
            <a:r>
              <a:rPr lang="en-US" b="1" dirty="0" err="1" smtClean="0">
                <a:solidFill>
                  <a:srgbClr val="002060"/>
                </a:solidFill>
              </a:rPr>
              <a:t>forall</a:t>
            </a:r>
            <a:r>
              <a:rPr lang="en-US" dirty="0" smtClean="0">
                <a:solidFill>
                  <a:srgbClr val="002060"/>
                </a:solidFill>
              </a:rPr>
              <a:t> i:int::{</a:t>
            </a:r>
            <a:r>
              <a:rPr lang="en-US" dirty="0" smtClean="0">
                <a:solidFill>
                  <a:srgbClr val="FF0000"/>
                </a:solidFill>
              </a:rPr>
              <a:t>T(</a:t>
            </a:r>
            <a:r>
              <a:rPr lang="en-US" dirty="0" err="1" smtClean="0">
                <a:solidFill>
                  <a:srgbClr val="FF0000"/>
                </a:solidFill>
              </a:rPr>
              <a:t>i</a:t>
            </a:r>
            <a:r>
              <a:rPr lang="en-US" dirty="0" smtClean="0">
                <a:solidFill>
                  <a:srgbClr val="FF0000"/>
                </a:solidFill>
              </a:rPr>
              <a:t>)</a:t>
            </a:r>
            <a:r>
              <a:rPr lang="en-US" dirty="0" smtClean="0">
                <a:solidFill>
                  <a:srgbClr val="002060"/>
                </a:solidFill>
              </a:rPr>
              <a:t>} </a:t>
            </a:r>
            <a:r>
              <a:rPr lang="en-US" b="1" dirty="0" smtClean="0">
                <a:solidFill>
                  <a:srgbClr val="FF0000"/>
                </a:solidFill>
              </a:rPr>
              <a:t>T(</a:t>
            </a:r>
            <a:r>
              <a:rPr lang="en-US" b="1" dirty="0" err="1" smtClean="0">
                <a:solidFill>
                  <a:srgbClr val="FF0000"/>
                </a:solidFill>
              </a:rPr>
              <a:t>i</a:t>
            </a:r>
            <a:r>
              <a:rPr lang="en-US" b="1" dirty="0" smtClean="0">
                <a:solidFill>
                  <a:srgbClr val="FF0000"/>
                </a:solidFill>
              </a:rPr>
              <a:t>) </a:t>
            </a:r>
            <a:r>
              <a:rPr lang="en-US" dirty="0" smtClean="0">
                <a:solidFill>
                  <a:srgbClr val="002060"/>
                </a:solidFill>
              </a:rPr>
              <a:t>==&gt; </a:t>
            </a:r>
            <a:r>
              <a:rPr lang="en-US" dirty="0" err="1" smtClean="0">
                <a:solidFill>
                  <a:srgbClr val="002060"/>
                </a:solidFill>
              </a:rPr>
              <a:t>memAddr</a:t>
            </a:r>
            <a:r>
              <a:rPr lang="en-US" dirty="0" smtClean="0">
                <a:solidFill>
                  <a:srgbClr val="002060"/>
                </a:solidFill>
              </a:rPr>
              <a:t>(</a:t>
            </a:r>
            <a:r>
              <a:rPr lang="en-US" dirty="0" err="1" smtClean="0">
                <a:solidFill>
                  <a:srgbClr val="002060"/>
                </a:solidFill>
              </a:rPr>
              <a:t>i</a:t>
            </a:r>
            <a:r>
              <a:rPr lang="en-US" dirty="0" smtClean="0">
                <a:solidFill>
                  <a:srgbClr val="002060"/>
                </a:solidFill>
              </a:rPr>
              <a:t>) ==&gt;</a:t>
            </a:r>
          </a:p>
          <a:p>
            <a:r>
              <a:rPr lang="en-US" dirty="0" smtClean="0">
                <a:solidFill>
                  <a:srgbClr val="002060"/>
                </a:solidFill>
              </a:rPr>
              <a:t>        </a:t>
            </a:r>
            <a:r>
              <a:rPr lang="en-US" dirty="0" err="1" smtClean="0">
                <a:solidFill>
                  <a:srgbClr val="002060"/>
                </a:solidFill>
              </a:rPr>
              <a:t>ObjInv</a:t>
            </a:r>
            <a:r>
              <a:rPr lang="en-US" dirty="0" smtClean="0">
                <a:solidFill>
                  <a:srgbClr val="002060"/>
                </a:solidFill>
              </a:rPr>
              <a:t>(</a:t>
            </a:r>
            <a:r>
              <a:rPr lang="en-US" dirty="0" err="1" smtClean="0">
                <a:solidFill>
                  <a:srgbClr val="002060"/>
                </a:solidFill>
              </a:rPr>
              <a:t>i</a:t>
            </a:r>
            <a:r>
              <a:rPr lang="en-US" dirty="0" smtClean="0">
                <a:solidFill>
                  <a:srgbClr val="002060"/>
                </a:solidFill>
              </a:rPr>
              <a:t>, $</a:t>
            </a:r>
            <a:r>
              <a:rPr lang="en-US" dirty="0" err="1" smtClean="0">
                <a:solidFill>
                  <a:srgbClr val="002060"/>
                </a:solidFill>
              </a:rPr>
              <a:t>toAbs</a:t>
            </a:r>
            <a:r>
              <a:rPr lang="en-US" dirty="0" smtClean="0">
                <a:solidFill>
                  <a:srgbClr val="002060"/>
                </a:solidFill>
              </a:rPr>
              <a:t>, $</a:t>
            </a:r>
            <a:r>
              <a:rPr lang="en-US" dirty="0" err="1" smtClean="0">
                <a:solidFill>
                  <a:srgbClr val="002060"/>
                </a:solidFill>
              </a:rPr>
              <a:t>AbsMem</a:t>
            </a:r>
            <a:r>
              <a:rPr lang="en-US" dirty="0" smtClean="0">
                <a:solidFill>
                  <a:srgbClr val="002060"/>
                </a:solidFill>
              </a:rPr>
              <a:t>, </a:t>
            </a:r>
            <a:r>
              <a:rPr lang="en-US" dirty="0" err="1" smtClean="0">
                <a:solidFill>
                  <a:srgbClr val="002060"/>
                </a:solidFill>
              </a:rPr>
              <a:t>Mem</a:t>
            </a:r>
            <a:r>
              <a:rPr lang="en-US" dirty="0" smtClean="0">
                <a:solidFill>
                  <a:srgbClr val="002060"/>
                </a:solidFill>
              </a:rPr>
              <a:t>)</a:t>
            </a:r>
          </a:p>
          <a:p>
            <a:r>
              <a:rPr lang="en-US" dirty="0" smtClean="0">
                <a:solidFill>
                  <a:srgbClr val="002060"/>
                </a:solidFill>
              </a:rPr>
              <a:t>     &amp;&amp; 0 &lt;= Color[</a:t>
            </a:r>
            <a:r>
              <a:rPr lang="en-US" dirty="0" err="1" smtClean="0">
                <a:solidFill>
                  <a:srgbClr val="002060"/>
                </a:solidFill>
              </a:rPr>
              <a:t>i</a:t>
            </a:r>
            <a:r>
              <a:rPr lang="en-US" dirty="0" smtClean="0">
                <a:solidFill>
                  <a:srgbClr val="002060"/>
                </a:solidFill>
              </a:rPr>
              <a:t>] &amp;&amp; Color[</a:t>
            </a:r>
            <a:r>
              <a:rPr lang="en-US" dirty="0" err="1" smtClean="0">
                <a:solidFill>
                  <a:srgbClr val="002060"/>
                </a:solidFill>
              </a:rPr>
              <a:t>i</a:t>
            </a:r>
            <a:r>
              <a:rPr lang="en-US" dirty="0" smtClean="0">
                <a:solidFill>
                  <a:srgbClr val="002060"/>
                </a:solidFill>
              </a:rPr>
              <a:t>] &lt; 4 </a:t>
            </a:r>
          </a:p>
          <a:p>
            <a:r>
              <a:rPr lang="en-US" dirty="0" smtClean="0">
                <a:solidFill>
                  <a:srgbClr val="002060"/>
                </a:solidFill>
              </a:rPr>
              <a:t>     &amp;&amp; (Black(Color[</a:t>
            </a:r>
            <a:r>
              <a:rPr lang="en-US" dirty="0" err="1" smtClean="0">
                <a:solidFill>
                  <a:srgbClr val="002060"/>
                </a:solidFill>
              </a:rPr>
              <a:t>i</a:t>
            </a:r>
            <a:r>
              <a:rPr lang="en-US" dirty="0" smtClean="0">
                <a:solidFill>
                  <a:srgbClr val="002060"/>
                </a:solidFill>
              </a:rPr>
              <a:t>]) ==&gt; !White(Color[</a:t>
            </a:r>
            <a:r>
              <a:rPr lang="en-US" dirty="0" err="1" smtClean="0">
                <a:solidFill>
                  <a:srgbClr val="002060"/>
                </a:solidFill>
              </a:rPr>
              <a:t>Mem</a:t>
            </a:r>
            <a:r>
              <a:rPr lang="en-US" dirty="0" smtClean="0">
                <a:solidFill>
                  <a:srgbClr val="002060"/>
                </a:solidFill>
              </a:rPr>
              <a:t>[i,0]]) &amp;&amp; !White(Color[</a:t>
            </a:r>
            <a:r>
              <a:rPr lang="en-US" dirty="0" err="1" smtClean="0">
                <a:solidFill>
                  <a:srgbClr val="002060"/>
                </a:solidFill>
              </a:rPr>
              <a:t>Mem</a:t>
            </a:r>
            <a:r>
              <a:rPr lang="en-US" dirty="0" smtClean="0">
                <a:solidFill>
                  <a:srgbClr val="002060"/>
                </a:solidFill>
              </a:rPr>
              <a:t>[i,1]]))</a:t>
            </a:r>
          </a:p>
          <a:p>
            <a:r>
              <a:rPr lang="en-US" dirty="0" smtClean="0">
                <a:solidFill>
                  <a:srgbClr val="002060"/>
                </a:solidFill>
              </a:rPr>
              <a:t>     &amp;&amp; ($</a:t>
            </a:r>
            <a:r>
              <a:rPr lang="en-US" dirty="0" err="1" smtClean="0">
                <a:solidFill>
                  <a:srgbClr val="002060"/>
                </a:solidFill>
              </a:rPr>
              <a:t>toAbs</a:t>
            </a:r>
            <a:r>
              <a:rPr lang="en-US" dirty="0" smtClean="0">
                <a:solidFill>
                  <a:srgbClr val="002060"/>
                </a:solidFill>
              </a:rPr>
              <a:t>[</a:t>
            </a:r>
            <a:r>
              <a:rPr lang="en-US" dirty="0" err="1" smtClean="0">
                <a:solidFill>
                  <a:srgbClr val="002060"/>
                </a:solidFill>
              </a:rPr>
              <a:t>i</a:t>
            </a:r>
            <a:r>
              <a:rPr lang="en-US" dirty="0" smtClean="0">
                <a:solidFill>
                  <a:srgbClr val="002060"/>
                </a:solidFill>
              </a:rPr>
              <a:t>] == NO_ABS &lt;==&gt; </a:t>
            </a:r>
            <a:r>
              <a:rPr lang="en-US" dirty="0" err="1" smtClean="0">
                <a:solidFill>
                  <a:srgbClr val="002060"/>
                </a:solidFill>
              </a:rPr>
              <a:t>Unalloc</a:t>
            </a:r>
            <a:r>
              <a:rPr lang="en-US" dirty="0" smtClean="0">
                <a:solidFill>
                  <a:srgbClr val="002060"/>
                </a:solidFill>
              </a:rPr>
              <a:t>(Color[</a:t>
            </a:r>
            <a:r>
              <a:rPr lang="en-US" dirty="0" err="1" smtClean="0">
                <a:solidFill>
                  <a:srgbClr val="002060"/>
                </a:solidFill>
              </a:rPr>
              <a:t>i</a:t>
            </a:r>
            <a:r>
              <a:rPr lang="en-US" dirty="0" smtClean="0">
                <a:solidFill>
                  <a:srgbClr val="002060"/>
                </a:solidFill>
              </a:rPr>
              <a:t>])))</a:t>
            </a:r>
          </a:p>
          <a:p>
            <a:r>
              <a:rPr lang="en-US" dirty="0" smtClean="0">
                <a:solidFill>
                  <a:srgbClr val="002060"/>
                </a:solidFill>
              </a:rPr>
              <a:t>} </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ArrayList: AddItem Test</a:t>
            </a:r>
            <a:endParaRPr lang="en-US" dirty="0"/>
          </a:p>
        </p:txBody>
      </p:sp>
      <p:pic>
        <p:nvPicPr>
          <p:cNvPr id="17" name="Picture 2"/>
          <p:cNvPicPr>
            <a:picLocks noChangeAspect="1" noChangeArrowheads="1"/>
          </p:cNvPicPr>
          <p:nvPr/>
        </p:nvPicPr>
        <p:blipFill>
          <a:blip r:embed="rId2"/>
          <a:srcRect/>
          <a:stretch>
            <a:fillRect/>
          </a:stretch>
        </p:blipFill>
        <p:spPr bwMode="auto">
          <a:xfrm>
            <a:off x="4438650" y="1371600"/>
            <a:ext cx="4400550" cy="2657475"/>
          </a:xfrm>
          <a:prstGeom prst="rect">
            <a:avLst/>
          </a:prstGeom>
          <a:noFill/>
          <a:ln w="9525">
            <a:noFill/>
            <a:miter lim="800000"/>
            <a:headEnd/>
            <a:tailEnd/>
          </a:ln>
          <a:effectLst/>
        </p:spPr>
      </p:pic>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 object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t>Controlling quantifier instantiation</a:t>
            </a:r>
            <a:endParaRPr lang="en-US" sz="4800" dirty="0"/>
          </a:p>
        </p:txBody>
      </p:sp>
      <p:sp>
        <p:nvSpPr>
          <p:cNvPr id="3" name="Content Placeholder 2"/>
          <p:cNvSpPr>
            <a:spLocks noGrp="1"/>
          </p:cNvSpPr>
          <p:nvPr>
            <p:ph idx="1"/>
          </p:nvPr>
        </p:nvSpPr>
        <p:spPr>
          <a:xfrm>
            <a:off x="381000" y="1412875"/>
            <a:ext cx="8382000" cy="457048"/>
          </a:xfrm>
        </p:spPr>
        <p:txBody>
          <a:bodyPr/>
          <a:lstStyle/>
          <a:p>
            <a:r>
              <a:rPr lang="en-US" dirty="0" smtClean="0"/>
              <a:t>Insert markers to enable triggers</a:t>
            </a:r>
            <a:endParaRPr lang="en-US" dirty="0"/>
          </a:p>
        </p:txBody>
      </p:sp>
      <p:sp>
        <p:nvSpPr>
          <p:cNvPr id="5" name="Rounded Rectangle 4"/>
          <p:cNvSpPr/>
          <p:nvPr/>
        </p:nvSpPr>
        <p:spPr bwMode="auto">
          <a:xfrm>
            <a:off x="999460" y="1903228"/>
            <a:ext cx="7378996" cy="4805916"/>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r>
              <a:rPr lang="en-US" b="1" dirty="0" smtClean="0">
                <a:solidFill>
                  <a:schemeClr val="bg1"/>
                </a:solidFill>
                <a:latin typeface="Calibri" pitchFamily="34" charset="0"/>
              </a:rPr>
              <a:t>procedure</a:t>
            </a:r>
            <a:r>
              <a:rPr lang="en-US" dirty="0" smtClean="0">
                <a:solidFill>
                  <a:schemeClr val="bg1"/>
                </a:solidFill>
                <a:latin typeface="Calibri" pitchFamily="34" charset="0"/>
              </a:rPr>
              <a:t> Mark(</a:t>
            </a:r>
            <a:r>
              <a:rPr lang="en-US" dirty="0" err="1" smtClean="0">
                <a:solidFill>
                  <a:schemeClr val="bg1"/>
                </a:solidFill>
                <a:latin typeface="Calibri" pitchFamily="34" charset="0"/>
              </a:rPr>
              <a:t>ptr:int</a:t>
            </a:r>
            <a:r>
              <a:rPr lang="en-US" dirty="0" smtClean="0">
                <a:solidFill>
                  <a:schemeClr val="bg1"/>
                </a:solidFill>
                <a:latin typeface="Calibri" pitchFamily="34" charset="0"/>
              </a:rPr>
              <a:t>)</a:t>
            </a:r>
          </a:p>
          <a:p>
            <a:r>
              <a:rPr lang="en-US" dirty="0" smtClean="0">
                <a:solidFill>
                  <a:schemeClr val="bg1"/>
                </a:solidFill>
                <a:latin typeface="Calibri" pitchFamily="34" charset="0"/>
              </a:rPr>
              <a:t>  </a:t>
            </a:r>
            <a:r>
              <a:rPr lang="en-US" b="1" dirty="0" smtClean="0">
                <a:solidFill>
                  <a:schemeClr val="bg1"/>
                </a:solidFill>
                <a:latin typeface="Calibri" pitchFamily="34" charset="0"/>
              </a:rPr>
              <a:t>requires</a:t>
            </a:r>
            <a:r>
              <a:rPr lang="en-US" dirty="0" smtClean="0">
                <a:solidFill>
                  <a:schemeClr val="bg1"/>
                </a:solidFill>
                <a:latin typeface="Calibri" pitchFamily="34" charset="0"/>
              </a:rPr>
              <a:t> </a:t>
            </a:r>
            <a:r>
              <a:rPr lang="en-US" dirty="0" err="1" smtClean="0">
                <a:solidFill>
                  <a:schemeClr val="bg1"/>
                </a:solidFill>
                <a:latin typeface="Calibri" pitchFamily="34" charset="0"/>
              </a:rPr>
              <a:t>GcInv</a:t>
            </a:r>
            <a:r>
              <a:rPr lang="en-US" dirty="0" smtClean="0">
                <a:solidFill>
                  <a:schemeClr val="bg1"/>
                </a:solidFill>
                <a:latin typeface="Calibri" pitchFamily="34" charset="0"/>
              </a:rPr>
              <a:t>(Color, $</a:t>
            </a:r>
            <a:r>
              <a:rPr lang="en-US" dirty="0" err="1" smtClean="0">
                <a:solidFill>
                  <a:schemeClr val="bg1"/>
                </a:solidFill>
                <a:latin typeface="Calibri" pitchFamily="34" charset="0"/>
              </a:rPr>
              <a:t>toAbs</a:t>
            </a:r>
            <a:r>
              <a:rPr lang="en-US" dirty="0" smtClean="0">
                <a:solidFill>
                  <a:schemeClr val="bg1"/>
                </a:solidFill>
                <a:latin typeface="Calibri" pitchFamily="34" charset="0"/>
              </a:rPr>
              <a:t>, $</a:t>
            </a:r>
            <a:r>
              <a:rPr lang="en-US" dirty="0" err="1" smtClean="0">
                <a:solidFill>
                  <a:schemeClr val="bg1"/>
                </a:solidFill>
                <a:latin typeface="Calibri" pitchFamily="34" charset="0"/>
              </a:rPr>
              <a:t>AbsMem</a:t>
            </a:r>
            <a:r>
              <a:rPr lang="en-US" dirty="0" smtClean="0">
                <a:solidFill>
                  <a:schemeClr val="bg1"/>
                </a:solidFill>
                <a:latin typeface="Calibri" pitchFamily="34" charset="0"/>
              </a:rPr>
              <a:t>, </a:t>
            </a:r>
            <a:r>
              <a:rPr lang="en-US" dirty="0" err="1" smtClean="0">
                <a:solidFill>
                  <a:schemeClr val="bg1"/>
                </a:solidFill>
                <a:latin typeface="Calibri" pitchFamily="34" charset="0"/>
              </a:rPr>
              <a:t>Mem</a:t>
            </a:r>
            <a:r>
              <a:rPr lang="en-US" dirty="0" smtClean="0">
                <a:solidFill>
                  <a:schemeClr val="bg1"/>
                </a:solidFill>
                <a:latin typeface="Calibri" pitchFamily="34" charset="0"/>
              </a:rPr>
              <a:t>);</a:t>
            </a:r>
          </a:p>
          <a:p>
            <a:r>
              <a:rPr lang="en-US" dirty="0" smtClean="0">
                <a:solidFill>
                  <a:schemeClr val="bg1"/>
                </a:solidFill>
                <a:latin typeface="Calibri" pitchFamily="34" charset="0"/>
              </a:rPr>
              <a:t>  </a:t>
            </a:r>
            <a:r>
              <a:rPr lang="en-US" b="1" dirty="0" smtClean="0">
                <a:solidFill>
                  <a:schemeClr val="bg1"/>
                </a:solidFill>
                <a:latin typeface="Calibri" pitchFamily="34" charset="0"/>
              </a:rPr>
              <a:t>requires</a:t>
            </a:r>
            <a:r>
              <a:rPr lang="en-US" dirty="0" smtClean="0">
                <a:solidFill>
                  <a:schemeClr val="bg1"/>
                </a:solidFill>
                <a:latin typeface="Calibri" pitchFamily="34" charset="0"/>
              </a:rPr>
              <a:t> </a:t>
            </a:r>
            <a:r>
              <a:rPr lang="en-US" dirty="0" err="1" smtClean="0">
                <a:solidFill>
                  <a:schemeClr val="bg1"/>
                </a:solidFill>
                <a:latin typeface="Calibri" pitchFamily="34" charset="0"/>
              </a:rPr>
              <a:t>memAddr</a:t>
            </a:r>
            <a:r>
              <a:rPr lang="en-US" dirty="0" smtClean="0">
                <a:solidFill>
                  <a:schemeClr val="bg1"/>
                </a:solidFill>
                <a:latin typeface="Calibri" pitchFamily="34" charset="0"/>
              </a:rPr>
              <a:t>(</a:t>
            </a:r>
            <a:r>
              <a:rPr lang="en-US" dirty="0" err="1" smtClean="0">
                <a:solidFill>
                  <a:schemeClr val="bg1"/>
                </a:solidFill>
                <a:latin typeface="Calibri" pitchFamily="34" charset="0"/>
              </a:rPr>
              <a:t>ptr</a:t>
            </a:r>
            <a:r>
              <a:rPr lang="en-US" dirty="0" smtClean="0">
                <a:solidFill>
                  <a:schemeClr val="bg1"/>
                </a:solidFill>
                <a:latin typeface="Calibri" pitchFamily="34" charset="0"/>
              </a:rPr>
              <a:t>) &amp;&amp; </a:t>
            </a:r>
            <a:r>
              <a:rPr lang="en-US" b="1" dirty="0" smtClean="0">
                <a:solidFill>
                  <a:srgbClr val="FF0000"/>
                </a:solidFill>
                <a:latin typeface="Calibri" pitchFamily="34" charset="0"/>
              </a:rPr>
              <a:t>T(</a:t>
            </a:r>
            <a:r>
              <a:rPr lang="en-US" b="1" dirty="0" err="1" smtClean="0">
                <a:solidFill>
                  <a:srgbClr val="FF0000"/>
                </a:solidFill>
                <a:latin typeface="Calibri" pitchFamily="34" charset="0"/>
              </a:rPr>
              <a:t>ptr</a:t>
            </a:r>
            <a:r>
              <a:rPr lang="en-US" b="1" dirty="0" smtClean="0">
                <a:solidFill>
                  <a:srgbClr val="FF0000"/>
                </a:solidFill>
                <a:latin typeface="Calibri" pitchFamily="34" charset="0"/>
              </a:rPr>
              <a:t>);</a:t>
            </a:r>
          </a:p>
          <a:p>
            <a:r>
              <a:rPr lang="en-US" dirty="0" smtClean="0">
                <a:solidFill>
                  <a:schemeClr val="bg1"/>
                </a:solidFill>
                <a:latin typeface="Calibri" pitchFamily="34" charset="0"/>
              </a:rPr>
              <a:t>  </a:t>
            </a:r>
            <a:r>
              <a:rPr lang="en-US" b="1" dirty="0" smtClean="0">
                <a:solidFill>
                  <a:schemeClr val="bg1"/>
                </a:solidFill>
                <a:latin typeface="Calibri" pitchFamily="34" charset="0"/>
              </a:rPr>
              <a:t>requires</a:t>
            </a:r>
            <a:r>
              <a:rPr lang="en-US" dirty="0" smtClean="0">
                <a:solidFill>
                  <a:schemeClr val="bg1"/>
                </a:solidFill>
                <a:latin typeface="Calibri" pitchFamily="34" charset="0"/>
              </a:rPr>
              <a:t> $</a:t>
            </a:r>
            <a:r>
              <a:rPr lang="en-US" dirty="0" err="1" smtClean="0">
                <a:solidFill>
                  <a:schemeClr val="bg1"/>
                </a:solidFill>
                <a:latin typeface="Calibri" pitchFamily="34" charset="0"/>
              </a:rPr>
              <a:t>toAbs</a:t>
            </a:r>
            <a:r>
              <a:rPr lang="en-US" dirty="0" smtClean="0">
                <a:solidFill>
                  <a:schemeClr val="bg1"/>
                </a:solidFill>
                <a:latin typeface="Calibri" pitchFamily="34" charset="0"/>
              </a:rPr>
              <a:t>[</a:t>
            </a:r>
            <a:r>
              <a:rPr lang="en-US" dirty="0" err="1" smtClean="0">
                <a:solidFill>
                  <a:schemeClr val="bg1"/>
                </a:solidFill>
                <a:latin typeface="Calibri" pitchFamily="34" charset="0"/>
              </a:rPr>
              <a:t>ptr</a:t>
            </a:r>
            <a:r>
              <a:rPr lang="en-US" dirty="0" smtClean="0">
                <a:solidFill>
                  <a:schemeClr val="bg1"/>
                </a:solidFill>
                <a:latin typeface="Calibri" pitchFamily="34" charset="0"/>
              </a:rPr>
              <a:t>] != NO_ABS;</a:t>
            </a:r>
          </a:p>
          <a:p>
            <a:r>
              <a:rPr lang="en-US" dirty="0" smtClean="0">
                <a:solidFill>
                  <a:schemeClr val="bg1"/>
                </a:solidFill>
                <a:latin typeface="Calibri" pitchFamily="34" charset="0"/>
              </a:rPr>
              <a:t>  </a:t>
            </a:r>
            <a:r>
              <a:rPr lang="en-US" b="1" dirty="0" smtClean="0">
                <a:solidFill>
                  <a:schemeClr val="bg1"/>
                </a:solidFill>
                <a:latin typeface="Calibri" pitchFamily="34" charset="0"/>
              </a:rPr>
              <a:t>modifies</a:t>
            </a:r>
            <a:r>
              <a:rPr lang="en-US" dirty="0" smtClean="0">
                <a:solidFill>
                  <a:schemeClr val="bg1"/>
                </a:solidFill>
                <a:latin typeface="Calibri" pitchFamily="34" charset="0"/>
              </a:rPr>
              <a:t> Color;</a:t>
            </a:r>
          </a:p>
          <a:p>
            <a:r>
              <a:rPr lang="en-US" dirty="0" smtClean="0">
                <a:solidFill>
                  <a:schemeClr val="bg1"/>
                </a:solidFill>
                <a:latin typeface="Calibri" pitchFamily="34" charset="0"/>
              </a:rPr>
              <a:t>  </a:t>
            </a:r>
            <a:r>
              <a:rPr lang="en-US" b="1" dirty="0" smtClean="0">
                <a:solidFill>
                  <a:schemeClr val="bg1"/>
                </a:solidFill>
                <a:latin typeface="Calibri" pitchFamily="34" charset="0"/>
              </a:rPr>
              <a:t>ensures</a:t>
            </a:r>
            <a:r>
              <a:rPr lang="en-US" dirty="0" smtClean="0">
                <a:solidFill>
                  <a:schemeClr val="bg1"/>
                </a:solidFill>
                <a:latin typeface="Calibri" pitchFamily="34" charset="0"/>
              </a:rPr>
              <a:t>  </a:t>
            </a:r>
            <a:r>
              <a:rPr lang="en-US" dirty="0" err="1" smtClean="0">
                <a:solidFill>
                  <a:schemeClr val="bg1"/>
                </a:solidFill>
                <a:latin typeface="Calibri" pitchFamily="34" charset="0"/>
              </a:rPr>
              <a:t>GcInv</a:t>
            </a:r>
            <a:r>
              <a:rPr lang="en-US" dirty="0" smtClean="0">
                <a:solidFill>
                  <a:schemeClr val="bg1"/>
                </a:solidFill>
                <a:latin typeface="Calibri" pitchFamily="34" charset="0"/>
              </a:rPr>
              <a:t>(Color, $</a:t>
            </a:r>
            <a:r>
              <a:rPr lang="en-US" dirty="0" err="1" smtClean="0">
                <a:solidFill>
                  <a:schemeClr val="bg1"/>
                </a:solidFill>
                <a:latin typeface="Calibri" pitchFamily="34" charset="0"/>
              </a:rPr>
              <a:t>toAbs</a:t>
            </a:r>
            <a:r>
              <a:rPr lang="en-US" dirty="0" smtClean="0">
                <a:solidFill>
                  <a:schemeClr val="bg1"/>
                </a:solidFill>
                <a:latin typeface="Calibri" pitchFamily="34" charset="0"/>
              </a:rPr>
              <a:t>, $</a:t>
            </a:r>
            <a:r>
              <a:rPr lang="en-US" dirty="0" err="1" smtClean="0">
                <a:solidFill>
                  <a:schemeClr val="bg1"/>
                </a:solidFill>
                <a:latin typeface="Calibri" pitchFamily="34" charset="0"/>
              </a:rPr>
              <a:t>AbsMem</a:t>
            </a:r>
            <a:r>
              <a:rPr lang="en-US" dirty="0" smtClean="0">
                <a:solidFill>
                  <a:schemeClr val="bg1"/>
                </a:solidFill>
                <a:latin typeface="Calibri" pitchFamily="34" charset="0"/>
              </a:rPr>
              <a:t>, </a:t>
            </a:r>
            <a:r>
              <a:rPr lang="en-US" dirty="0" err="1" smtClean="0">
                <a:solidFill>
                  <a:schemeClr val="bg1"/>
                </a:solidFill>
                <a:latin typeface="Calibri" pitchFamily="34" charset="0"/>
              </a:rPr>
              <a:t>Mem</a:t>
            </a:r>
            <a:r>
              <a:rPr lang="en-US" dirty="0" smtClean="0">
                <a:solidFill>
                  <a:schemeClr val="bg1"/>
                </a:solidFill>
                <a:latin typeface="Calibri" pitchFamily="34" charset="0"/>
              </a:rPr>
              <a:t>);</a:t>
            </a:r>
          </a:p>
          <a:p>
            <a:r>
              <a:rPr lang="en-US" dirty="0" smtClean="0">
                <a:solidFill>
                  <a:schemeClr val="bg1"/>
                </a:solidFill>
                <a:latin typeface="Calibri" pitchFamily="34" charset="0"/>
              </a:rPr>
              <a:t>  </a:t>
            </a:r>
            <a:r>
              <a:rPr lang="en-US" b="1" dirty="0" smtClean="0">
                <a:solidFill>
                  <a:schemeClr val="bg1"/>
                </a:solidFill>
                <a:latin typeface="Calibri" pitchFamily="34" charset="0"/>
              </a:rPr>
              <a:t>ensures</a:t>
            </a:r>
            <a:r>
              <a:rPr lang="en-US" dirty="0" smtClean="0">
                <a:solidFill>
                  <a:schemeClr val="bg1"/>
                </a:solidFill>
                <a:latin typeface="Calibri" pitchFamily="34" charset="0"/>
              </a:rPr>
              <a:t>  </a:t>
            </a:r>
            <a:r>
              <a:rPr lang="en-US" sz="1600" dirty="0" smtClean="0">
                <a:solidFill>
                  <a:schemeClr val="bg1"/>
                </a:solidFill>
                <a:latin typeface="Calibri" pitchFamily="34" charset="0"/>
              </a:rPr>
              <a:t>(</a:t>
            </a:r>
            <a:r>
              <a:rPr lang="en-US" sz="1600" b="1" dirty="0" err="1" smtClean="0">
                <a:solidFill>
                  <a:schemeClr val="bg1"/>
                </a:solidFill>
                <a:latin typeface="Calibri" pitchFamily="34" charset="0"/>
              </a:rPr>
              <a:t>forall</a:t>
            </a:r>
            <a:r>
              <a:rPr lang="en-US" sz="1600" dirty="0" smtClean="0">
                <a:solidFill>
                  <a:schemeClr val="bg1"/>
                </a:solidFill>
                <a:latin typeface="Calibri" pitchFamily="34" charset="0"/>
              </a:rPr>
              <a:t> i:int::{</a:t>
            </a:r>
            <a:r>
              <a:rPr lang="en-US" sz="1600" dirty="0" smtClean="0">
                <a:solidFill>
                  <a:srgbClr val="FF0000"/>
                </a:solidFill>
                <a:latin typeface="Calibri" pitchFamily="34" charset="0"/>
              </a:rPr>
              <a:t>T(</a:t>
            </a:r>
            <a:r>
              <a:rPr lang="en-US" sz="1600" dirty="0" err="1" smtClean="0">
                <a:solidFill>
                  <a:srgbClr val="FF0000"/>
                </a:solidFill>
                <a:latin typeface="Calibri" pitchFamily="34" charset="0"/>
              </a:rPr>
              <a:t>i</a:t>
            </a:r>
            <a:r>
              <a:rPr lang="en-US" sz="1600" dirty="0" smtClean="0">
                <a:solidFill>
                  <a:srgbClr val="FF0000"/>
                </a:solidFill>
                <a:latin typeface="Calibri" pitchFamily="34" charset="0"/>
              </a:rPr>
              <a:t>)</a:t>
            </a:r>
            <a:r>
              <a:rPr lang="en-US" sz="1600" dirty="0" smtClean="0">
                <a:solidFill>
                  <a:schemeClr val="bg1"/>
                </a:solidFill>
                <a:latin typeface="Calibri" pitchFamily="34" charset="0"/>
              </a:rPr>
              <a:t>} </a:t>
            </a:r>
            <a:r>
              <a:rPr lang="en-US" sz="1600" b="1" dirty="0" smtClean="0">
                <a:solidFill>
                  <a:srgbClr val="FF0000"/>
                </a:solidFill>
                <a:latin typeface="Calibri" pitchFamily="34" charset="0"/>
              </a:rPr>
              <a:t>T(</a:t>
            </a:r>
            <a:r>
              <a:rPr lang="en-US" sz="1600" b="1" dirty="0" err="1" smtClean="0">
                <a:solidFill>
                  <a:srgbClr val="FF0000"/>
                </a:solidFill>
                <a:latin typeface="Calibri" pitchFamily="34" charset="0"/>
              </a:rPr>
              <a:t>i</a:t>
            </a:r>
            <a:r>
              <a:rPr lang="en-US" sz="1600" b="1" dirty="0" smtClean="0">
                <a:solidFill>
                  <a:srgbClr val="FF0000"/>
                </a:solidFill>
                <a:latin typeface="Calibri" pitchFamily="34" charset="0"/>
              </a:rPr>
              <a:t>) </a:t>
            </a:r>
            <a:r>
              <a:rPr lang="en-US" sz="1600" dirty="0" smtClean="0">
                <a:solidFill>
                  <a:schemeClr val="bg1"/>
                </a:solidFill>
                <a:latin typeface="Calibri" pitchFamily="34" charset="0"/>
              </a:rPr>
              <a:t>==&gt; !Black(Color[</a:t>
            </a:r>
            <a:r>
              <a:rPr lang="en-US" sz="1600" dirty="0" err="1" smtClean="0">
                <a:solidFill>
                  <a:schemeClr val="bg1"/>
                </a:solidFill>
                <a:latin typeface="Calibri" pitchFamily="34" charset="0"/>
              </a:rPr>
              <a:t>i</a:t>
            </a:r>
            <a:r>
              <a:rPr lang="en-US" sz="1600" dirty="0" smtClean="0">
                <a:solidFill>
                  <a:schemeClr val="bg1"/>
                </a:solidFill>
                <a:latin typeface="Calibri" pitchFamily="34" charset="0"/>
              </a:rPr>
              <a:t>]) ==&gt; Color[</a:t>
            </a:r>
            <a:r>
              <a:rPr lang="en-US" sz="1600" dirty="0" err="1" smtClean="0">
                <a:solidFill>
                  <a:schemeClr val="bg1"/>
                </a:solidFill>
                <a:latin typeface="Calibri" pitchFamily="34" charset="0"/>
              </a:rPr>
              <a:t>i</a:t>
            </a:r>
            <a:r>
              <a:rPr lang="en-US" sz="1600" dirty="0" smtClean="0">
                <a:solidFill>
                  <a:schemeClr val="bg1"/>
                </a:solidFill>
                <a:latin typeface="Calibri" pitchFamily="34" charset="0"/>
              </a:rPr>
              <a:t>] == old(Color)[</a:t>
            </a:r>
            <a:r>
              <a:rPr lang="en-US" sz="1600" dirty="0" err="1" smtClean="0">
                <a:solidFill>
                  <a:schemeClr val="bg1"/>
                </a:solidFill>
                <a:latin typeface="Calibri" pitchFamily="34" charset="0"/>
              </a:rPr>
              <a:t>i</a:t>
            </a:r>
            <a:r>
              <a:rPr lang="en-US" sz="1600" dirty="0" smtClean="0">
                <a:solidFill>
                  <a:schemeClr val="bg1"/>
                </a:solidFill>
                <a:latin typeface="Calibri" pitchFamily="34" charset="0"/>
              </a:rPr>
              <a:t>]);</a:t>
            </a:r>
            <a:endParaRPr lang="en-US" dirty="0" smtClean="0">
              <a:solidFill>
                <a:schemeClr val="bg1"/>
              </a:solidFill>
              <a:latin typeface="Calibri" pitchFamily="34" charset="0"/>
            </a:endParaRPr>
          </a:p>
          <a:p>
            <a:r>
              <a:rPr lang="en-US" dirty="0" smtClean="0">
                <a:solidFill>
                  <a:schemeClr val="bg1"/>
                </a:solidFill>
                <a:latin typeface="Calibri" pitchFamily="34" charset="0"/>
              </a:rPr>
              <a:t>  </a:t>
            </a:r>
            <a:r>
              <a:rPr lang="en-US" b="1" dirty="0" smtClean="0">
                <a:solidFill>
                  <a:schemeClr val="bg1"/>
                </a:solidFill>
                <a:latin typeface="Calibri" pitchFamily="34" charset="0"/>
              </a:rPr>
              <a:t>ensures</a:t>
            </a:r>
            <a:r>
              <a:rPr lang="en-US" dirty="0" smtClean="0">
                <a:solidFill>
                  <a:schemeClr val="bg1"/>
                </a:solidFill>
                <a:latin typeface="Calibri" pitchFamily="34" charset="0"/>
              </a:rPr>
              <a:t>  !White(Color[</a:t>
            </a:r>
            <a:r>
              <a:rPr lang="en-US" dirty="0" err="1" smtClean="0">
                <a:solidFill>
                  <a:schemeClr val="bg1"/>
                </a:solidFill>
                <a:latin typeface="Calibri" pitchFamily="34" charset="0"/>
              </a:rPr>
              <a:t>ptr</a:t>
            </a:r>
            <a:r>
              <a:rPr lang="en-US" dirty="0" smtClean="0">
                <a:solidFill>
                  <a:schemeClr val="bg1"/>
                </a:solidFill>
                <a:latin typeface="Calibri" pitchFamily="34" charset="0"/>
              </a:rPr>
              <a:t>]);</a:t>
            </a:r>
          </a:p>
          <a:p>
            <a:r>
              <a:rPr lang="en-US" dirty="0" smtClean="0">
                <a:solidFill>
                  <a:schemeClr val="bg1"/>
                </a:solidFill>
                <a:latin typeface="Calibri" pitchFamily="34" charset="0"/>
              </a:rPr>
              <a:t>{</a:t>
            </a:r>
          </a:p>
          <a:p>
            <a:r>
              <a:rPr lang="en-US" dirty="0" smtClean="0">
                <a:solidFill>
                  <a:schemeClr val="bg1"/>
                </a:solidFill>
                <a:latin typeface="Calibri" pitchFamily="34" charset="0"/>
              </a:rPr>
              <a:t>  </a:t>
            </a:r>
            <a:r>
              <a:rPr lang="en-US" b="1" dirty="0" smtClean="0">
                <a:solidFill>
                  <a:schemeClr val="bg1"/>
                </a:solidFill>
                <a:latin typeface="Calibri" pitchFamily="34" charset="0"/>
              </a:rPr>
              <a:t>if</a:t>
            </a:r>
            <a:r>
              <a:rPr lang="en-US" dirty="0" smtClean="0">
                <a:solidFill>
                  <a:schemeClr val="bg1"/>
                </a:solidFill>
                <a:latin typeface="Calibri" pitchFamily="34" charset="0"/>
              </a:rPr>
              <a:t> (White(Color[</a:t>
            </a:r>
            <a:r>
              <a:rPr lang="en-US" dirty="0" err="1" smtClean="0">
                <a:solidFill>
                  <a:schemeClr val="bg1"/>
                </a:solidFill>
                <a:latin typeface="Calibri" pitchFamily="34" charset="0"/>
              </a:rPr>
              <a:t>ptr</a:t>
            </a:r>
            <a:r>
              <a:rPr lang="en-US" dirty="0" smtClean="0">
                <a:solidFill>
                  <a:schemeClr val="bg1"/>
                </a:solidFill>
                <a:latin typeface="Calibri" pitchFamily="34" charset="0"/>
              </a:rPr>
              <a:t>])) {</a:t>
            </a:r>
          </a:p>
          <a:p>
            <a:r>
              <a:rPr lang="en-US" dirty="0" smtClean="0">
                <a:solidFill>
                  <a:schemeClr val="bg1"/>
                </a:solidFill>
                <a:latin typeface="Calibri" pitchFamily="34" charset="0"/>
              </a:rPr>
              <a:t>    Color[</a:t>
            </a:r>
            <a:r>
              <a:rPr lang="en-US" dirty="0" err="1" smtClean="0">
                <a:solidFill>
                  <a:schemeClr val="bg1"/>
                </a:solidFill>
                <a:latin typeface="Calibri" pitchFamily="34" charset="0"/>
              </a:rPr>
              <a:t>ptr</a:t>
            </a:r>
            <a:r>
              <a:rPr lang="en-US" dirty="0" smtClean="0">
                <a:solidFill>
                  <a:schemeClr val="bg1"/>
                </a:solidFill>
                <a:latin typeface="Calibri" pitchFamily="34" charset="0"/>
              </a:rPr>
              <a:t>] := 2; // make gray</a:t>
            </a:r>
          </a:p>
          <a:p>
            <a:r>
              <a:rPr lang="en-US" dirty="0" smtClean="0">
                <a:solidFill>
                  <a:schemeClr val="bg1"/>
                </a:solidFill>
                <a:latin typeface="Calibri" pitchFamily="34" charset="0"/>
              </a:rPr>
              <a:t>    call Mark(</a:t>
            </a:r>
            <a:r>
              <a:rPr lang="en-US" dirty="0" err="1" smtClean="0">
                <a:solidFill>
                  <a:schemeClr val="bg1"/>
                </a:solidFill>
                <a:latin typeface="Calibri" pitchFamily="34" charset="0"/>
              </a:rPr>
              <a:t>Mem</a:t>
            </a:r>
            <a:r>
              <a:rPr lang="en-US" dirty="0" smtClean="0">
                <a:solidFill>
                  <a:schemeClr val="bg1"/>
                </a:solidFill>
                <a:latin typeface="Calibri" pitchFamily="34" charset="0"/>
              </a:rPr>
              <a:t>[ptr,0]);</a:t>
            </a:r>
          </a:p>
          <a:p>
            <a:r>
              <a:rPr lang="en-US" dirty="0" smtClean="0">
                <a:solidFill>
                  <a:schemeClr val="bg1"/>
                </a:solidFill>
                <a:latin typeface="Calibri" pitchFamily="34" charset="0"/>
              </a:rPr>
              <a:t>    call Mark(</a:t>
            </a:r>
            <a:r>
              <a:rPr lang="en-US" dirty="0" err="1" smtClean="0">
                <a:solidFill>
                  <a:schemeClr val="bg1"/>
                </a:solidFill>
                <a:latin typeface="Calibri" pitchFamily="34" charset="0"/>
              </a:rPr>
              <a:t>Mem</a:t>
            </a:r>
            <a:r>
              <a:rPr lang="en-US" dirty="0" smtClean="0">
                <a:solidFill>
                  <a:schemeClr val="bg1"/>
                </a:solidFill>
                <a:latin typeface="Calibri" pitchFamily="34" charset="0"/>
              </a:rPr>
              <a:t>[ptr,1]);</a:t>
            </a:r>
          </a:p>
          <a:p>
            <a:r>
              <a:rPr lang="en-US" dirty="0" smtClean="0">
                <a:solidFill>
                  <a:schemeClr val="bg1"/>
                </a:solidFill>
                <a:latin typeface="Calibri" pitchFamily="34" charset="0"/>
              </a:rPr>
              <a:t>    Color[</a:t>
            </a:r>
            <a:r>
              <a:rPr lang="en-US" dirty="0" err="1" smtClean="0">
                <a:solidFill>
                  <a:schemeClr val="bg1"/>
                </a:solidFill>
                <a:latin typeface="Calibri" pitchFamily="34" charset="0"/>
              </a:rPr>
              <a:t>ptr</a:t>
            </a:r>
            <a:r>
              <a:rPr lang="en-US" dirty="0" smtClean="0">
                <a:solidFill>
                  <a:schemeClr val="bg1"/>
                </a:solidFill>
                <a:latin typeface="Calibri" pitchFamily="34" charset="0"/>
              </a:rPr>
              <a:t>] := 3; // make black</a:t>
            </a:r>
          </a:p>
          <a:p>
            <a:r>
              <a:rPr lang="en-US" dirty="0" smtClean="0">
                <a:solidFill>
                  <a:schemeClr val="bg1"/>
                </a:solidFill>
                <a:latin typeface="Calibri" pitchFamily="34" charset="0"/>
              </a:rPr>
              <a:t>  }</a:t>
            </a:r>
          </a:p>
          <a:p>
            <a:r>
              <a:rPr lang="en-US" dirty="0" smtClean="0">
                <a:solidFill>
                  <a:schemeClr val="bg1"/>
                </a:solidFill>
                <a:latin typeface="Calibri" pitchFamily="34" charset="0"/>
              </a:rPr>
              <a:t>}</a:t>
            </a:r>
            <a:endParaRPr lang="en-US" sz="2800" dirty="0" smtClean="0">
              <a:solidFill>
                <a:schemeClr val="bg1"/>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1789" y="2716625"/>
            <a:ext cx="8772211" cy="2160591"/>
          </a:xfrm>
        </p:spPr>
        <p:txBody>
          <a:bodyPr/>
          <a:lstStyle/>
          <a:p>
            <a:r>
              <a:rPr sz="4400" b="1" smtClean="0"/>
              <a:t>Refinement Types for </a:t>
            </a:r>
          </a:p>
          <a:p>
            <a:r>
              <a:rPr sz="4400" b="1" smtClean="0"/>
              <a:t>Secure Implementations	</a:t>
            </a:r>
          </a:p>
          <a:p>
            <a:endParaRPr smtClean="0"/>
          </a:p>
          <a:p>
            <a:r>
              <a:rPr smtClean="0"/>
              <a:t>http://research.microsoft.com/F</a:t>
            </a:r>
            <a:r>
              <a:rPr baseline="-25000" smtClean="0"/>
              <a:t>7</a:t>
            </a:r>
            <a:endParaRPr lang="en-US" dirty="0"/>
          </a:p>
        </p:txBody>
      </p:sp>
      <p:pic>
        <p:nvPicPr>
          <p:cNvPr id="5" name="Picture 4" descr="fournet.jpg"/>
          <p:cNvPicPr>
            <a:picLocks noChangeAspect="1"/>
          </p:cNvPicPr>
          <p:nvPr/>
        </p:nvPicPr>
        <p:blipFill>
          <a:blip r:embed="rId2"/>
          <a:stretch>
            <a:fillRect/>
          </a:stretch>
        </p:blipFill>
        <p:spPr>
          <a:xfrm>
            <a:off x="4208835" y="5344733"/>
            <a:ext cx="755050" cy="862218"/>
          </a:xfrm>
          <a:prstGeom prst="rect">
            <a:avLst/>
          </a:prstGeom>
        </p:spPr>
      </p:pic>
      <p:pic>
        <p:nvPicPr>
          <p:cNvPr id="6" name="Picture 5" descr="andy-gordon.jpg"/>
          <p:cNvPicPr>
            <a:picLocks noChangeAspect="1"/>
          </p:cNvPicPr>
          <p:nvPr/>
        </p:nvPicPr>
        <p:blipFill>
          <a:blip r:embed="rId3" cstate="print"/>
          <a:stretch>
            <a:fillRect/>
          </a:stretch>
        </p:blipFill>
        <p:spPr>
          <a:xfrm>
            <a:off x="4962988" y="5349852"/>
            <a:ext cx="633943" cy="845258"/>
          </a:xfrm>
          <a:prstGeom prst="rect">
            <a:avLst/>
          </a:prstGeom>
        </p:spPr>
      </p:pic>
      <p:sp>
        <p:nvSpPr>
          <p:cNvPr id="7" name="Rectangle 6"/>
          <p:cNvSpPr/>
          <p:nvPr/>
        </p:nvSpPr>
        <p:spPr>
          <a:xfrm>
            <a:off x="6405824" y="5114167"/>
            <a:ext cx="2547257" cy="1754326"/>
          </a:xfrm>
          <a:prstGeom prst="rect">
            <a:avLst/>
          </a:prstGeom>
        </p:spPr>
        <p:txBody>
          <a:bodyPr wrap="square">
            <a:spAutoFit/>
          </a:bodyPr>
          <a:lstStyle/>
          <a:p>
            <a:r>
              <a:rPr lang="en-US" dirty="0" smtClean="0">
                <a:solidFill>
                  <a:schemeClr val="bg1"/>
                </a:solidFill>
              </a:rPr>
              <a:t>Jesper Bengtson, </a:t>
            </a:r>
          </a:p>
          <a:p>
            <a:r>
              <a:rPr lang="en-US" dirty="0" err="1" smtClean="0">
                <a:solidFill>
                  <a:schemeClr val="bg1"/>
                </a:solidFill>
              </a:rPr>
              <a:t>Karthikeyan</a:t>
            </a:r>
            <a:r>
              <a:rPr lang="en-US" dirty="0" smtClean="0">
                <a:solidFill>
                  <a:schemeClr val="bg1"/>
                </a:solidFill>
              </a:rPr>
              <a:t> </a:t>
            </a:r>
            <a:r>
              <a:rPr lang="en-US" dirty="0" err="1" smtClean="0">
                <a:solidFill>
                  <a:schemeClr val="bg1"/>
                </a:solidFill>
              </a:rPr>
              <a:t>Bhargavan</a:t>
            </a:r>
            <a:r>
              <a:rPr lang="en-US" dirty="0" smtClean="0">
                <a:solidFill>
                  <a:schemeClr val="bg1"/>
                </a:solidFill>
              </a:rPr>
              <a:t>, </a:t>
            </a:r>
          </a:p>
          <a:p>
            <a:r>
              <a:rPr lang="en-US" dirty="0" err="1" smtClean="0">
                <a:solidFill>
                  <a:schemeClr val="bg1"/>
                </a:solidFill>
              </a:rPr>
              <a:t>Cédric</a:t>
            </a:r>
            <a:r>
              <a:rPr lang="en-US" dirty="0" smtClean="0">
                <a:solidFill>
                  <a:schemeClr val="bg1"/>
                </a:solidFill>
              </a:rPr>
              <a:t> Fournet, </a:t>
            </a:r>
          </a:p>
          <a:p>
            <a:r>
              <a:rPr lang="en-US" dirty="0" smtClean="0">
                <a:solidFill>
                  <a:schemeClr val="bg1"/>
                </a:solidFill>
              </a:rPr>
              <a:t>Andrew D. Gordon, </a:t>
            </a:r>
          </a:p>
          <a:p>
            <a:r>
              <a:rPr lang="en-US" dirty="0" smtClean="0">
                <a:solidFill>
                  <a:schemeClr val="bg1"/>
                </a:solidFill>
              </a:rPr>
              <a:t>Sergio </a:t>
            </a:r>
            <a:r>
              <a:rPr lang="en-US" dirty="0" err="1" smtClean="0">
                <a:solidFill>
                  <a:schemeClr val="bg1"/>
                </a:solidFill>
              </a:rPr>
              <a:t>Maffeis</a:t>
            </a:r>
            <a:endParaRPr lang="en-US" dirty="0" smtClean="0">
              <a:solidFill>
                <a:schemeClr val="bg1"/>
              </a:solidFill>
            </a:endParaRPr>
          </a:p>
          <a:p>
            <a:r>
              <a:rPr lang="en-US" dirty="0" smtClean="0">
                <a:solidFill>
                  <a:schemeClr val="bg1"/>
                </a:solidFill>
              </a:rPr>
              <a:t>CSF 2008</a:t>
            </a:r>
            <a:endParaRPr lang="en-US" dirty="0">
              <a:solidFill>
                <a:schemeClr val="bg1"/>
              </a:solidFill>
            </a:endParaRPr>
          </a:p>
        </p:txBody>
      </p:sp>
      <p:pic>
        <p:nvPicPr>
          <p:cNvPr id="8" name="Picture 7" descr="kb1.jpg"/>
          <p:cNvPicPr>
            <a:picLocks noChangeAspect="1"/>
          </p:cNvPicPr>
          <p:nvPr/>
        </p:nvPicPr>
        <p:blipFill>
          <a:blip r:embed="rId4"/>
          <a:srcRect l="46369" t="43695" r="47528" b="44602"/>
          <a:stretch>
            <a:fillRect/>
          </a:stretch>
        </p:blipFill>
        <p:spPr>
          <a:xfrm>
            <a:off x="3537017" y="5320606"/>
            <a:ext cx="673239" cy="859132"/>
          </a:xfrm>
          <a:prstGeom prst="rect">
            <a:avLst/>
          </a:prstGeom>
        </p:spPr>
      </p:pic>
      <p:pic>
        <p:nvPicPr>
          <p:cNvPr id="9" name="Picture 8" descr="jesperb.jpg"/>
          <p:cNvPicPr>
            <a:picLocks noChangeAspect="1"/>
          </p:cNvPicPr>
          <p:nvPr/>
        </p:nvPicPr>
        <p:blipFill>
          <a:blip r:embed="rId5" cstate="print"/>
          <a:stretch>
            <a:fillRect/>
          </a:stretch>
        </p:blipFill>
        <p:spPr>
          <a:xfrm>
            <a:off x="2968631" y="5335921"/>
            <a:ext cx="568388" cy="853863"/>
          </a:xfrm>
          <a:prstGeom prst="rect">
            <a:avLst/>
          </a:prstGeom>
        </p:spPr>
      </p:pic>
      <p:pic>
        <p:nvPicPr>
          <p:cNvPr id="10" name="Picture 9" descr="maffeis.jpg"/>
          <p:cNvPicPr>
            <a:picLocks noChangeAspect="1"/>
          </p:cNvPicPr>
          <p:nvPr/>
        </p:nvPicPr>
        <p:blipFill>
          <a:blip r:embed="rId6"/>
          <a:srcRect l="23470" r="21708" b="11209"/>
          <a:stretch>
            <a:fillRect/>
          </a:stretch>
        </p:blipFill>
        <p:spPr>
          <a:xfrm>
            <a:off x="5596935" y="5335674"/>
            <a:ext cx="677120" cy="864160"/>
          </a:xfrm>
          <a:prstGeom prst="rect">
            <a:avLst/>
          </a:prstGeom>
        </p:spPr>
      </p:pic>
    </p:spTree>
  </p:cSld>
  <p:clrMapOvr>
    <a:masterClrMapping/>
  </p:clrMapOvr>
  <p:transition>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9611"/>
            <a:ext cx="8382000" cy="1329595"/>
          </a:xfrm>
        </p:spPr>
        <p:txBody>
          <a:bodyPr/>
          <a:lstStyle/>
          <a:p>
            <a:r>
              <a:rPr sz="4800" smtClean="0"/>
              <a:t>Verifying protocol </a:t>
            </a:r>
            <a:br>
              <a:rPr sz="4800" smtClean="0"/>
            </a:br>
            <a:r>
              <a:rPr sz="4800" i="1" smtClean="0"/>
              <a:t>reference</a:t>
            </a:r>
            <a:r>
              <a:rPr sz="4800" smtClean="0"/>
              <a:t> implementations</a:t>
            </a:r>
            <a:endParaRPr lang="en-US" sz="4800" dirty="0"/>
          </a:p>
        </p:txBody>
      </p:sp>
      <p:sp>
        <p:nvSpPr>
          <p:cNvPr id="3" name="Content Placeholder 2"/>
          <p:cNvSpPr>
            <a:spLocks noGrp="1"/>
          </p:cNvSpPr>
          <p:nvPr>
            <p:ph idx="1"/>
          </p:nvPr>
        </p:nvSpPr>
        <p:spPr>
          <a:xfrm>
            <a:off x="421194" y="1855002"/>
            <a:ext cx="8382000" cy="4716620"/>
          </a:xfrm>
        </p:spPr>
        <p:txBody>
          <a:bodyPr/>
          <a:lstStyle/>
          <a:p>
            <a:endParaRPr lang="en-US" sz="2400" dirty="0" smtClean="0"/>
          </a:p>
          <a:p>
            <a:r>
              <a:rPr lang="en-US" sz="2400" dirty="0" smtClean="0"/>
              <a:t>Executable code has more details than models</a:t>
            </a:r>
          </a:p>
          <a:p>
            <a:endParaRPr lang="en-US" sz="2400" dirty="0" smtClean="0"/>
          </a:p>
          <a:p>
            <a:r>
              <a:rPr lang="en-US" sz="2400" dirty="0" smtClean="0"/>
              <a:t>Executable code has better tool support: types, compilers, testing, debuggers, libraries, verification</a:t>
            </a:r>
          </a:p>
          <a:p>
            <a:endParaRPr lang="en-US" sz="2400" dirty="0" smtClean="0"/>
          </a:p>
          <a:p>
            <a:r>
              <a:rPr lang="en-US" sz="2400" dirty="0" smtClean="0"/>
              <a:t>Using dependent types: integrate cryptographic protocol verification as a part of program verification</a:t>
            </a:r>
          </a:p>
          <a:p>
            <a:endParaRPr lang="en-US" sz="2400" dirty="0" smtClean="0"/>
          </a:p>
          <a:p>
            <a:r>
              <a:rPr lang="en-US" sz="2400" dirty="0" smtClean="0"/>
              <a:t>Such predicates can also represent security-related concepts like roles, permissions, events, compromises, access rights,...</a:t>
            </a:r>
          </a:p>
          <a:p>
            <a:endParaRPr lang="en-US" sz="2400" dirty="0" smtClean="0"/>
          </a:p>
          <a:p>
            <a:endParaRPr lang="en-US" sz="2400" dirty="0"/>
          </a:p>
        </p:txBody>
      </p:sp>
    </p:spTree>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t>Example: access control for files</a:t>
            </a:r>
            <a:endParaRPr lang="en-US" sz="4800" dirty="0"/>
          </a:p>
        </p:txBody>
      </p:sp>
      <p:sp>
        <p:nvSpPr>
          <p:cNvPr id="5" name="Content Placeholder 4"/>
          <p:cNvSpPr>
            <a:spLocks noGrp="1"/>
          </p:cNvSpPr>
          <p:nvPr>
            <p:ph sz="half" idx="1"/>
          </p:nvPr>
        </p:nvSpPr>
        <p:spPr>
          <a:xfrm>
            <a:off x="351020" y="1606425"/>
            <a:ext cx="3465786" cy="4935052"/>
          </a:xfrm>
        </p:spPr>
        <p:txBody>
          <a:bodyPr/>
          <a:lstStyle/>
          <a:p>
            <a:endParaRPr lang="en-US" sz="2000" dirty="0" smtClean="0">
              <a:solidFill>
                <a:srgbClr val="FF0000"/>
              </a:solidFill>
            </a:endParaRPr>
          </a:p>
          <a:p>
            <a:r>
              <a:rPr lang="en-US" sz="2000" b="1" dirty="0" smtClean="0">
                <a:solidFill>
                  <a:srgbClr val="FF0000"/>
                </a:solidFill>
              </a:rPr>
              <a:t>Un-trusted code </a:t>
            </a:r>
            <a:r>
              <a:rPr lang="en-US" sz="2000" dirty="0" smtClean="0"/>
              <a:t>may call a </a:t>
            </a:r>
            <a:r>
              <a:rPr lang="en-US" sz="2000" b="1" dirty="0" smtClean="0">
                <a:solidFill>
                  <a:schemeClr val="accent4">
                    <a:lumMod val="75000"/>
                  </a:schemeClr>
                </a:solidFill>
              </a:rPr>
              <a:t>trusted library</a:t>
            </a:r>
          </a:p>
          <a:p>
            <a:endParaRPr lang="en-US" sz="2000" dirty="0" smtClean="0"/>
          </a:p>
          <a:p>
            <a:r>
              <a:rPr lang="en-US" sz="2000" b="1" dirty="0" smtClean="0">
                <a:solidFill>
                  <a:schemeClr val="accent4">
                    <a:lumMod val="75000"/>
                  </a:schemeClr>
                </a:solidFill>
              </a:rPr>
              <a:t>Trusted code </a:t>
            </a:r>
            <a:r>
              <a:rPr lang="en-US" sz="2000" dirty="0" smtClean="0"/>
              <a:t>expresses security policy with assumes and asserts</a:t>
            </a:r>
          </a:p>
          <a:p>
            <a:endParaRPr lang="en-US" sz="2000" dirty="0" smtClean="0"/>
          </a:p>
          <a:p>
            <a:endParaRPr lang="en-US" sz="2000" dirty="0" smtClean="0"/>
          </a:p>
          <a:p>
            <a:endParaRPr lang="en-US" sz="2000" dirty="0" smtClean="0"/>
          </a:p>
          <a:p>
            <a:r>
              <a:rPr lang="en-US" sz="2000" dirty="0" smtClean="0"/>
              <a:t>Each policy violation causes an assertion failure</a:t>
            </a:r>
          </a:p>
          <a:p>
            <a:endParaRPr lang="en-US" sz="2000" dirty="0" smtClean="0"/>
          </a:p>
          <a:p>
            <a:r>
              <a:rPr lang="en-US" sz="2000" dirty="0" smtClean="0"/>
              <a:t>F</a:t>
            </a:r>
            <a:r>
              <a:rPr lang="en-US" sz="2000" baseline="-25000" dirty="0" smtClean="0"/>
              <a:t>7 </a:t>
            </a:r>
            <a:r>
              <a:rPr lang="en-US" sz="2000" dirty="0" smtClean="0"/>
              <a:t>statically prevents any assertion failures by typing</a:t>
            </a:r>
          </a:p>
          <a:p>
            <a:endParaRPr lang="en-US" dirty="0"/>
          </a:p>
        </p:txBody>
      </p:sp>
      <p:sp>
        <p:nvSpPr>
          <p:cNvPr id="6" name="Rounded Rectangle 5"/>
          <p:cNvSpPr/>
          <p:nvPr/>
        </p:nvSpPr>
        <p:spPr bwMode="auto">
          <a:xfrm>
            <a:off x="3941380" y="1510130"/>
            <a:ext cx="4992758" cy="3391653"/>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lang="en-US" b="1" dirty="0" smtClean="0">
                <a:solidFill>
                  <a:srgbClr val="0070C0"/>
                </a:solidFill>
                <a:latin typeface="Segoe" pitchFamily="34" charset="0"/>
              </a:rPr>
              <a:t>t</a:t>
            </a:r>
            <a:r>
              <a:rPr kumimoji="0" lang="en-US" b="1" i="0" u="none" strike="noStrike" cap="none" normalizeH="0" baseline="0" dirty="0" smtClean="0">
                <a:solidFill>
                  <a:srgbClr val="0070C0"/>
                </a:solidFill>
                <a:latin typeface="Segoe" pitchFamily="34" charset="0"/>
              </a:rPr>
              <a:t>ype</a:t>
            </a:r>
            <a:r>
              <a:rPr kumimoji="0" lang="en-US" b="0" i="0" u="none" strike="noStrike" cap="none" normalizeH="0" baseline="0" dirty="0" smtClean="0">
                <a:solidFill>
                  <a:schemeClr val="tx1"/>
                </a:solidFill>
                <a:latin typeface="Segoe" pitchFamily="34" charset="0"/>
              </a:rPr>
              <a:t> </a:t>
            </a:r>
            <a:r>
              <a:rPr kumimoji="0" lang="en-US" b="0" i="0" u="none" strike="noStrike" cap="none" normalizeH="0" baseline="0" dirty="0" smtClean="0">
                <a:solidFill>
                  <a:schemeClr val="bg1"/>
                </a:solidFill>
                <a:latin typeface="Segoe" pitchFamily="34" charset="0"/>
              </a:rPr>
              <a:t>facts = </a:t>
            </a:r>
            <a:r>
              <a:rPr kumimoji="0" lang="en-US" b="0" i="0" u="none" strike="noStrike" cap="none" normalizeH="0" baseline="0" dirty="0" err="1" smtClean="0">
                <a:solidFill>
                  <a:schemeClr val="bg1"/>
                </a:solidFill>
                <a:latin typeface="Segoe" pitchFamily="34" charset="0"/>
              </a:rPr>
              <a:t>CanRead</a:t>
            </a:r>
            <a:r>
              <a:rPr kumimoji="0" lang="en-US" b="0" i="0" u="none" strike="noStrike" cap="none" normalizeH="0" baseline="0" dirty="0" smtClean="0">
                <a:solidFill>
                  <a:schemeClr val="bg1"/>
                </a:solidFill>
                <a:latin typeface="Segoe" pitchFamily="34" charset="0"/>
              </a:rPr>
              <a:t> </a:t>
            </a:r>
            <a:r>
              <a:rPr kumimoji="0" lang="en-US" b="1" i="0" u="none" strike="noStrike" cap="none" normalizeH="0" baseline="0" dirty="0" smtClean="0">
                <a:solidFill>
                  <a:srgbClr val="0070C0"/>
                </a:solidFill>
                <a:latin typeface="Segoe" pitchFamily="34" charset="0"/>
              </a:rPr>
              <a:t>of</a:t>
            </a:r>
            <a:r>
              <a:rPr kumimoji="0" lang="en-US" b="0" i="0" u="none" strike="noStrike" cap="none" normalizeH="0" baseline="0" dirty="0" smtClean="0">
                <a:solidFill>
                  <a:schemeClr val="tx1"/>
                </a:solidFill>
                <a:latin typeface="Segoe" pitchFamily="34" charset="0"/>
              </a:rPr>
              <a:t> </a:t>
            </a:r>
            <a:r>
              <a:rPr kumimoji="0" lang="en-US" b="0" i="0" u="none" strike="noStrike" cap="none" normalizeH="0" baseline="0" dirty="0" smtClean="0">
                <a:solidFill>
                  <a:schemeClr val="bg1"/>
                </a:solidFill>
                <a:latin typeface="Segoe" pitchFamily="34" charset="0"/>
              </a:rPr>
              <a:t>string</a:t>
            </a:r>
            <a:r>
              <a:rPr kumimoji="0" lang="en-US" b="0" i="0" u="none" strike="noStrike" cap="none" normalizeH="0" baseline="0" dirty="0" smtClean="0">
                <a:solidFill>
                  <a:schemeClr val="tx1"/>
                </a:solidFill>
                <a:latin typeface="Segoe" pitchFamily="34" charset="0"/>
              </a:rPr>
              <a:t> </a:t>
            </a:r>
            <a:br>
              <a:rPr kumimoji="0" lang="en-US" b="0" i="0" u="none" strike="noStrike" cap="none" normalizeH="0" baseline="0" dirty="0" smtClean="0">
                <a:solidFill>
                  <a:schemeClr val="tx1"/>
                </a:solidFill>
                <a:latin typeface="Segoe" pitchFamily="34" charset="0"/>
              </a:rPr>
            </a:br>
            <a:r>
              <a:rPr kumimoji="0" lang="en-US" b="0" i="0" u="none" strike="noStrike" cap="none" normalizeH="0" baseline="0" dirty="0" smtClean="0">
                <a:solidFill>
                  <a:schemeClr val="tx1"/>
                </a:solidFill>
                <a:latin typeface="Segoe" pitchFamily="34" charset="0"/>
              </a:rPr>
              <a:t>	</a:t>
            </a:r>
            <a:r>
              <a:rPr kumimoji="0" lang="en-US" b="0" i="0" u="none" strike="noStrike" cap="none" normalizeH="0" baseline="0" dirty="0" smtClean="0">
                <a:solidFill>
                  <a:schemeClr val="bg1"/>
                </a:solidFill>
                <a:latin typeface="Segoe" pitchFamily="34" charset="0"/>
              </a:rPr>
              <a:t>| </a:t>
            </a:r>
            <a:r>
              <a:rPr kumimoji="0" lang="en-US" b="0" i="0" u="none" strike="noStrike" cap="none" normalizeH="0" baseline="0" dirty="0" err="1" smtClean="0">
                <a:solidFill>
                  <a:schemeClr val="bg1"/>
                </a:solidFill>
                <a:latin typeface="Segoe" pitchFamily="34" charset="0"/>
              </a:rPr>
              <a:t>CanWrite</a:t>
            </a:r>
            <a:r>
              <a:rPr kumimoji="0" lang="en-US" b="0" i="0" u="none" strike="noStrike" cap="none" normalizeH="0" baseline="0" dirty="0" smtClean="0">
                <a:solidFill>
                  <a:schemeClr val="bg1"/>
                </a:solidFill>
                <a:latin typeface="Segoe" pitchFamily="34" charset="0"/>
              </a:rPr>
              <a:t> </a:t>
            </a:r>
            <a:r>
              <a:rPr kumimoji="0" lang="en-US" b="1" i="0" u="none" strike="noStrike" cap="none" normalizeH="0" baseline="0" dirty="0" smtClean="0">
                <a:solidFill>
                  <a:srgbClr val="0070C0"/>
                </a:solidFill>
                <a:latin typeface="Segoe" pitchFamily="34" charset="0"/>
              </a:rPr>
              <a:t>of</a:t>
            </a:r>
            <a:r>
              <a:rPr kumimoji="0" lang="en-US" b="0" i="0" u="none" strike="noStrike" cap="none" normalizeH="0" baseline="0" dirty="0" smtClean="0">
                <a:solidFill>
                  <a:schemeClr val="tx1"/>
                </a:solidFill>
                <a:latin typeface="Segoe" pitchFamily="34" charset="0"/>
              </a:rPr>
              <a:t> </a:t>
            </a:r>
            <a:r>
              <a:rPr kumimoji="0" lang="en-US" b="0" i="0" u="none" strike="noStrike" cap="none" normalizeH="0" baseline="0" dirty="0" smtClean="0">
                <a:solidFill>
                  <a:schemeClr val="bg1"/>
                </a:solidFill>
                <a:latin typeface="Segoe" pitchFamily="34" charset="0"/>
              </a:rPr>
              <a:t>string</a:t>
            </a:r>
          </a:p>
          <a:p>
            <a:pPr marL="0" marR="0" indent="0" defTabSz="1096963" rtl="0" eaLnBrk="1" fontAlgn="base" latinLnBrk="0" hangingPunct="1">
              <a:lnSpc>
                <a:spcPct val="100000"/>
              </a:lnSpc>
              <a:spcBef>
                <a:spcPct val="0"/>
              </a:spcBef>
              <a:spcAft>
                <a:spcPct val="0"/>
              </a:spcAft>
              <a:buClrTx/>
              <a:buSzTx/>
              <a:buFontTx/>
              <a:buNone/>
              <a:tabLst/>
            </a:pPr>
            <a:endParaRPr lang="en-US" dirty="0" smtClean="0">
              <a:solidFill>
                <a:schemeClr val="tx1"/>
              </a:solidFill>
              <a:latin typeface="Segoe" pitchFamily="34" charset="0"/>
            </a:endParaRPr>
          </a:p>
          <a:p>
            <a:pPr marL="0" marR="0" indent="0" defTabSz="1096963"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solidFill>
                  <a:srgbClr val="0070C0"/>
                </a:solidFill>
                <a:latin typeface="Segoe" pitchFamily="34" charset="0"/>
              </a:rPr>
              <a:t>let</a:t>
            </a:r>
            <a:r>
              <a:rPr kumimoji="0" lang="en-US" b="0" i="0" u="none" strike="noStrike" cap="none" normalizeH="0" baseline="0" dirty="0" smtClean="0">
                <a:solidFill>
                  <a:schemeClr val="tx1"/>
                </a:solidFill>
                <a:latin typeface="Segoe" pitchFamily="34" charset="0"/>
              </a:rPr>
              <a:t> </a:t>
            </a:r>
            <a:r>
              <a:rPr kumimoji="0" lang="en-US" b="0" i="0" u="none" strike="noStrike" cap="none" normalizeH="0" baseline="0" dirty="0" smtClean="0">
                <a:solidFill>
                  <a:schemeClr val="bg1"/>
                </a:solidFill>
                <a:latin typeface="Segoe" pitchFamily="34" charset="0"/>
              </a:rPr>
              <a:t>read file = </a:t>
            </a:r>
            <a:r>
              <a:rPr kumimoji="0" lang="en-US" b="1" i="0" u="none" strike="noStrike" cap="none" normalizeH="0" baseline="0" dirty="0" smtClean="0">
                <a:solidFill>
                  <a:srgbClr val="0070C0"/>
                </a:solidFill>
                <a:latin typeface="Segoe" pitchFamily="34" charset="0"/>
              </a:rPr>
              <a:t>assert</a:t>
            </a:r>
            <a:r>
              <a:rPr kumimoji="0" lang="en-US" b="0" i="0" u="none" strike="noStrike" cap="none" normalizeH="0" baseline="0" dirty="0" smtClean="0">
                <a:solidFill>
                  <a:schemeClr val="bg1"/>
                </a:solidFill>
                <a:latin typeface="Segoe" pitchFamily="34" charset="0"/>
              </a:rPr>
              <a:t>(</a:t>
            </a:r>
            <a:r>
              <a:rPr kumimoji="0" lang="en-US" b="0" i="0" u="none" strike="noStrike" cap="none" normalizeH="0" baseline="0" dirty="0" err="1" smtClean="0">
                <a:solidFill>
                  <a:schemeClr val="bg1"/>
                </a:solidFill>
                <a:latin typeface="Segoe" pitchFamily="34" charset="0"/>
              </a:rPr>
              <a:t>CanRead</a:t>
            </a:r>
            <a:r>
              <a:rPr kumimoji="0" lang="en-US" b="0" i="0" u="none" strike="noStrike" cap="none" normalizeH="0" baseline="0" dirty="0" smtClean="0">
                <a:solidFill>
                  <a:schemeClr val="bg1"/>
                </a:solidFill>
                <a:latin typeface="Segoe" pitchFamily="34" charset="0"/>
              </a:rPr>
              <a:t>(file)); …</a:t>
            </a:r>
          </a:p>
          <a:p>
            <a:pPr defTabSz="1096963" fontAlgn="base">
              <a:spcBef>
                <a:spcPct val="0"/>
              </a:spcBef>
              <a:spcAft>
                <a:spcPct val="0"/>
              </a:spcAft>
            </a:pPr>
            <a:r>
              <a:rPr lang="en-US" b="1" dirty="0" smtClean="0">
                <a:solidFill>
                  <a:srgbClr val="0070C0"/>
                </a:solidFill>
                <a:latin typeface="Segoe" pitchFamily="34" charset="0"/>
              </a:rPr>
              <a:t>let</a:t>
            </a:r>
            <a:r>
              <a:rPr lang="en-US" b="1" dirty="0" smtClean="0">
                <a:solidFill>
                  <a:schemeClr val="tx1"/>
                </a:solidFill>
                <a:latin typeface="Segoe" pitchFamily="34" charset="0"/>
              </a:rPr>
              <a:t> </a:t>
            </a:r>
            <a:r>
              <a:rPr lang="en-US" dirty="0" smtClean="0">
                <a:solidFill>
                  <a:schemeClr val="bg1"/>
                </a:solidFill>
                <a:latin typeface="Segoe" pitchFamily="34" charset="0"/>
              </a:rPr>
              <a:t>delete file =</a:t>
            </a:r>
            <a:r>
              <a:rPr lang="en-US" b="1" dirty="0" smtClean="0">
                <a:solidFill>
                  <a:schemeClr val="bg1"/>
                </a:solidFill>
                <a:latin typeface="Segoe" pitchFamily="34" charset="0"/>
              </a:rPr>
              <a:t> </a:t>
            </a:r>
            <a:r>
              <a:rPr lang="en-US" b="1" dirty="0" smtClean="0">
                <a:solidFill>
                  <a:srgbClr val="0070C0"/>
                </a:solidFill>
                <a:latin typeface="Segoe" pitchFamily="34" charset="0"/>
              </a:rPr>
              <a:t>assert</a:t>
            </a:r>
            <a:r>
              <a:rPr lang="en-US" dirty="0" smtClean="0">
                <a:solidFill>
                  <a:schemeClr val="bg1"/>
                </a:solidFill>
                <a:latin typeface="Segoe" pitchFamily="34" charset="0"/>
              </a:rPr>
              <a:t>(</a:t>
            </a:r>
            <a:r>
              <a:rPr lang="en-US" dirty="0" err="1" smtClean="0">
                <a:solidFill>
                  <a:schemeClr val="bg1"/>
                </a:solidFill>
                <a:latin typeface="Segoe" pitchFamily="34" charset="0"/>
              </a:rPr>
              <a:t>CanWrite</a:t>
            </a:r>
            <a:r>
              <a:rPr lang="en-US" dirty="0" smtClean="0">
                <a:solidFill>
                  <a:schemeClr val="bg1"/>
                </a:solidFill>
                <a:latin typeface="Segoe" pitchFamily="34" charset="0"/>
              </a:rPr>
              <a:t>(file); …</a:t>
            </a:r>
          </a:p>
          <a:p>
            <a:pPr marL="0" marR="0" indent="0" defTabSz="1096963" rtl="0" eaLnBrk="1" fontAlgn="base" latinLnBrk="0" hangingPunct="1">
              <a:lnSpc>
                <a:spcPct val="100000"/>
              </a:lnSpc>
              <a:spcBef>
                <a:spcPct val="0"/>
              </a:spcBef>
              <a:spcAft>
                <a:spcPct val="0"/>
              </a:spcAft>
              <a:buClrTx/>
              <a:buSzTx/>
              <a:buFontTx/>
              <a:buNone/>
              <a:tabLst/>
            </a:pPr>
            <a:endParaRPr lang="en-US" dirty="0" smtClean="0">
              <a:solidFill>
                <a:schemeClr val="tx1"/>
              </a:solidFill>
              <a:latin typeface="Segoe" pitchFamily="34" charset="0"/>
            </a:endParaRPr>
          </a:p>
          <a:p>
            <a:pPr defTabSz="1096963" fontAlgn="base">
              <a:spcBef>
                <a:spcPct val="0"/>
              </a:spcBef>
              <a:spcAft>
                <a:spcPct val="0"/>
              </a:spcAft>
            </a:pPr>
            <a:r>
              <a:rPr lang="en-US" b="1" dirty="0" smtClean="0">
                <a:solidFill>
                  <a:srgbClr val="0070C0"/>
                </a:solidFill>
                <a:latin typeface="Segoe" pitchFamily="34" charset="0"/>
              </a:rPr>
              <a:t>let</a:t>
            </a:r>
            <a:r>
              <a:rPr lang="en-US" b="1" dirty="0" smtClean="0">
                <a:solidFill>
                  <a:schemeClr val="tx1"/>
                </a:solidFill>
                <a:latin typeface="Segoe" pitchFamily="34" charset="0"/>
              </a:rPr>
              <a:t> </a:t>
            </a:r>
            <a:r>
              <a:rPr lang="en-US" dirty="0" err="1" smtClean="0">
                <a:solidFill>
                  <a:schemeClr val="bg1"/>
                </a:solidFill>
                <a:latin typeface="Segoe" pitchFamily="34" charset="0"/>
              </a:rPr>
              <a:t>pwd</a:t>
            </a:r>
            <a:r>
              <a:rPr lang="en-US" dirty="0" smtClean="0">
                <a:solidFill>
                  <a:schemeClr val="bg1"/>
                </a:solidFill>
                <a:latin typeface="Segoe" pitchFamily="34" charset="0"/>
              </a:rPr>
              <a:t> = “C:/etc/passwd”</a:t>
            </a:r>
            <a:r>
              <a:rPr lang="en-US" dirty="0" smtClean="0">
                <a:solidFill>
                  <a:schemeClr val="tx1"/>
                </a:solidFill>
                <a:latin typeface="Segoe" pitchFamily="34" charset="0"/>
              </a:rPr>
              <a:t>”</a:t>
            </a:r>
          </a:p>
          <a:p>
            <a:pPr marL="0" marR="0" indent="0" defTabSz="1096963" rtl="0" eaLnBrk="1" fontAlgn="base" latinLnBrk="0" hangingPunct="1">
              <a:lnSpc>
                <a:spcPct val="100000"/>
              </a:lnSpc>
              <a:spcBef>
                <a:spcPct val="0"/>
              </a:spcBef>
              <a:spcAft>
                <a:spcPct val="0"/>
              </a:spcAft>
              <a:buClrTx/>
              <a:buSzTx/>
              <a:buFontTx/>
              <a:buNone/>
              <a:tabLst/>
            </a:pPr>
            <a:r>
              <a:rPr lang="en-US" b="1" dirty="0" smtClean="0">
                <a:solidFill>
                  <a:srgbClr val="0070C0"/>
                </a:solidFill>
                <a:latin typeface="Segoe" pitchFamily="34" charset="0"/>
              </a:rPr>
              <a:t>let</a:t>
            </a:r>
            <a:r>
              <a:rPr lang="en-US" dirty="0" smtClean="0">
                <a:solidFill>
                  <a:schemeClr val="tx1"/>
                </a:solidFill>
                <a:latin typeface="Segoe" pitchFamily="34" charset="0"/>
              </a:rPr>
              <a:t> </a:t>
            </a:r>
            <a:r>
              <a:rPr lang="en-US" dirty="0" err="1" smtClean="0">
                <a:solidFill>
                  <a:schemeClr val="bg1"/>
                </a:solidFill>
                <a:latin typeface="Segoe" pitchFamily="34" charset="0"/>
              </a:rPr>
              <a:t>tmp</a:t>
            </a:r>
            <a:r>
              <a:rPr lang="en-US" dirty="0" smtClean="0">
                <a:solidFill>
                  <a:schemeClr val="bg1"/>
                </a:solidFill>
                <a:latin typeface="Segoe" pitchFamily="34" charset="0"/>
              </a:rPr>
              <a:t> = “C:/temp/temp”</a:t>
            </a:r>
          </a:p>
          <a:p>
            <a:pPr marL="0" marR="0" indent="0" defTabSz="1096963" rtl="0" eaLnBrk="1" fontAlgn="base" latinLnBrk="0" hangingPunct="1">
              <a:lnSpc>
                <a:spcPct val="100000"/>
              </a:lnSpc>
              <a:spcBef>
                <a:spcPct val="0"/>
              </a:spcBef>
              <a:spcAft>
                <a:spcPct val="0"/>
              </a:spcAft>
              <a:buClrTx/>
              <a:buSzTx/>
              <a:buFontTx/>
              <a:buNone/>
              <a:tabLst/>
            </a:pPr>
            <a:endParaRPr lang="en-US" dirty="0" smtClean="0">
              <a:solidFill>
                <a:schemeClr val="tx1"/>
              </a:solidFill>
              <a:latin typeface="Segoe" pitchFamily="34" charset="0"/>
            </a:endParaRPr>
          </a:p>
          <a:p>
            <a:pPr marL="0" marR="0" indent="0" defTabSz="1096963" rtl="0" eaLnBrk="1" fontAlgn="base" latinLnBrk="0" hangingPunct="1">
              <a:lnSpc>
                <a:spcPct val="100000"/>
              </a:lnSpc>
              <a:spcBef>
                <a:spcPct val="0"/>
              </a:spcBef>
              <a:spcAft>
                <a:spcPct val="0"/>
              </a:spcAft>
              <a:buClrTx/>
              <a:buSzTx/>
              <a:buFontTx/>
              <a:buNone/>
              <a:tabLst/>
            </a:pPr>
            <a:r>
              <a:rPr lang="en-US" b="1" dirty="0" smtClean="0">
                <a:solidFill>
                  <a:srgbClr val="0070C0"/>
                </a:solidFill>
                <a:latin typeface="Segoe" pitchFamily="34" charset="0"/>
              </a:rPr>
              <a:t>assume</a:t>
            </a:r>
            <a:r>
              <a:rPr lang="en-US" dirty="0" smtClean="0">
                <a:solidFill>
                  <a:schemeClr val="tx1"/>
                </a:solidFill>
                <a:latin typeface="Segoe" pitchFamily="34" charset="0"/>
              </a:rPr>
              <a:t> </a:t>
            </a:r>
            <a:r>
              <a:rPr lang="en-US" dirty="0" err="1" smtClean="0">
                <a:solidFill>
                  <a:schemeClr val="bg1"/>
                </a:solidFill>
                <a:latin typeface="Segoe" pitchFamily="34" charset="0"/>
              </a:rPr>
              <a:t>CanWrite</a:t>
            </a:r>
            <a:r>
              <a:rPr lang="en-US" dirty="0" smtClean="0">
                <a:solidFill>
                  <a:schemeClr val="bg1"/>
                </a:solidFill>
                <a:latin typeface="Segoe" pitchFamily="34" charset="0"/>
              </a:rPr>
              <a:t>(</a:t>
            </a:r>
            <a:r>
              <a:rPr lang="en-US" dirty="0" err="1" smtClean="0">
                <a:solidFill>
                  <a:schemeClr val="bg1"/>
                </a:solidFill>
                <a:latin typeface="Segoe" pitchFamily="34" charset="0"/>
              </a:rPr>
              <a:t>tmp</a:t>
            </a:r>
            <a:r>
              <a:rPr lang="en-US" dirty="0" smtClean="0">
                <a:solidFill>
                  <a:schemeClr val="bg1"/>
                </a:solidFill>
                <a:latin typeface="Segoe" pitchFamily="34" charset="0"/>
              </a:rPr>
              <a:t>)</a:t>
            </a:r>
          </a:p>
          <a:p>
            <a:pPr defTabSz="1096963" fontAlgn="base">
              <a:spcBef>
                <a:spcPct val="0"/>
              </a:spcBef>
              <a:spcAft>
                <a:spcPct val="0"/>
              </a:spcAft>
            </a:pPr>
            <a:r>
              <a:rPr lang="en-US" b="1" dirty="0" smtClean="0">
                <a:solidFill>
                  <a:srgbClr val="0070C0"/>
                </a:solidFill>
                <a:latin typeface="Segoe" pitchFamily="34" charset="0"/>
              </a:rPr>
              <a:t>assume</a:t>
            </a:r>
            <a:r>
              <a:rPr lang="en-US" dirty="0" smtClean="0">
                <a:solidFill>
                  <a:schemeClr val="tx1"/>
                </a:solidFill>
                <a:latin typeface="Segoe" pitchFamily="34" charset="0"/>
              </a:rPr>
              <a:t> </a:t>
            </a:r>
            <a:r>
              <a:rPr lang="en-US" dirty="0" smtClean="0">
                <a:solidFill>
                  <a:schemeClr val="bg1"/>
                </a:solidFill>
                <a:latin typeface="Segoe" pitchFamily="34" charset="0"/>
                <a:sym typeface="Symbol"/>
              </a:rPr>
              <a:t>x . </a:t>
            </a:r>
            <a:r>
              <a:rPr lang="en-US" dirty="0" err="1" smtClean="0">
                <a:solidFill>
                  <a:schemeClr val="bg1"/>
                </a:solidFill>
                <a:latin typeface="Segoe" pitchFamily="34" charset="0"/>
                <a:sym typeface="Symbol"/>
              </a:rPr>
              <a:t>CanWrite</a:t>
            </a:r>
            <a:r>
              <a:rPr lang="en-US" dirty="0" smtClean="0">
                <a:solidFill>
                  <a:schemeClr val="bg1"/>
                </a:solidFill>
                <a:latin typeface="Segoe" pitchFamily="34" charset="0"/>
                <a:sym typeface="Symbol"/>
              </a:rPr>
              <a:t>(x) </a:t>
            </a:r>
            <a:r>
              <a:rPr lang="en-US" dirty="0" err="1" smtClean="0">
                <a:solidFill>
                  <a:schemeClr val="bg1"/>
                </a:solidFill>
                <a:latin typeface="Segoe" pitchFamily="34" charset="0"/>
                <a:sym typeface="Symbol"/>
              </a:rPr>
              <a:t>CanRead</a:t>
            </a:r>
            <a:r>
              <a:rPr lang="en-US" dirty="0" smtClean="0">
                <a:solidFill>
                  <a:schemeClr val="bg1"/>
                </a:solidFill>
                <a:latin typeface="Segoe" pitchFamily="34" charset="0"/>
                <a:sym typeface="Symbol"/>
              </a:rPr>
              <a:t>(x)</a:t>
            </a:r>
            <a:endParaRPr lang="en-US" dirty="0" smtClean="0">
              <a:solidFill>
                <a:schemeClr val="bg1"/>
              </a:solidFill>
              <a:latin typeface="Segoe" pitchFamily="34" charset="0"/>
            </a:endParaRPr>
          </a:p>
          <a:p>
            <a:pPr marL="0" marR="0" indent="0" defTabSz="1096963"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Rounded Rectangle 6"/>
          <p:cNvSpPr/>
          <p:nvPr/>
        </p:nvSpPr>
        <p:spPr bwMode="auto">
          <a:xfrm>
            <a:off x="4017364" y="5006714"/>
            <a:ext cx="4916774" cy="1446551"/>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lang="en-US" sz="2000" b="1" dirty="0" smtClean="0">
                <a:solidFill>
                  <a:schemeClr val="bg1"/>
                </a:solidFill>
                <a:latin typeface="Segoe" pitchFamily="34" charset="0"/>
              </a:rPr>
              <a:t>l</a:t>
            </a:r>
            <a:r>
              <a:rPr kumimoji="0" lang="en-US" sz="2000" b="1" i="0" u="none" strike="noStrike" cap="none" normalizeH="0" baseline="0" dirty="0" smtClean="0">
                <a:solidFill>
                  <a:schemeClr val="bg1"/>
                </a:solidFill>
                <a:latin typeface="Segoe" pitchFamily="34" charset="0"/>
              </a:rPr>
              <a:t>et</a:t>
            </a:r>
            <a:r>
              <a:rPr kumimoji="0" lang="en-US" sz="2000" b="0" i="0" u="none" strike="noStrike" cap="none" normalizeH="0" baseline="0" dirty="0" smtClean="0">
                <a:solidFill>
                  <a:schemeClr val="bg1"/>
                </a:solidFill>
                <a:latin typeface="Segoe" pitchFamily="34" charset="0"/>
              </a:rPr>
              <a:t> </a:t>
            </a:r>
            <a:r>
              <a:rPr kumimoji="0" lang="en-US" sz="2000" b="0" i="0" u="none" strike="noStrike" cap="none" normalizeH="0" baseline="0" dirty="0" err="1" smtClean="0">
                <a:solidFill>
                  <a:schemeClr val="bg1"/>
                </a:solidFill>
                <a:latin typeface="Segoe" pitchFamily="34" charset="0"/>
              </a:rPr>
              <a:t>untrusted</a:t>
            </a:r>
            <a:r>
              <a:rPr lang="en-US" sz="2000" dirty="0" smtClean="0">
                <a:solidFill>
                  <a:schemeClr val="bg1"/>
                </a:solidFill>
                <a:latin typeface="Segoe" pitchFamily="34" charset="0"/>
              </a:rPr>
              <a:t>() =</a:t>
            </a:r>
          </a:p>
          <a:p>
            <a:pPr marL="0" marR="0" indent="0" defTabSz="1096963" rtl="0" eaLnBrk="1" fontAlgn="base" latinLnBrk="0" hangingPunct="1">
              <a:lnSpc>
                <a:spcPct val="100000"/>
              </a:lnSpc>
              <a:spcBef>
                <a:spcPct val="0"/>
              </a:spcBef>
              <a:spcAft>
                <a:spcPct val="0"/>
              </a:spcAft>
              <a:buClrTx/>
              <a:buSzTx/>
              <a:buFontTx/>
              <a:buNone/>
              <a:tabLst/>
            </a:pPr>
            <a:r>
              <a:rPr lang="en-US" sz="2000" dirty="0" smtClean="0">
                <a:solidFill>
                  <a:srgbClr val="002060"/>
                </a:solidFill>
                <a:latin typeface="Segoe" pitchFamily="34" charset="0"/>
              </a:rPr>
              <a:t>  </a:t>
            </a:r>
            <a:r>
              <a:rPr lang="en-US" sz="2000" b="1" dirty="0" smtClean="0">
                <a:solidFill>
                  <a:srgbClr val="002060"/>
                </a:solidFill>
                <a:latin typeface="Segoe" pitchFamily="34" charset="0"/>
              </a:rPr>
              <a:t>let</a:t>
            </a:r>
            <a:r>
              <a:rPr lang="en-US" sz="2000" dirty="0" smtClean="0">
                <a:solidFill>
                  <a:srgbClr val="002060"/>
                </a:solidFill>
                <a:latin typeface="Segoe" pitchFamily="34" charset="0"/>
              </a:rPr>
              <a:t> v1 = read </a:t>
            </a:r>
            <a:r>
              <a:rPr lang="en-US" sz="2000" dirty="0" err="1" smtClean="0">
                <a:solidFill>
                  <a:srgbClr val="002060"/>
                </a:solidFill>
                <a:latin typeface="Segoe" pitchFamily="34" charset="0"/>
              </a:rPr>
              <a:t>tmp</a:t>
            </a:r>
            <a:r>
              <a:rPr lang="en-US" sz="2000" dirty="0" smtClean="0">
                <a:solidFill>
                  <a:srgbClr val="002060"/>
                </a:solidFill>
                <a:latin typeface="Segoe" pitchFamily="34" charset="0"/>
              </a:rPr>
              <a:t> </a:t>
            </a:r>
            <a:r>
              <a:rPr lang="en-US" sz="2000" b="1" dirty="0" smtClean="0">
                <a:solidFill>
                  <a:srgbClr val="002060"/>
                </a:solidFill>
                <a:latin typeface="Segoe" pitchFamily="34" charset="0"/>
              </a:rPr>
              <a:t>in // ok</a:t>
            </a:r>
          </a:p>
          <a:p>
            <a:pPr marL="0" marR="0" indent="0"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latin typeface="Segoe" pitchFamily="34" charset="0"/>
              </a:rPr>
              <a:t>  </a:t>
            </a:r>
            <a:r>
              <a:rPr lang="en-US" sz="2000" b="1" dirty="0" smtClean="0">
                <a:solidFill>
                  <a:srgbClr val="C00000"/>
                </a:solidFill>
                <a:latin typeface="Segoe" pitchFamily="34" charset="0"/>
              </a:rPr>
              <a:t>l</a:t>
            </a:r>
            <a:r>
              <a:rPr kumimoji="0" lang="en-US" sz="2000" b="1" i="0" u="none" strike="noStrike" cap="none" normalizeH="0" baseline="0" dirty="0" smtClean="0">
                <a:solidFill>
                  <a:srgbClr val="C00000"/>
                </a:solidFill>
                <a:latin typeface="Segoe" pitchFamily="34" charset="0"/>
              </a:rPr>
              <a:t>et</a:t>
            </a:r>
            <a:r>
              <a:rPr kumimoji="0" lang="en-US" sz="2000" i="0" u="none" strike="noStrike" cap="none" normalizeH="0" baseline="0" dirty="0" smtClean="0">
                <a:solidFill>
                  <a:srgbClr val="C00000"/>
                </a:solidFill>
                <a:latin typeface="Segoe" pitchFamily="34" charset="0"/>
              </a:rPr>
              <a:t> v2 = read </a:t>
            </a:r>
            <a:r>
              <a:rPr kumimoji="0" lang="en-US" sz="2000" i="0" u="none" strike="noStrike" cap="none" normalizeH="0" baseline="0" dirty="0" err="1" smtClean="0">
                <a:solidFill>
                  <a:srgbClr val="C00000"/>
                </a:solidFill>
                <a:latin typeface="Segoe" pitchFamily="34" charset="0"/>
              </a:rPr>
              <a:t>pwd</a:t>
            </a:r>
            <a:r>
              <a:rPr kumimoji="0" lang="en-US" sz="2000" i="0" u="none" strike="noStrike" cap="none" normalizeH="0" baseline="0" dirty="0" smtClean="0">
                <a:solidFill>
                  <a:srgbClr val="C00000"/>
                </a:solidFill>
                <a:latin typeface="Segoe" pitchFamily="34" charset="0"/>
              </a:rPr>
              <a:t> </a:t>
            </a:r>
            <a:r>
              <a:rPr kumimoji="0" lang="en-US" sz="2000" b="1" i="0" u="none" strike="noStrike" cap="none" normalizeH="0" baseline="0" dirty="0" smtClean="0">
                <a:solidFill>
                  <a:srgbClr val="C00000"/>
                </a:solidFill>
                <a:latin typeface="Segoe" pitchFamily="34" charset="0"/>
              </a:rPr>
              <a:t>in //</a:t>
            </a:r>
            <a:r>
              <a:rPr kumimoji="0" lang="en-US" sz="2000" b="1" i="0" u="none" strike="noStrike" cap="none" normalizeH="0" baseline="0" dirty="0" err="1" smtClean="0">
                <a:solidFill>
                  <a:srgbClr val="C00000"/>
                </a:solidFill>
                <a:latin typeface="Segoe" pitchFamily="34" charset="0"/>
              </a:rPr>
              <a:t>CanRead</a:t>
            </a:r>
            <a:r>
              <a:rPr kumimoji="0" lang="en-US" sz="2000" b="1" i="0" u="none" strike="noStrike" cap="none" normalizeH="0" baseline="0" dirty="0" smtClean="0">
                <a:solidFill>
                  <a:srgbClr val="C00000"/>
                </a:solidFill>
                <a:latin typeface="Segoe" pitchFamily="34" charset="0"/>
              </a:rPr>
              <a:t>(</a:t>
            </a:r>
            <a:r>
              <a:rPr kumimoji="0" lang="en-US" sz="2000" b="1" i="0" u="none" strike="noStrike" cap="none" normalizeH="0" baseline="0" dirty="0" err="1" smtClean="0">
                <a:solidFill>
                  <a:srgbClr val="C00000"/>
                </a:solidFill>
                <a:latin typeface="Segoe" pitchFamily="34" charset="0"/>
              </a:rPr>
              <a:t>pwd</a:t>
            </a:r>
            <a:r>
              <a:rPr kumimoji="0" lang="en-US" sz="2000" b="1" i="0" u="none" strike="noStrike" cap="none" normalizeH="0" baseline="0" dirty="0" smtClean="0">
                <a:solidFill>
                  <a:srgbClr val="C00000"/>
                </a:solidFill>
                <a:latin typeface="Segoe" pitchFamily="34" charset="0"/>
              </a:rPr>
              <a:t>)</a:t>
            </a:r>
            <a:r>
              <a:rPr kumimoji="0" lang="en-US" sz="2000" b="1" i="0" u="none" strike="noStrike" cap="none" normalizeH="0" dirty="0" smtClean="0">
                <a:solidFill>
                  <a:srgbClr val="C00000"/>
                </a:solidFill>
                <a:latin typeface="Segoe" pitchFamily="34" charset="0"/>
              </a:rPr>
              <a:t> </a:t>
            </a:r>
          </a:p>
          <a:p>
            <a:pPr marL="0" marR="0" indent="0" defTabSz="1096963" rtl="0" eaLnBrk="1" fontAlgn="base" latinLnBrk="0" hangingPunct="1">
              <a:lnSpc>
                <a:spcPct val="100000"/>
              </a:lnSpc>
              <a:spcBef>
                <a:spcPct val="0"/>
              </a:spcBef>
              <a:spcAft>
                <a:spcPct val="0"/>
              </a:spcAft>
              <a:buClrTx/>
              <a:buSzTx/>
              <a:buFontTx/>
              <a:buNone/>
              <a:tabLst/>
            </a:pPr>
            <a:r>
              <a:rPr lang="en-US" sz="2000" b="1" dirty="0" smtClean="0">
                <a:solidFill>
                  <a:srgbClr val="C00000"/>
                </a:solidFill>
                <a:latin typeface="Segoe" pitchFamily="34" charset="0"/>
              </a:rPr>
              <a:t>		    // assertion fails</a:t>
            </a:r>
            <a:endParaRPr kumimoji="0" lang="en-US" sz="2000" b="1" i="0" u="none" strike="noStrike" cap="none" normalizeH="0" baseline="0" dirty="0" smtClean="0">
              <a:solidFill>
                <a:srgbClr val="C00000"/>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t>Access control with refinement types</a:t>
            </a:r>
            <a:endParaRPr lang="en-US" sz="4800" dirty="0"/>
          </a:p>
        </p:txBody>
      </p:sp>
      <p:sp>
        <p:nvSpPr>
          <p:cNvPr id="4" name="Content Placeholder 3"/>
          <p:cNvSpPr>
            <a:spLocks noGrp="1"/>
          </p:cNvSpPr>
          <p:nvPr>
            <p:ph idx="1"/>
          </p:nvPr>
        </p:nvSpPr>
        <p:spPr>
          <a:xfrm>
            <a:off x="410981" y="3552670"/>
            <a:ext cx="8382000" cy="3087974"/>
          </a:xfrm>
        </p:spPr>
        <p:txBody>
          <a:bodyPr/>
          <a:lstStyle/>
          <a:p>
            <a:endParaRPr lang="en-US" dirty="0" smtClean="0"/>
          </a:p>
          <a:p>
            <a:r>
              <a:rPr lang="en-US" sz="2400" dirty="0" smtClean="0"/>
              <a:t>Pre-conditions express access control requirements</a:t>
            </a:r>
          </a:p>
          <a:p>
            <a:endParaRPr lang="en-US" sz="2400" dirty="0" smtClean="0"/>
          </a:p>
          <a:p>
            <a:r>
              <a:rPr lang="en-US" sz="2400" dirty="0" smtClean="0"/>
              <a:t>Post-conditions express results of validation</a:t>
            </a:r>
          </a:p>
          <a:p>
            <a:endParaRPr lang="en-US" sz="2400" dirty="0" smtClean="0"/>
          </a:p>
          <a:p>
            <a:r>
              <a:rPr lang="en-US" sz="2400" dirty="0" smtClean="0"/>
              <a:t>F</a:t>
            </a:r>
            <a:r>
              <a:rPr lang="en-US" sz="2400" baseline="-25000" dirty="0" smtClean="0"/>
              <a:t>7</a:t>
            </a:r>
            <a:r>
              <a:rPr lang="en-US" sz="2400" dirty="0" smtClean="0"/>
              <a:t> type checks partially trusted code to guarantee that all preconditions (and hence all asserts) hold at runtime</a:t>
            </a:r>
          </a:p>
          <a:p>
            <a:endParaRPr lang="en-US" dirty="0"/>
          </a:p>
        </p:txBody>
      </p:sp>
      <p:sp>
        <p:nvSpPr>
          <p:cNvPr id="5" name="Rounded Rectangle 4"/>
          <p:cNvSpPr/>
          <p:nvPr/>
        </p:nvSpPr>
        <p:spPr bwMode="auto">
          <a:xfrm>
            <a:off x="554635" y="1514008"/>
            <a:ext cx="8289561" cy="1753848"/>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solidFill>
                  <a:srgbClr val="0070C0"/>
                </a:solidFill>
                <a:latin typeface="Segoe" pitchFamily="34" charset="0"/>
              </a:rPr>
              <a:t>val</a:t>
            </a:r>
            <a:r>
              <a:rPr kumimoji="0" lang="en-US" sz="2800" b="1" i="0" u="none" strike="noStrike" cap="none" normalizeH="0" baseline="0" dirty="0" smtClean="0">
                <a:solidFill>
                  <a:schemeClr val="bg1"/>
                </a:solidFill>
                <a:latin typeface="Segoe" pitchFamily="34" charset="0"/>
              </a:rPr>
              <a:t> </a:t>
            </a:r>
            <a:r>
              <a:rPr kumimoji="0" lang="en-US" sz="2800" b="0" i="0" u="none" strike="noStrike" cap="none" normalizeH="0" baseline="0" dirty="0" smtClean="0">
                <a:solidFill>
                  <a:schemeClr val="bg1"/>
                </a:solidFill>
                <a:latin typeface="Segoe" pitchFamily="34" charset="0"/>
              </a:rPr>
              <a:t>read: 	file:</a:t>
            </a:r>
            <a:r>
              <a:rPr kumimoji="0" lang="en-US" sz="2800" i="0" u="none" strike="noStrike" cap="none" normalizeH="0" baseline="0" dirty="0" smtClean="0">
                <a:solidFill>
                  <a:schemeClr val="bg1"/>
                </a:solidFill>
                <a:latin typeface="Segoe" pitchFamily="34" charset="0"/>
              </a:rPr>
              <a:t>string{</a:t>
            </a:r>
            <a:r>
              <a:rPr kumimoji="0" lang="en-US" sz="2800" b="0" i="0" u="none" strike="noStrike" cap="none" normalizeH="0" baseline="0" dirty="0" err="1" smtClean="0">
                <a:solidFill>
                  <a:schemeClr val="bg1"/>
                </a:solidFill>
                <a:latin typeface="Segoe" pitchFamily="34" charset="0"/>
              </a:rPr>
              <a:t>CanRead</a:t>
            </a:r>
            <a:r>
              <a:rPr kumimoji="0" lang="en-US" sz="2800" b="0" i="0" u="none" strike="noStrike" cap="none" normalizeH="0" baseline="0" dirty="0" smtClean="0">
                <a:solidFill>
                  <a:schemeClr val="bg1"/>
                </a:solidFill>
                <a:latin typeface="Segoe" pitchFamily="34" charset="0"/>
              </a:rPr>
              <a:t>(file)}</a:t>
            </a:r>
            <a:r>
              <a:rPr kumimoji="0" lang="en-US" sz="2800" b="0" i="0" u="none" strike="noStrike" cap="none" normalizeH="0" dirty="0" smtClean="0">
                <a:solidFill>
                  <a:schemeClr val="bg1"/>
                </a:solidFill>
                <a:latin typeface="Segoe" pitchFamily="34" charset="0"/>
              </a:rPr>
              <a:t> </a:t>
            </a:r>
            <a:r>
              <a:rPr kumimoji="0" lang="en-US" sz="2800" b="0" i="0" u="none" strike="noStrike" cap="none" normalizeH="0" dirty="0" smtClean="0">
                <a:solidFill>
                  <a:schemeClr val="bg1"/>
                </a:solidFill>
                <a:latin typeface="Segoe" pitchFamily="34" charset="0"/>
                <a:sym typeface="Symbol"/>
              </a:rPr>
              <a:t> string</a:t>
            </a:r>
          </a:p>
          <a:p>
            <a:pPr defTabSz="1096963" fontAlgn="base">
              <a:spcBef>
                <a:spcPct val="0"/>
              </a:spcBef>
              <a:spcAft>
                <a:spcPct val="0"/>
              </a:spcAft>
            </a:pPr>
            <a:r>
              <a:rPr lang="en-US" sz="2800" b="1" dirty="0" err="1" smtClean="0">
                <a:solidFill>
                  <a:srgbClr val="0070C0"/>
                </a:solidFill>
                <a:latin typeface="Segoe" pitchFamily="34" charset="0"/>
              </a:rPr>
              <a:t>val</a:t>
            </a:r>
            <a:r>
              <a:rPr lang="en-US" sz="2800" b="1" dirty="0" smtClean="0">
                <a:solidFill>
                  <a:schemeClr val="bg1"/>
                </a:solidFill>
                <a:latin typeface="Segoe" pitchFamily="34" charset="0"/>
              </a:rPr>
              <a:t> </a:t>
            </a:r>
            <a:r>
              <a:rPr lang="en-US" sz="2800" dirty="0" smtClean="0">
                <a:solidFill>
                  <a:schemeClr val="bg1"/>
                </a:solidFill>
                <a:latin typeface="Segoe" pitchFamily="34" charset="0"/>
              </a:rPr>
              <a:t>delete: 	file:string{</a:t>
            </a:r>
            <a:r>
              <a:rPr lang="en-US" sz="2800" dirty="0" err="1" smtClean="0">
                <a:solidFill>
                  <a:schemeClr val="bg1"/>
                </a:solidFill>
                <a:latin typeface="Segoe" pitchFamily="34" charset="0"/>
              </a:rPr>
              <a:t>CanDelete</a:t>
            </a:r>
            <a:r>
              <a:rPr lang="en-US" sz="2800" dirty="0" smtClean="0">
                <a:solidFill>
                  <a:schemeClr val="bg1"/>
                </a:solidFill>
                <a:latin typeface="Segoe" pitchFamily="34" charset="0"/>
              </a:rPr>
              <a:t>(file)} </a:t>
            </a:r>
            <a:r>
              <a:rPr lang="en-US" sz="2800" dirty="0" smtClean="0">
                <a:solidFill>
                  <a:schemeClr val="bg1"/>
                </a:solidFill>
                <a:latin typeface="Segoe" pitchFamily="34" charset="0"/>
                <a:sym typeface="Symbol"/>
              </a:rPr>
              <a:t> unit</a:t>
            </a:r>
          </a:p>
          <a:p>
            <a:pPr defTabSz="1096963" fontAlgn="base">
              <a:spcBef>
                <a:spcPct val="0"/>
              </a:spcBef>
              <a:spcAft>
                <a:spcPct val="0"/>
              </a:spcAft>
            </a:pPr>
            <a:r>
              <a:rPr lang="en-US" sz="2800" b="1" dirty="0" err="1" smtClean="0">
                <a:solidFill>
                  <a:srgbClr val="0070C0"/>
                </a:solidFill>
                <a:latin typeface="Segoe" pitchFamily="34" charset="0"/>
              </a:rPr>
              <a:t>val</a:t>
            </a:r>
            <a:r>
              <a:rPr lang="en-US" sz="2800" b="1" dirty="0" smtClean="0">
                <a:solidFill>
                  <a:schemeClr val="bg1"/>
                </a:solidFill>
                <a:latin typeface="Segoe" pitchFamily="34" charset="0"/>
              </a:rPr>
              <a:t> </a:t>
            </a:r>
            <a:r>
              <a:rPr lang="en-US" sz="2800" dirty="0" smtClean="0">
                <a:solidFill>
                  <a:schemeClr val="bg1"/>
                </a:solidFill>
                <a:latin typeface="Segoe" pitchFamily="34" charset="0"/>
                <a:sym typeface="Symbol"/>
              </a:rPr>
              <a:t>p</a:t>
            </a:r>
            <a:r>
              <a:rPr kumimoji="0" lang="en-US" sz="2800" b="0" i="0" u="none" strike="noStrike" cap="none" normalizeH="0" dirty="0" smtClean="0">
                <a:solidFill>
                  <a:schemeClr val="bg1"/>
                </a:solidFill>
                <a:latin typeface="Segoe" pitchFamily="34" charset="0"/>
                <a:sym typeface="Symbol"/>
              </a:rPr>
              <a:t>ublish: 	file:</a:t>
            </a:r>
            <a:r>
              <a:rPr kumimoji="0" lang="en-US" sz="2800" i="0" u="none" strike="noStrike" cap="none" normalizeH="0" dirty="0" smtClean="0">
                <a:solidFill>
                  <a:schemeClr val="bg1"/>
                </a:solidFill>
                <a:latin typeface="Segoe" pitchFamily="34" charset="0"/>
                <a:sym typeface="Symbol"/>
              </a:rPr>
              <a:t>string</a:t>
            </a:r>
            <a:r>
              <a:rPr kumimoji="0" lang="en-US" sz="2800" b="0" i="0" u="none" strike="noStrike" cap="none" normalizeH="0" dirty="0" smtClean="0">
                <a:solidFill>
                  <a:schemeClr val="bg1"/>
                </a:solidFill>
                <a:latin typeface="Segoe" pitchFamily="34" charset="0"/>
                <a:sym typeface="Symbol"/>
              </a:rPr>
              <a:t> </a:t>
            </a:r>
            <a:r>
              <a:rPr lang="en-US" sz="2800" dirty="0" smtClean="0">
                <a:solidFill>
                  <a:schemeClr val="bg1"/>
                </a:solidFill>
                <a:latin typeface="Segoe" pitchFamily="34" charset="0"/>
                <a:sym typeface="Symbol"/>
              </a:rPr>
              <a:t> unit{Public(file)}</a:t>
            </a:r>
            <a:endParaRPr kumimoji="0" lang="en-US" sz="2800" b="0" i="0" u="none" strike="noStrike" cap="none" normalizeH="0" dirty="0" smtClean="0">
              <a:solidFill>
                <a:schemeClr val="bg1"/>
              </a:solidFill>
              <a:latin typeface="Segoe" pitchFamily="34" charset="0"/>
              <a:sym typeface="Symbol"/>
            </a:endParaRPr>
          </a:p>
        </p:txBody>
      </p:sp>
    </p:spTree>
  </p:cSld>
  <p:clrMapOvr>
    <a:masterClrMapping/>
  </p:clrMapOvr>
  <p:transition>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2119" y="2716625"/>
            <a:ext cx="8115891" cy="1828193"/>
          </a:xfrm>
        </p:spPr>
        <p:txBody>
          <a:bodyPr/>
          <a:lstStyle/>
          <a:p>
            <a:r>
              <a:rPr sz="4400" b="1" smtClean="0"/>
              <a:t>Models for Domain Specific Languages with </a:t>
            </a:r>
            <a:br>
              <a:rPr sz="4400" b="1" smtClean="0"/>
            </a:br>
            <a:r>
              <a:rPr sz="4400" b="1" smtClean="0"/>
              <a:t>FORMULA &amp; BAM</a:t>
            </a:r>
            <a:endParaRPr lang="en-US" sz="4400" b="1" dirty="0"/>
          </a:p>
        </p:txBody>
      </p:sp>
      <p:pic>
        <p:nvPicPr>
          <p:cNvPr id="4" name="Picture 3" descr="ethanjackson.png"/>
          <p:cNvPicPr>
            <a:picLocks noChangeAspect="1"/>
          </p:cNvPicPr>
          <p:nvPr/>
        </p:nvPicPr>
        <p:blipFill>
          <a:blip r:embed="rId2"/>
          <a:stretch>
            <a:fillRect/>
          </a:stretch>
        </p:blipFill>
        <p:spPr>
          <a:xfrm>
            <a:off x="7342311" y="4320790"/>
            <a:ext cx="961491" cy="1041615"/>
          </a:xfrm>
          <a:prstGeom prst="rect">
            <a:avLst/>
          </a:prstGeom>
        </p:spPr>
      </p:pic>
      <p:sp>
        <p:nvSpPr>
          <p:cNvPr id="5" name="TextBox 4"/>
          <p:cNvSpPr txBox="1"/>
          <p:nvPr/>
        </p:nvSpPr>
        <p:spPr>
          <a:xfrm>
            <a:off x="7033846" y="5335675"/>
            <a:ext cx="1592103" cy="369332"/>
          </a:xfrm>
          <a:prstGeom prst="rect">
            <a:avLst/>
          </a:prstGeom>
          <a:noFill/>
        </p:spPr>
        <p:txBody>
          <a:bodyPr wrap="none" rtlCol="0">
            <a:spAutoFit/>
          </a:bodyPr>
          <a:lstStyle/>
          <a:p>
            <a:r>
              <a:rPr lang="en-US" dirty="0" smtClean="0">
                <a:solidFill>
                  <a:schemeClr val="bg1"/>
                </a:solidFill>
              </a:rPr>
              <a:t>Ethan Jackson</a:t>
            </a:r>
          </a:p>
        </p:txBody>
      </p:sp>
      <p:sp>
        <p:nvSpPr>
          <p:cNvPr id="6" name="TextBox 5"/>
          <p:cNvSpPr txBox="1"/>
          <p:nvPr/>
        </p:nvSpPr>
        <p:spPr>
          <a:xfrm>
            <a:off x="7038754" y="5975498"/>
            <a:ext cx="1154483" cy="369332"/>
          </a:xfrm>
          <a:prstGeom prst="rect">
            <a:avLst/>
          </a:prstGeom>
          <a:noFill/>
        </p:spPr>
        <p:txBody>
          <a:bodyPr wrap="square" rtlCol="0">
            <a:spAutoFit/>
          </a:bodyPr>
          <a:lstStyle/>
          <a:p>
            <a:r>
              <a:rPr lang="en-US" dirty="0" smtClean="0">
                <a:solidFill>
                  <a:schemeClr val="bg1"/>
                </a:solidFill>
              </a:rPr>
              <a:t>FORTE 08</a:t>
            </a:r>
          </a:p>
        </p:txBody>
      </p:sp>
    </p:spTree>
  </p:cSld>
  <p:clrMapOvr>
    <a:masterClrMapping/>
  </p:clrMapOvr>
  <p:transition>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990600" y="1066800"/>
            <a:ext cx="7086600" cy="4343400"/>
          </a:xfrm>
          <a:prstGeom prst="ellipse">
            <a:avLst/>
          </a:prstGeom>
          <a:solidFill>
            <a:srgbClr val="FFC000">
              <a:alpha val="21000"/>
            </a:srgb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0"/>
            <a:ext cx="9144000" cy="461665"/>
          </a:xfrm>
          <a:prstGeom prst="rect">
            <a:avLst/>
          </a:prstGeom>
        </p:spPr>
        <p:txBody>
          <a:bodyPr wrap="square">
            <a:spAutoFit/>
          </a:bodyPr>
          <a:lstStyle/>
          <a:p>
            <a:pPr algn="ctr"/>
            <a:r>
              <a:rPr lang="en-US" sz="2400" dirty="0" smtClean="0">
                <a:solidFill>
                  <a:srgbClr val="F8F57B"/>
                </a:solidFill>
              </a:rPr>
              <a:t>Designing Complex Systems Requires Multiple Abstractions</a:t>
            </a:r>
          </a:p>
        </p:txBody>
      </p:sp>
      <p:pic>
        <p:nvPicPr>
          <p:cNvPr id="6" name="Picture 2" descr="http://www.khulsey.com/inomoto_datsun_formula_imsu.jpe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1106282">
            <a:off x="3193321" y="2575937"/>
            <a:ext cx="3200400" cy="1920240"/>
          </a:xfrm>
          <a:prstGeom prst="rect">
            <a:avLst/>
          </a:prstGeom>
          <a:noFill/>
        </p:spPr>
      </p:pic>
      <p:sp>
        <p:nvSpPr>
          <p:cNvPr id="14" name="TextBox 13"/>
          <p:cNvSpPr txBox="1"/>
          <p:nvPr/>
        </p:nvSpPr>
        <p:spPr>
          <a:xfrm>
            <a:off x="-76200" y="5715000"/>
            <a:ext cx="4495800" cy="646331"/>
          </a:xfrm>
          <a:prstGeom prst="rect">
            <a:avLst/>
          </a:prstGeom>
          <a:noFill/>
        </p:spPr>
        <p:txBody>
          <a:bodyPr wrap="square" rtlCol="0">
            <a:spAutoFit/>
          </a:bodyPr>
          <a:lstStyle/>
          <a:p>
            <a:r>
              <a:rPr lang="en-US" dirty="0" smtClean="0">
                <a:solidFill>
                  <a:schemeClr val="bg1"/>
                </a:solidFill>
              </a:rPr>
              <a:t>Forget about the network; think about the software components</a:t>
            </a:r>
            <a:endParaRPr lang="en-US" dirty="0">
              <a:solidFill>
                <a:schemeClr val="bg1"/>
              </a:solidFill>
            </a:endParaRPr>
          </a:p>
        </p:txBody>
      </p:sp>
      <p:sp>
        <p:nvSpPr>
          <p:cNvPr id="15" name="TextBox 14"/>
          <p:cNvSpPr txBox="1"/>
          <p:nvPr/>
        </p:nvSpPr>
        <p:spPr>
          <a:xfrm>
            <a:off x="4800600" y="5715000"/>
            <a:ext cx="4343400" cy="646331"/>
          </a:xfrm>
          <a:prstGeom prst="rect">
            <a:avLst/>
          </a:prstGeom>
          <a:noFill/>
        </p:spPr>
        <p:txBody>
          <a:bodyPr wrap="square" rtlCol="0">
            <a:spAutoFit/>
          </a:bodyPr>
          <a:lstStyle/>
          <a:p>
            <a:pPr algn="r"/>
            <a:r>
              <a:rPr lang="en-US" dirty="0" smtClean="0">
                <a:solidFill>
                  <a:schemeClr val="bg1"/>
                </a:solidFill>
              </a:rPr>
              <a:t>Product lines abstract across families of implementations</a:t>
            </a:r>
            <a:endParaRPr lang="en-US" dirty="0">
              <a:solidFill>
                <a:schemeClr val="bg1"/>
              </a:solidFill>
            </a:endParaRPr>
          </a:p>
        </p:txBody>
      </p:sp>
      <p:pic>
        <p:nvPicPr>
          <p:cNvPr id="18" name="Picture 6"/>
          <p:cNvPicPr>
            <a:picLocks noChangeAspect="1" noChangeArrowheads="1"/>
          </p:cNvPicPr>
          <p:nvPr/>
        </p:nvPicPr>
        <p:blipFill>
          <a:blip r:embed="rId4" cstate="print"/>
          <a:srcRect/>
          <a:stretch>
            <a:fillRect/>
          </a:stretch>
        </p:blipFill>
        <p:spPr bwMode="auto">
          <a:xfrm>
            <a:off x="6553200" y="3962400"/>
            <a:ext cx="2653477" cy="1764104"/>
          </a:xfrm>
          <a:prstGeom prst="rect">
            <a:avLst/>
          </a:prstGeom>
          <a:noFill/>
          <a:ln w="9525">
            <a:noFill/>
            <a:miter lim="800000"/>
            <a:headEnd/>
            <a:tailEnd/>
          </a:ln>
          <a:effectLst>
            <a:softEdge rad="63500"/>
          </a:effectLst>
        </p:spPr>
      </p:pic>
      <p:sp>
        <p:nvSpPr>
          <p:cNvPr id="21" name="TextBox 20"/>
          <p:cNvSpPr txBox="1"/>
          <p:nvPr/>
        </p:nvSpPr>
        <p:spPr>
          <a:xfrm>
            <a:off x="0" y="6258580"/>
            <a:ext cx="3957109" cy="523220"/>
          </a:xfrm>
          <a:prstGeom prst="rect">
            <a:avLst/>
          </a:prstGeom>
          <a:noFill/>
        </p:spPr>
        <p:txBody>
          <a:bodyPr wrap="none" rtlCol="0">
            <a:spAutoFit/>
          </a:bodyPr>
          <a:lstStyle/>
          <a:p>
            <a:r>
              <a:rPr lang="en-US" sz="1600" i="1" dirty="0" smtClean="0">
                <a:solidFill>
                  <a:schemeClr val="bg1">
                    <a:lumMod val="50000"/>
                  </a:schemeClr>
                </a:solidFill>
              </a:rPr>
              <a:t>Functional architecture taken from AUTOSAR:</a:t>
            </a:r>
          </a:p>
          <a:p>
            <a:r>
              <a:rPr lang="en-US" sz="1200" i="1" dirty="0" smtClean="0">
                <a:solidFill>
                  <a:schemeClr val="bg1">
                    <a:lumMod val="50000"/>
                  </a:schemeClr>
                </a:solidFill>
              </a:rPr>
              <a:t>http://www.autosar.org</a:t>
            </a:r>
            <a:endParaRPr lang="en-US" sz="1200" i="1" dirty="0">
              <a:solidFill>
                <a:schemeClr val="bg1">
                  <a:lumMod val="50000"/>
                </a:schemeClr>
              </a:solidFill>
            </a:endParaRPr>
          </a:p>
        </p:txBody>
      </p:sp>
      <p:sp>
        <p:nvSpPr>
          <p:cNvPr id="22" name="TextBox 21"/>
          <p:cNvSpPr txBox="1"/>
          <p:nvPr/>
        </p:nvSpPr>
        <p:spPr>
          <a:xfrm>
            <a:off x="6246925" y="6334780"/>
            <a:ext cx="2897075" cy="523220"/>
          </a:xfrm>
          <a:prstGeom prst="rect">
            <a:avLst/>
          </a:prstGeom>
          <a:noFill/>
        </p:spPr>
        <p:txBody>
          <a:bodyPr wrap="none" rtlCol="0">
            <a:spAutoFit/>
          </a:bodyPr>
          <a:lstStyle/>
          <a:p>
            <a:pPr algn="r"/>
            <a:r>
              <a:rPr lang="en-US" sz="1600" i="1" dirty="0" smtClean="0">
                <a:solidFill>
                  <a:schemeClr val="bg1">
                    <a:lumMod val="50000"/>
                  </a:schemeClr>
                </a:solidFill>
              </a:rPr>
              <a:t>Screenshot of “Build Your Scion”:</a:t>
            </a:r>
          </a:p>
          <a:p>
            <a:pPr algn="r"/>
            <a:r>
              <a:rPr lang="en-US" sz="1200" i="1" dirty="0" smtClean="0">
                <a:solidFill>
                  <a:schemeClr val="bg1">
                    <a:lumMod val="50000"/>
                  </a:schemeClr>
                </a:solidFill>
              </a:rPr>
              <a:t>http://www.scio</a:t>
            </a:r>
            <a:r>
              <a:rPr lang="en-US" sz="1200" i="1" dirty="0">
                <a:solidFill>
                  <a:schemeClr val="bg1">
                    <a:lumMod val="50000"/>
                  </a:schemeClr>
                </a:solidFill>
              </a:rPr>
              <a:t>n</a:t>
            </a:r>
            <a:r>
              <a:rPr lang="en-US" sz="1200" i="1" dirty="0" smtClean="0">
                <a:solidFill>
                  <a:schemeClr val="bg1">
                    <a:lumMod val="50000"/>
                  </a:schemeClr>
                </a:solidFill>
              </a:rPr>
              <a:t>.org</a:t>
            </a:r>
            <a:endParaRPr lang="en-US" sz="1200" i="1" dirty="0">
              <a:solidFill>
                <a:schemeClr val="bg1">
                  <a:lumMod val="50000"/>
                </a:schemeClr>
              </a:solidFill>
            </a:endParaRPr>
          </a:p>
        </p:txBody>
      </p:sp>
      <p:sp>
        <p:nvSpPr>
          <p:cNvPr id="24" name="TextBox 23"/>
          <p:cNvSpPr txBox="1"/>
          <p:nvPr/>
        </p:nvSpPr>
        <p:spPr>
          <a:xfrm>
            <a:off x="6096000" y="990600"/>
            <a:ext cx="3048000" cy="1261884"/>
          </a:xfrm>
          <a:prstGeom prst="rect">
            <a:avLst/>
          </a:prstGeom>
          <a:noFill/>
        </p:spPr>
        <p:txBody>
          <a:bodyPr wrap="square" rtlCol="0">
            <a:spAutoFit/>
          </a:bodyPr>
          <a:lstStyle/>
          <a:p>
            <a:pPr algn="ctr"/>
            <a:r>
              <a:rPr lang="en-US" sz="1600" i="1" dirty="0" smtClean="0">
                <a:solidFill>
                  <a:schemeClr val="bg1">
                    <a:lumMod val="50000"/>
                  </a:schemeClr>
                </a:solidFill>
              </a:rPr>
              <a:t>BMW architecture:</a:t>
            </a:r>
          </a:p>
          <a:p>
            <a:pPr algn="ctr"/>
            <a:r>
              <a:rPr lang="en-US" sz="1200" i="1" dirty="0" smtClean="0">
                <a:solidFill>
                  <a:schemeClr val="bg1">
                    <a:lumMod val="50000"/>
                  </a:schemeClr>
                </a:solidFill>
              </a:rPr>
              <a:t>Taken from</a:t>
            </a:r>
          </a:p>
          <a:p>
            <a:pPr algn="ctr"/>
            <a:r>
              <a:rPr lang="en-US" sz="1200" i="1" u="sng" dirty="0" smtClean="0">
                <a:solidFill>
                  <a:schemeClr val="bg1">
                    <a:lumMod val="50000"/>
                  </a:schemeClr>
                </a:solidFill>
              </a:rPr>
              <a:t>A General Synthesis Approach for Embedded Systems Design with Applications to Multi-media and Automotive Designs</a:t>
            </a:r>
            <a:r>
              <a:rPr lang="en-US" sz="1200" i="1" dirty="0" smtClean="0">
                <a:solidFill>
                  <a:schemeClr val="bg1">
                    <a:lumMod val="50000"/>
                  </a:schemeClr>
                </a:solidFill>
              </a:rPr>
              <a:t>. </a:t>
            </a:r>
            <a:endParaRPr lang="en-US" sz="1200" i="1" dirty="0">
              <a:solidFill>
                <a:schemeClr val="bg1">
                  <a:lumMod val="50000"/>
                </a:schemeClr>
              </a:solidFill>
            </a:endParaRPr>
          </a:p>
          <a:p>
            <a:pPr algn="ctr"/>
            <a:r>
              <a:rPr lang="en-US" sz="1200" i="1" dirty="0" err="1" smtClean="0">
                <a:solidFill>
                  <a:schemeClr val="bg1">
                    <a:lumMod val="50000"/>
                  </a:schemeClr>
                </a:solidFill>
              </a:rPr>
              <a:t>Sangiovanni-Vincentelli</a:t>
            </a:r>
            <a:r>
              <a:rPr lang="en-US" sz="1200" i="1" dirty="0" smtClean="0">
                <a:solidFill>
                  <a:schemeClr val="bg1">
                    <a:lumMod val="50000"/>
                  </a:schemeClr>
                </a:solidFill>
              </a:rPr>
              <a:t> et al., 2007.</a:t>
            </a:r>
            <a:endParaRPr lang="en-US" sz="1200" i="1" dirty="0">
              <a:solidFill>
                <a:schemeClr val="bg1">
                  <a:lumMod val="50000"/>
                </a:schemeClr>
              </a:solidFill>
            </a:endParaRPr>
          </a:p>
        </p:txBody>
      </p:sp>
      <p:sp>
        <p:nvSpPr>
          <p:cNvPr id="26" name="Curved Down Arrow 25"/>
          <p:cNvSpPr/>
          <p:nvPr/>
        </p:nvSpPr>
        <p:spPr>
          <a:xfrm rot="16200000" flipH="1">
            <a:off x="1126625" y="2693663"/>
            <a:ext cx="2419724" cy="1880225"/>
          </a:xfrm>
          <a:prstGeom prst="curvedDownArrow">
            <a:avLst>
              <a:gd name="adj1" fmla="val 25000"/>
              <a:gd name="adj2" fmla="val 50241"/>
              <a:gd name="adj3" fmla="val 25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2" name="Picture 5"/>
          <p:cNvPicPr>
            <a:picLocks noChangeAspect="1" noChangeArrowheads="1"/>
          </p:cNvPicPr>
          <p:nvPr/>
        </p:nvPicPr>
        <p:blipFill>
          <a:blip r:embed="rId5" cstate="print"/>
          <a:srcRect/>
          <a:stretch>
            <a:fillRect/>
          </a:stretch>
        </p:blipFill>
        <p:spPr bwMode="auto">
          <a:xfrm>
            <a:off x="-398" y="4114800"/>
            <a:ext cx="2591198" cy="1605644"/>
          </a:xfrm>
          <a:prstGeom prst="rect">
            <a:avLst/>
          </a:prstGeom>
          <a:noFill/>
          <a:ln w="9525">
            <a:solidFill>
              <a:schemeClr val="bg1"/>
            </a:solidFill>
            <a:miter lim="800000"/>
            <a:headEnd/>
            <a:tailEnd/>
          </a:ln>
          <a:effectLst/>
        </p:spPr>
      </p:pic>
      <p:pic>
        <p:nvPicPr>
          <p:cNvPr id="9"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971800" y="762000"/>
            <a:ext cx="3124200" cy="1725934"/>
          </a:xfrm>
          <a:prstGeom prst="rect">
            <a:avLst/>
          </a:prstGeom>
          <a:noFill/>
          <a:ln w="9525">
            <a:noFill/>
            <a:miter lim="800000"/>
            <a:headEnd/>
            <a:tailEnd/>
          </a:ln>
          <a:effectLst/>
        </p:spPr>
      </p:pic>
      <p:sp>
        <p:nvSpPr>
          <p:cNvPr id="13" name="TextBox 12"/>
          <p:cNvSpPr txBox="1"/>
          <p:nvPr/>
        </p:nvSpPr>
        <p:spPr>
          <a:xfrm>
            <a:off x="1447800" y="457200"/>
            <a:ext cx="6096000" cy="646331"/>
          </a:xfrm>
          <a:prstGeom prst="rect">
            <a:avLst/>
          </a:prstGeom>
          <a:noFill/>
        </p:spPr>
        <p:txBody>
          <a:bodyPr wrap="square" rtlCol="0">
            <a:spAutoFit/>
          </a:bodyPr>
          <a:lstStyle/>
          <a:p>
            <a:pPr algn="ctr"/>
            <a:r>
              <a:rPr lang="en-US" dirty="0" smtClean="0"/>
              <a:t>Automotive system is just processors and their communication buses</a:t>
            </a:r>
            <a:endParaRPr lang="en-US" dirty="0"/>
          </a:p>
        </p:txBody>
      </p:sp>
      <p:sp>
        <p:nvSpPr>
          <p:cNvPr id="27" name="TextBox 26"/>
          <p:cNvSpPr txBox="1"/>
          <p:nvPr/>
        </p:nvSpPr>
        <p:spPr>
          <a:xfrm rot="21097826">
            <a:off x="1882529" y="2707361"/>
            <a:ext cx="1527726" cy="369332"/>
          </a:xfrm>
          <a:prstGeom prst="rect">
            <a:avLst/>
          </a:prstGeom>
          <a:noFill/>
        </p:spPr>
        <p:txBody>
          <a:bodyPr wrap="none" rtlCol="0">
            <a:prstTxWarp prst="textArchUp">
              <a:avLst/>
            </a:prstTxWarp>
            <a:spAutoFit/>
          </a:bodyPr>
          <a:lstStyle/>
          <a:p>
            <a:r>
              <a:rPr lang="en-US" dirty="0" smtClean="0"/>
              <a:t>More Abstract</a:t>
            </a:r>
            <a:endParaRPr lang="en-US" dirty="0"/>
          </a:p>
        </p:txBody>
      </p:sp>
    </p:spTree>
  </p:cSld>
  <p:clrMapOvr>
    <a:masterClrMapping/>
  </p:clrMapOvr>
  <p:transition>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23220"/>
          </a:xfrm>
          <a:prstGeom prst="rect">
            <a:avLst/>
          </a:prstGeom>
        </p:spPr>
        <p:txBody>
          <a:bodyPr wrap="square">
            <a:spAutoFit/>
          </a:bodyPr>
          <a:lstStyle/>
          <a:p>
            <a:pPr algn="ctr"/>
            <a:r>
              <a:rPr lang="en-US" sz="2800" dirty="0" smtClean="0">
                <a:solidFill>
                  <a:srgbClr val="F8F57B"/>
                </a:solidFill>
              </a:rPr>
              <a:t>Many Modeling Styles are Used to Build Abstractions</a:t>
            </a:r>
          </a:p>
        </p:txBody>
      </p:sp>
      <p:sp>
        <p:nvSpPr>
          <p:cNvPr id="3" name="TextBox 2"/>
          <p:cNvSpPr txBox="1"/>
          <p:nvPr/>
        </p:nvSpPr>
        <p:spPr>
          <a:xfrm>
            <a:off x="0" y="704671"/>
            <a:ext cx="3733800" cy="646331"/>
          </a:xfrm>
          <a:prstGeom prst="rect">
            <a:avLst/>
          </a:prstGeom>
          <a:noFill/>
        </p:spPr>
        <p:txBody>
          <a:bodyPr wrap="square" rtlCol="0">
            <a:spAutoFit/>
          </a:bodyPr>
          <a:lstStyle/>
          <a:p>
            <a:pPr algn="ctr"/>
            <a:r>
              <a:rPr lang="en-US" b="1" dirty="0" smtClean="0">
                <a:solidFill>
                  <a:schemeClr val="bg1"/>
                </a:solidFill>
              </a:rPr>
              <a:t>Abstraction</a:t>
            </a:r>
            <a:r>
              <a:rPr lang="en-US" dirty="0" smtClean="0">
                <a:solidFill>
                  <a:schemeClr val="bg1"/>
                </a:solidFill>
              </a:rPr>
              <a:t>: ECU/Bus</a:t>
            </a:r>
          </a:p>
          <a:p>
            <a:pPr algn="ctr"/>
            <a:r>
              <a:rPr lang="en-US" b="1" dirty="0" smtClean="0">
                <a:solidFill>
                  <a:schemeClr val="bg1"/>
                </a:solidFill>
              </a:rPr>
              <a:t>Style</a:t>
            </a:r>
            <a:r>
              <a:rPr lang="en-US" dirty="0" smtClean="0">
                <a:solidFill>
                  <a:schemeClr val="bg1"/>
                </a:solidFill>
              </a:rPr>
              <a:t>: Domain-specific Language</a:t>
            </a:r>
            <a:endParaRPr lang="en-US" dirty="0">
              <a:solidFill>
                <a:schemeClr val="bg1"/>
              </a:solidFill>
            </a:endParaRPr>
          </a:p>
        </p:txBody>
      </p:sp>
      <p:sp>
        <p:nvSpPr>
          <p:cNvPr id="4" name="TextBox 3"/>
          <p:cNvSpPr txBox="1"/>
          <p:nvPr/>
        </p:nvSpPr>
        <p:spPr>
          <a:xfrm>
            <a:off x="3296092" y="704671"/>
            <a:ext cx="2838893" cy="1200329"/>
          </a:xfrm>
          <a:prstGeom prst="rect">
            <a:avLst/>
          </a:prstGeom>
          <a:noFill/>
        </p:spPr>
        <p:txBody>
          <a:bodyPr wrap="square" rtlCol="0">
            <a:spAutoFit/>
          </a:bodyPr>
          <a:lstStyle/>
          <a:p>
            <a:pPr algn="ctr"/>
            <a:r>
              <a:rPr lang="en-US" b="1" dirty="0" smtClean="0">
                <a:solidFill>
                  <a:schemeClr val="bg1"/>
                </a:solidFill>
              </a:rPr>
              <a:t>Abstraction</a:t>
            </a:r>
            <a:r>
              <a:rPr lang="en-US" dirty="0" smtClean="0">
                <a:solidFill>
                  <a:schemeClr val="bg1"/>
                </a:solidFill>
              </a:rPr>
              <a:t>: </a:t>
            </a:r>
          </a:p>
          <a:p>
            <a:pPr algn="ctr"/>
            <a:r>
              <a:rPr lang="en-US" dirty="0" smtClean="0">
                <a:solidFill>
                  <a:schemeClr val="bg1"/>
                </a:solidFill>
              </a:rPr>
              <a:t>Scheduling Proble</a:t>
            </a:r>
            <a:r>
              <a:rPr lang="en-US" dirty="0">
                <a:solidFill>
                  <a:schemeClr val="bg1"/>
                </a:solidFill>
              </a:rPr>
              <a:t>m</a:t>
            </a:r>
            <a:endParaRPr lang="en-US" dirty="0" smtClean="0">
              <a:solidFill>
                <a:schemeClr val="bg1"/>
              </a:solidFill>
            </a:endParaRPr>
          </a:p>
          <a:p>
            <a:pPr algn="ctr"/>
            <a:r>
              <a:rPr lang="en-US" b="1" dirty="0" smtClean="0">
                <a:solidFill>
                  <a:schemeClr val="bg1"/>
                </a:solidFill>
              </a:rPr>
              <a:t>Style</a:t>
            </a:r>
            <a:r>
              <a:rPr lang="en-US" dirty="0" smtClean="0">
                <a:solidFill>
                  <a:schemeClr val="bg1"/>
                </a:solidFill>
              </a:rPr>
              <a:t>: </a:t>
            </a:r>
          </a:p>
          <a:p>
            <a:pPr algn="ctr"/>
            <a:r>
              <a:rPr lang="en-US" dirty="0" smtClean="0">
                <a:solidFill>
                  <a:schemeClr val="bg1"/>
                </a:solidFill>
              </a:rPr>
              <a:t>Platform-based design</a:t>
            </a:r>
            <a:endParaRPr lang="en-US" dirty="0">
              <a:solidFill>
                <a:schemeClr val="bg1"/>
              </a:solidFill>
            </a:endParaRPr>
          </a:p>
        </p:txBody>
      </p:sp>
      <p:sp>
        <p:nvSpPr>
          <p:cNvPr id="6" name="TextBox 5"/>
          <p:cNvSpPr txBox="1"/>
          <p:nvPr/>
        </p:nvSpPr>
        <p:spPr>
          <a:xfrm>
            <a:off x="5771408" y="704671"/>
            <a:ext cx="3372592" cy="923330"/>
          </a:xfrm>
          <a:prstGeom prst="rect">
            <a:avLst/>
          </a:prstGeom>
          <a:noFill/>
        </p:spPr>
        <p:txBody>
          <a:bodyPr wrap="square" rtlCol="0">
            <a:spAutoFit/>
          </a:bodyPr>
          <a:lstStyle/>
          <a:p>
            <a:pPr algn="ctr"/>
            <a:r>
              <a:rPr lang="en-US" b="1" dirty="0" smtClean="0">
                <a:solidFill>
                  <a:schemeClr val="bg1"/>
                </a:solidFill>
              </a:rPr>
              <a:t>Abstraction</a:t>
            </a:r>
            <a:r>
              <a:rPr lang="en-US" dirty="0" smtClean="0">
                <a:solidFill>
                  <a:schemeClr val="bg1"/>
                </a:solidFill>
              </a:rPr>
              <a:t>: </a:t>
            </a:r>
          </a:p>
          <a:p>
            <a:pPr algn="ctr"/>
            <a:r>
              <a:rPr lang="en-US" dirty="0" smtClean="0">
                <a:solidFill>
                  <a:schemeClr val="bg1"/>
                </a:solidFill>
              </a:rPr>
              <a:t>Automotive Product-line</a:t>
            </a:r>
          </a:p>
          <a:p>
            <a:pPr algn="ctr"/>
            <a:r>
              <a:rPr lang="en-US" b="1" dirty="0" smtClean="0">
                <a:solidFill>
                  <a:schemeClr val="bg1"/>
                </a:solidFill>
              </a:rPr>
              <a:t>Style</a:t>
            </a:r>
            <a:r>
              <a:rPr lang="en-US" dirty="0" smtClean="0">
                <a:solidFill>
                  <a:schemeClr val="bg1"/>
                </a:solidFill>
              </a:rPr>
              <a:t>: Feature Diagram</a:t>
            </a:r>
            <a:endParaRPr lang="en-US" dirty="0">
              <a:solidFill>
                <a:schemeClr val="bg1"/>
              </a:solidFill>
            </a:endParaRPr>
          </a:p>
        </p:txBody>
      </p:sp>
      <p:pic>
        <p:nvPicPr>
          <p:cNvPr id="8" name="Picture 2"/>
          <p:cNvPicPr>
            <a:picLocks noChangeAspect="1" noChangeArrowheads="1"/>
          </p:cNvPicPr>
          <p:nvPr/>
        </p:nvPicPr>
        <p:blipFill>
          <a:blip r:embed="rId3">
            <a:clrChange>
              <a:clrFrom>
                <a:srgbClr val="FF0000"/>
              </a:clrFrom>
              <a:clrTo>
                <a:srgbClr val="FF0000">
                  <a:alpha val="0"/>
                </a:srgbClr>
              </a:clrTo>
            </a:clrChange>
          </a:blip>
          <a:stretch>
            <a:fillRect/>
          </a:stretch>
        </p:blipFill>
        <p:spPr bwMode="auto">
          <a:xfrm>
            <a:off x="3814491" y="1828800"/>
            <a:ext cx="1824309" cy="2235046"/>
          </a:xfrm>
          <a:prstGeom prst="rect">
            <a:avLst/>
          </a:prstGeom>
          <a:noFill/>
          <a:ln>
            <a:noFill/>
          </a:ln>
          <a:effectLst>
            <a:outerShdw blurRad="50800" dist="38100" dir="2700000" algn="tl" rotWithShape="0">
              <a:prstClr val="black">
                <a:alpha val="40000"/>
              </a:prstClr>
            </a:outerShdw>
          </a:effectLst>
        </p:spPr>
      </p:pic>
      <p:pic>
        <p:nvPicPr>
          <p:cNvPr id="9" name="Picture 2"/>
          <p:cNvPicPr>
            <a:picLocks noChangeAspect="1" noChangeArrowheads="1"/>
          </p:cNvPicPr>
          <p:nvPr/>
        </p:nvPicPr>
        <p:blipFill>
          <a:blip r:embed="rId4">
            <a:clrChange>
              <a:clrFrom>
                <a:srgbClr val="FF0000"/>
              </a:clrFrom>
              <a:clrTo>
                <a:srgbClr val="FF0000">
                  <a:alpha val="0"/>
                </a:srgbClr>
              </a:clrTo>
            </a:clrChange>
          </a:blip>
          <a:srcRect/>
          <a:stretch>
            <a:fillRect/>
          </a:stretch>
        </p:blipFill>
        <p:spPr bwMode="auto">
          <a:xfrm>
            <a:off x="5807600" y="1828800"/>
            <a:ext cx="3336400" cy="176253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15432" y="5092996"/>
            <a:ext cx="2482802" cy="1371600"/>
          </a:xfrm>
          <a:prstGeom prst="rect">
            <a:avLst/>
          </a:prstGeom>
          <a:noFill/>
          <a:ln w="9525">
            <a:solidFill>
              <a:schemeClr val="bg1"/>
            </a:solidFill>
            <a:miter lim="800000"/>
            <a:headEnd/>
            <a:tailEnd/>
          </a:ln>
          <a:effectLst/>
        </p:spPr>
      </p:pic>
      <p:pic>
        <p:nvPicPr>
          <p:cNvPr id="11" name="Picture 5"/>
          <p:cNvPicPr>
            <a:picLocks noChangeAspect="1" noChangeArrowheads="1"/>
          </p:cNvPicPr>
          <p:nvPr/>
        </p:nvPicPr>
        <p:blipFill>
          <a:blip r:embed="rId6" cstate="print"/>
          <a:srcRect/>
          <a:stretch>
            <a:fillRect/>
          </a:stretch>
        </p:blipFill>
        <p:spPr bwMode="auto">
          <a:xfrm>
            <a:off x="3531781" y="5084135"/>
            <a:ext cx="2336468" cy="1447800"/>
          </a:xfrm>
          <a:prstGeom prst="rect">
            <a:avLst/>
          </a:prstGeom>
          <a:noFill/>
          <a:ln w="9525">
            <a:solidFill>
              <a:schemeClr val="bg1"/>
            </a:solidFill>
            <a:miter lim="800000"/>
            <a:headEnd/>
            <a:tailEnd/>
          </a:ln>
          <a:effectLst/>
        </p:spPr>
      </p:pic>
      <p:pic>
        <p:nvPicPr>
          <p:cNvPr id="12" name="Picture 6"/>
          <p:cNvPicPr>
            <a:picLocks noChangeAspect="1" noChangeArrowheads="1"/>
          </p:cNvPicPr>
          <p:nvPr/>
        </p:nvPicPr>
        <p:blipFill>
          <a:blip r:embed="rId7" cstate="print"/>
          <a:srcRect/>
          <a:stretch>
            <a:fillRect/>
          </a:stretch>
        </p:blipFill>
        <p:spPr bwMode="auto">
          <a:xfrm>
            <a:off x="6574465" y="5016795"/>
            <a:ext cx="2438400" cy="1621115"/>
          </a:xfrm>
          <a:prstGeom prst="rect">
            <a:avLst/>
          </a:prstGeom>
          <a:noFill/>
          <a:ln w="9525">
            <a:noFill/>
            <a:miter lim="800000"/>
            <a:headEnd/>
            <a:tailEnd/>
          </a:ln>
          <a:effectLst>
            <a:softEdge rad="63500"/>
          </a:effectLst>
        </p:spPr>
      </p:pic>
      <p:sp>
        <p:nvSpPr>
          <p:cNvPr id="13" name="Down Arrow 12"/>
          <p:cNvSpPr/>
          <p:nvPr/>
        </p:nvSpPr>
        <p:spPr>
          <a:xfrm>
            <a:off x="366823" y="4038600"/>
            <a:ext cx="2057400" cy="762000"/>
          </a:xfrm>
          <a:prstGeom prst="downArrow">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bg1"/>
                </a:solidFill>
              </a:rPr>
              <a:t>Instance</a:t>
            </a:r>
            <a:endParaRPr lang="en-US" dirty="0">
              <a:solidFill>
                <a:schemeClr val="bg1"/>
              </a:solidFill>
            </a:endParaRPr>
          </a:p>
        </p:txBody>
      </p:sp>
      <p:pic>
        <p:nvPicPr>
          <p:cNvPr id="7" name="Picture 3"/>
          <p:cNvPicPr>
            <a:picLocks noChangeAspect="1" noChangeArrowheads="1"/>
          </p:cNvPicPr>
          <p:nvPr/>
        </p:nvPicPr>
        <p:blipFill>
          <a:blip r:embed="rId8">
            <a:clrChange>
              <a:clrFrom>
                <a:srgbClr val="FF0000"/>
              </a:clrFrom>
              <a:clrTo>
                <a:srgbClr val="FF0000">
                  <a:alpha val="0"/>
                </a:srgbClr>
              </a:clrTo>
            </a:clrChange>
          </a:blip>
          <a:srcRect/>
          <a:stretch>
            <a:fillRect/>
          </a:stretch>
        </p:blipFill>
        <p:spPr bwMode="auto">
          <a:xfrm>
            <a:off x="0" y="1447800"/>
            <a:ext cx="2494031" cy="237594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7" name="Down Arrow 16"/>
          <p:cNvSpPr/>
          <p:nvPr/>
        </p:nvSpPr>
        <p:spPr>
          <a:xfrm>
            <a:off x="3512289" y="4104167"/>
            <a:ext cx="2057400" cy="762000"/>
          </a:xfrm>
          <a:prstGeom prst="downArrow">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bg1"/>
                </a:solidFill>
              </a:rPr>
              <a:t>Instance</a:t>
            </a:r>
            <a:endParaRPr lang="en-US" dirty="0">
              <a:solidFill>
                <a:schemeClr val="bg1"/>
              </a:solidFill>
            </a:endParaRPr>
          </a:p>
        </p:txBody>
      </p:sp>
      <p:sp>
        <p:nvSpPr>
          <p:cNvPr id="18" name="Down Arrow 17"/>
          <p:cNvSpPr/>
          <p:nvPr/>
        </p:nvSpPr>
        <p:spPr>
          <a:xfrm>
            <a:off x="6781800" y="4038600"/>
            <a:ext cx="2057400" cy="762000"/>
          </a:xfrm>
          <a:prstGeom prst="downArrow">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bg1"/>
                </a:solidFill>
              </a:rPr>
              <a:t>Instance</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54107"/>
          </a:xfrm>
          <a:prstGeom prst="rect">
            <a:avLst/>
          </a:prstGeom>
        </p:spPr>
        <p:txBody>
          <a:bodyPr wrap="square">
            <a:spAutoFit/>
          </a:bodyPr>
          <a:lstStyle/>
          <a:p>
            <a:pPr algn="ctr"/>
            <a:r>
              <a:rPr lang="en-US" sz="2800" dirty="0" smtClean="0">
                <a:solidFill>
                  <a:srgbClr val="F8F57B"/>
                </a:solidFill>
              </a:rPr>
              <a:t>A Notorious Problem: How Do We Compose Abstractions? </a:t>
            </a:r>
          </a:p>
        </p:txBody>
      </p:sp>
      <p:cxnSp>
        <p:nvCxnSpPr>
          <p:cNvPr id="16" name="Straight Connector 15"/>
          <p:cNvCxnSpPr/>
          <p:nvPr/>
        </p:nvCxnSpPr>
        <p:spPr>
          <a:xfrm flipV="1">
            <a:off x="1343767" y="2098390"/>
            <a:ext cx="2090057" cy="866898"/>
          </a:xfrm>
          <a:prstGeom prst="line">
            <a:avLst/>
          </a:prstGeom>
          <a:ln>
            <a:solidFill>
              <a:srgbClr val="C00000"/>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7488" y="2976473"/>
            <a:ext cx="2280062" cy="646331"/>
          </a:xfrm>
          <a:prstGeom prst="rect">
            <a:avLst/>
          </a:prstGeom>
          <a:noFill/>
        </p:spPr>
        <p:txBody>
          <a:bodyPr wrap="square" rtlCol="0">
            <a:spAutoFit/>
          </a:bodyPr>
          <a:lstStyle/>
          <a:p>
            <a:pPr algn="ctr"/>
            <a:r>
              <a:rPr lang="en-US" i="1" dirty="0" smtClean="0">
                <a:solidFill>
                  <a:schemeClr val="bg1"/>
                </a:solidFill>
              </a:rPr>
              <a:t>Instance of ECU/Bus rich syntax</a:t>
            </a:r>
            <a:endParaRPr lang="en-US" i="1" dirty="0">
              <a:solidFill>
                <a:schemeClr val="bg1"/>
              </a:solidFill>
            </a:endParaRPr>
          </a:p>
        </p:txBody>
      </p:sp>
      <p:sp>
        <p:nvSpPr>
          <p:cNvPr id="18" name="TextBox 17"/>
          <p:cNvSpPr txBox="1"/>
          <p:nvPr/>
        </p:nvSpPr>
        <p:spPr>
          <a:xfrm>
            <a:off x="6317550" y="2096410"/>
            <a:ext cx="2280062" cy="646331"/>
          </a:xfrm>
          <a:prstGeom prst="rect">
            <a:avLst/>
          </a:prstGeom>
          <a:noFill/>
        </p:spPr>
        <p:txBody>
          <a:bodyPr wrap="square" rtlCol="0">
            <a:spAutoFit/>
          </a:bodyPr>
          <a:lstStyle/>
          <a:p>
            <a:pPr algn="ctr"/>
            <a:r>
              <a:rPr lang="en-US" i="1" dirty="0" smtClean="0">
                <a:solidFill>
                  <a:schemeClr val="bg1"/>
                </a:solidFill>
              </a:rPr>
              <a:t>Instance of scheduling problem</a:t>
            </a:r>
            <a:endParaRPr lang="en-US" i="1" dirty="0">
              <a:solidFill>
                <a:schemeClr val="bg1"/>
              </a:solidFill>
            </a:endParaRPr>
          </a:p>
        </p:txBody>
      </p:sp>
      <p:cxnSp>
        <p:nvCxnSpPr>
          <p:cNvPr id="19" name="Straight Connector 18"/>
          <p:cNvCxnSpPr/>
          <p:nvPr/>
        </p:nvCxnSpPr>
        <p:spPr>
          <a:xfrm rot="5400000">
            <a:off x="5562478" y="2828128"/>
            <a:ext cx="1581792" cy="906087"/>
          </a:xfrm>
          <a:prstGeom prst="line">
            <a:avLst/>
          </a:prstGeom>
          <a:ln>
            <a:solidFill>
              <a:srgbClr val="C00000"/>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49260" y="4554602"/>
            <a:ext cx="2280062" cy="646331"/>
          </a:xfrm>
          <a:prstGeom prst="rect">
            <a:avLst/>
          </a:prstGeom>
          <a:noFill/>
        </p:spPr>
        <p:txBody>
          <a:bodyPr wrap="square" rtlCol="0">
            <a:spAutoFit/>
          </a:bodyPr>
          <a:lstStyle/>
          <a:p>
            <a:pPr algn="ctr"/>
            <a:r>
              <a:rPr lang="en-US" i="1" dirty="0" smtClean="0">
                <a:solidFill>
                  <a:schemeClr val="bg1"/>
                </a:solidFill>
              </a:rPr>
              <a:t>Instance of feature description</a:t>
            </a:r>
            <a:endParaRPr lang="en-US" i="1" dirty="0">
              <a:solidFill>
                <a:schemeClr val="bg1"/>
              </a:solidFill>
            </a:endParaRPr>
          </a:p>
        </p:txBody>
      </p:sp>
      <p:cxnSp>
        <p:nvCxnSpPr>
          <p:cNvPr id="21" name="Straight Connector 20"/>
          <p:cNvCxnSpPr/>
          <p:nvPr/>
        </p:nvCxnSpPr>
        <p:spPr>
          <a:xfrm flipV="1">
            <a:off x="1211159" y="3974690"/>
            <a:ext cx="2127664" cy="568037"/>
          </a:xfrm>
          <a:prstGeom prst="line">
            <a:avLst/>
          </a:prstGeom>
          <a:ln>
            <a:solidFill>
              <a:srgbClr val="C00000"/>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80058" y="5421868"/>
            <a:ext cx="3683330" cy="369332"/>
          </a:xfrm>
          <a:prstGeom prst="rect">
            <a:avLst/>
          </a:prstGeom>
          <a:noFill/>
        </p:spPr>
        <p:txBody>
          <a:bodyPr wrap="square" rtlCol="0">
            <a:spAutoFit/>
          </a:bodyPr>
          <a:lstStyle/>
          <a:p>
            <a:pPr algn="ctr"/>
            <a:r>
              <a:rPr lang="en-US" i="1" dirty="0" smtClean="0">
                <a:solidFill>
                  <a:schemeClr val="bg1"/>
                </a:solidFill>
              </a:rPr>
              <a:t>Integration of Multiple Abstractions</a:t>
            </a:r>
            <a:endParaRPr lang="en-US" i="1" dirty="0">
              <a:solidFill>
                <a:schemeClr val="bg1"/>
              </a:solidFill>
            </a:endParaRPr>
          </a:p>
        </p:txBody>
      </p:sp>
      <p:pic>
        <p:nvPicPr>
          <p:cNvPr id="23" name="Picture 2"/>
          <p:cNvPicPr>
            <a:picLocks noChangeAspect="1" noChangeArrowheads="1"/>
          </p:cNvPicPr>
          <p:nvPr/>
        </p:nvPicPr>
        <p:blipFill>
          <a:blip r:embed="rId2">
            <a:clrChange>
              <a:clrFrom>
                <a:srgbClr val="FF0000"/>
              </a:clrFrom>
              <a:clrTo>
                <a:srgbClr val="FF0000">
                  <a:alpha val="0"/>
                </a:srgbClr>
              </a:clrTo>
            </a:clrChange>
          </a:blip>
          <a:srcRect/>
          <a:stretch>
            <a:fillRect/>
          </a:stretch>
        </p:blipFill>
        <p:spPr bwMode="auto">
          <a:xfrm>
            <a:off x="3352800" y="1810424"/>
            <a:ext cx="2610664" cy="348955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4" name="TextBox 23"/>
          <p:cNvSpPr txBox="1"/>
          <p:nvPr/>
        </p:nvSpPr>
        <p:spPr>
          <a:xfrm>
            <a:off x="52252" y="762000"/>
            <a:ext cx="9091748" cy="923330"/>
          </a:xfrm>
          <a:prstGeom prst="rect">
            <a:avLst/>
          </a:prstGeom>
          <a:noFill/>
        </p:spPr>
        <p:txBody>
          <a:bodyPr wrap="square" rtlCol="0">
            <a:spAutoFit/>
          </a:bodyPr>
          <a:lstStyle/>
          <a:p>
            <a:pPr algn="ctr"/>
            <a:r>
              <a:rPr lang="en-US" dirty="0" smtClean="0">
                <a:solidFill>
                  <a:schemeClr val="bg1"/>
                </a:solidFill>
              </a:rPr>
              <a:t>We view each abstraction as providing (among other things) a constraint system representing the legal “models” of the abstraction. Composition occurs via these constraint systems:</a:t>
            </a:r>
            <a:endParaRPr lang="en-US" dirty="0">
              <a:solidFill>
                <a:schemeClr val="bg1"/>
              </a:solidFill>
            </a:endParaRPr>
          </a:p>
        </p:txBody>
      </p:sp>
      <p:sp>
        <p:nvSpPr>
          <p:cNvPr id="25" name="TextBox 24"/>
          <p:cNvSpPr txBox="1"/>
          <p:nvPr/>
        </p:nvSpPr>
        <p:spPr>
          <a:xfrm>
            <a:off x="0" y="6096000"/>
            <a:ext cx="9091748" cy="646331"/>
          </a:xfrm>
          <a:prstGeom prst="rect">
            <a:avLst/>
          </a:prstGeom>
          <a:noFill/>
        </p:spPr>
        <p:txBody>
          <a:bodyPr wrap="square" rtlCol="0">
            <a:spAutoFit/>
          </a:bodyPr>
          <a:lstStyle/>
          <a:p>
            <a:pPr algn="ctr"/>
            <a:r>
              <a:rPr lang="en-US" dirty="0" smtClean="0">
                <a:solidFill>
                  <a:schemeClr val="bg1"/>
                </a:solidFill>
              </a:rPr>
              <a:t>For example, this instance must satisfy the constraints of each abstraction used in its construction. </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2438400" y="1167825"/>
            <a:ext cx="6324600" cy="4496002"/>
          </a:xfrm>
          <a:prstGeom prst="rect">
            <a:avLst/>
          </a:prstGeom>
          <a:ln>
            <a:solidFill>
              <a:schemeClr val="bg1"/>
            </a:solidFill>
          </a:ln>
          <a:effectLst>
            <a:outerShdw blurRad="292100" dist="139700" dir="2700000" algn="tl" rotWithShape="0">
              <a:srgbClr val="333333">
                <a:alpha val="65000"/>
              </a:srgbClr>
            </a:outerShdw>
          </a:effectLst>
        </p:spPr>
      </p:pic>
      <p:sp>
        <p:nvSpPr>
          <p:cNvPr id="5" name="Rectangle 4"/>
          <p:cNvSpPr/>
          <p:nvPr/>
        </p:nvSpPr>
        <p:spPr>
          <a:xfrm>
            <a:off x="0" y="0"/>
            <a:ext cx="9144000" cy="954107"/>
          </a:xfrm>
          <a:prstGeom prst="rect">
            <a:avLst/>
          </a:prstGeom>
        </p:spPr>
        <p:txBody>
          <a:bodyPr wrap="square">
            <a:spAutoFit/>
          </a:bodyPr>
          <a:lstStyle/>
          <a:p>
            <a:pPr algn="ctr"/>
            <a:r>
              <a:rPr lang="en-US" sz="2800" dirty="0" smtClean="0">
                <a:solidFill>
                  <a:srgbClr val="F8F57B"/>
                </a:solidFill>
              </a:rPr>
              <a:t>FORMULA is a CLP Language for Specifying, Composing, and Analyzing Abstractions</a:t>
            </a:r>
          </a:p>
        </p:txBody>
      </p:sp>
      <p:cxnSp>
        <p:nvCxnSpPr>
          <p:cNvPr id="26" name="Straight Connector 25"/>
          <p:cNvCxnSpPr/>
          <p:nvPr/>
        </p:nvCxnSpPr>
        <p:spPr>
          <a:xfrm flipV="1">
            <a:off x="685800" y="1320225"/>
            <a:ext cx="1752600" cy="457200"/>
          </a:xfrm>
          <a:prstGeom prst="line">
            <a:avLst/>
          </a:prstGeom>
          <a:ln>
            <a:solidFill>
              <a:schemeClr val="accent2">
                <a:lumMod val="75000"/>
              </a:schemeClr>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6200" y="1777425"/>
            <a:ext cx="2280062" cy="830997"/>
          </a:xfrm>
          <a:prstGeom prst="rect">
            <a:avLst/>
          </a:prstGeom>
          <a:noFill/>
        </p:spPr>
        <p:txBody>
          <a:bodyPr wrap="square" rtlCol="0">
            <a:spAutoFit/>
          </a:bodyPr>
          <a:lstStyle/>
          <a:p>
            <a:pPr algn="ctr"/>
            <a:r>
              <a:rPr lang="en-US" sz="1600" dirty="0" smtClean="0">
                <a:solidFill>
                  <a:schemeClr val="bg1"/>
                </a:solidFill>
              </a:rPr>
              <a:t>A </a:t>
            </a:r>
            <a:r>
              <a:rPr lang="en-US" sz="1600" i="1" dirty="0" smtClean="0">
                <a:solidFill>
                  <a:schemeClr val="bg1"/>
                </a:solidFill>
              </a:rPr>
              <a:t>domain</a:t>
            </a:r>
            <a:r>
              <a:rPr lang="en-US" sz="1600" dirty="0" smtClean="0">
                <a:solidFill>
                  <a:schemeClr val="bg1"/>
                </a:solidFill>
              </a:rPr>
              <a:t> encapsulates a reusable, composable constraint system</a:t>
            </a:r>
            <a:endParaRPr lang="en-US" sz="1600" dirty="0">
              <a:solidFill>
                <a:schemeClr val="bg1"/>
              </a:solidFill>
            </a:endParaRPr>
          </a:p>
        </p:txBody>
      </p:sp>
      <p:sp>
        <p:nvSpPr>
          <p:cNvPr id="33" name="TextBox 32"/>
          <p:cNvSpPr txBox="1"/>
          <p:nvPr/>
        </p:nvSpPr>
        <p:spPr>
          <a:xfrm>
            <a:off x="76200" y="5206425"/>
            <a:ext cx="2280062" cy="1323439"/>
          </a:xfrm>
          <a:prstGeom prst="rect">
            <a:avLst/>
          </a:prstGeom>
          <a:noFill/>
        </p:spPr>
        <p:txBody>
          <a:bodyPr wrap="square" rtlCol="0">
            <a:spAutoFit/>
          </a:bodyPr>
          <a:lstStyle/>
          <a:p>
            <a:pPr algn="ctr"/>
            <a:r>
              <a:rPr lang="en-US" sz="1600" dirty="0" smtClean="0">
                <a:solidFill>
                  <a:schemeClr val="bg1"/>
                </a:solidFill>
              </a:rPr>
              <a:t>Special function symbols (</a:t>
            </a:r>
            <a:r>
              <a:rPr lang="en-US" sz="1600" i="1" dirty="0" smtClean="0">
                <a:solidFill>
                  <a:schemeClr val="bg1"/>
                </a:solidFill>
              </a:rPr>
              <a:t>malform</a:t>
            </a:r>
            <a:r>
              <a:rPr lang="en-US" sz="1600" dirty="0" smtClean="0">
                <a:solidFill>
                  <a:schemeClr val="bg1"/>
                </a:solidFill>
              </a:rPr>
              <a:t>, </a:t>
            </a:r>
            <a:r>
              <a:rPr lang="en-US" sz="1600" i="1" dirty="0" smtClean="0">
                <a:solidFill>
                  <a:schemeClr val="bg1"/>
                </a:solidFill>
              </a:rPr>
              <a:t>wellform</a:t>
            </a:r>
            <a:r>
              <a:rPr lang="en-US" sz="1600" dirty="0" smtClean="0">
                <a:solidFill>
                  <a:schemeClr val="bg1"/>
                </a:solidFill>
              </a:rPr>
              <a:t>) capture legal instances in a domain-independent way. </a:t>
            </a:r>
            <a:endParaRPr lang="en-US" sz="1600" dirty="0">
              <a:solidFill>
                <a:schemeClr val="bg1"/>
              </a:solidFill>
            </a:endParaRPr>
          </a:p>
        </p:txBody>
      </p:sp>
      <p:cxnSp>
        <p:nvCxnSpPr>
          <p:cNvPr id="34" name="Straight Connector 33"/>
          <p:cNvCxnSpPr/>
          <p:nvPr/>
        </p:nvCxnSpPr>
        <p:spPr>
          <a:xfrm flipV="1">
            <a:off x="914400" y="3987225"/>
            <a:ext cx="1676400" cy="1143000"/>
          </a:xfrm>
          <a:prstGeom prst="line">
            <a:avLst/>
          </a:prstGeom>
          <a:ln>
            <a:solidFill>
              <a:schemeClr val="accent2">
                <a:lumMod val="75000"/>
              </a:schemeClr>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699590" y="5925894"/>
            <a:ext cx="4171507" cy="584775"/>
          </a:xfrm>
          <a:prstGeom prst="rect">
            <a:avLst/>
          </a:prstGeom>
          <a:noFill/>
        </p:spPr>
        <p:txBody>
          <a:bodyPr wrap="square" rtlCol="0">
            <a:spAutoFit/>
          </a:bodyPr>
          <a:lstStyle/>
          <a:p>
            <a:pPr algn="ctr"/>
            <a:r>
              <a:rPr lang="en-US" sz="1600" dirty="0" smtClean="0">
                <a:solidFill>
                  <a:schemeClr val="bg1"/>
                </a:solidFill>
              </a:rPr>
              <a:t>FORMULA can construct satisfying instances to logic program queries using Z3.</a:t>
            </a:r>
            <a:endParaRPr lang="en-US" sz="1600" dirty="0">
              <a:solidFill>
                <a:schemeClr val="bg1"/>
              </a:solidFill>
            </a:endParaRPr>
          </a:p>
        </p:txBody>
      </p:sp>
      <p:cxnSp>
        <p:nvCxnSpPr>
          <p:cNvPr id="37" name="Straight Connector 36"/>
          <p:cNvCxnSpPr/>
          <p:nvPr/>
        </p:nvCxnSpPr>
        <p:spPr>
          <a:xfrm rot="10800000">
            <a:off x="3048001" y="5511226"/>
            <a:ext cx="1800447" cy="740719"/>
          </a:xfrm>
          <a:prstGeom prst="line">
            <a:avLst/>
          </a:prstGeom>
          <a:ln>
            <a:solidFill>
              <a:schemeClr val="accent2">
                <a:lumMod val="75000"/>
              </a:schemeClr>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Starting Pex</a:t>
            </a:r>
            <a:r>
              <a:rPr lang="en-US" dirty="0" smtClean="0"/>
              <a:t>…</a:t>
            </a:r>
            <a:endParaRPr lang="en-US" dirty="0"/>
          </a:p>
        </p:txBody>
      </p:sp>
      <p:grpSp>
        <p:nvGrpSpPr>
          <p:cNvPr id="3" name="Group 10"/>
          <p:cNvGrpSpPr/>
          <p:nvPr/>
        </p:nvGrpSpPr>
        <p:grpSpPr>
          <a:xfrm>
            <a:off x="76200" y="2895600"/>
            <a:ext cx="3886200" cy="3581400"/>
            <a:chOff x="76200" y="2895600"/>
            <a:chExt cx="3886200" cy="3581400"/>
          </a:xfrm>
        </p:grpSpPr>
        <p:sp>
          <p:nvSpPr>
            <p:cNvPr id="6" name="Rounded Rectangle 5"/>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4" name="TextBox 3"/>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7" name="Group 11"/>
          <p:cNvGrpSpPr/>
          <p:nvPr/>
        </p:nvGrpSpPr>
        <p:grpSpPr>
          <a:xfrm>
            <a:off x="76200" y="1143000"/>
            <a:ext cx="3886200" cy="1892082"/>
            <a:chOff x="76200" y="1143000"/>
            <a:chExt cx="3886200" cy="1892082"/>
          </a:xfrm>
        </p:grpSpPr>
        <p:sp>
          <p:nvSpPr>
            <p:cNvPr id="5" name="Rounded Rectangle 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0" name="TextBox 9"/>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 object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aphicFrame>
        <p:nvGraphicFramePr>
          <p:cNvPr id="11" name="Table 10"/>
          <p:cNvGraphicFramePr>
            <a:graphicFrameLocks noGrp="1"/>
          </p:cNvGraphicFramePr>
          <p:nvPr/>
        </p:nvGraphicFramePr>
        <p:xfrm>
          <a:off x="4038600" y="1198880"/>
          <a:ext cx="4876800" cy="741680"/>
        </p:xfrm>
        <a:graphic>
          <a:graphicData uri="http://schemas.openxmlformats.org/drawingml/2006/table">
            <a:tbl>
              <a:tblPr firstRow="1" bandRow="1">
                <a:tableStyleId>{9DCAF9ED-07DC-4A11-8D7F-57B35C25682E}</a:tableStyleId>
              </a:tblPr>
              <a:tblGrid>
                <a:gridCol w="1625600"/>
                <a:gridCol w="1625600"/>
                <a:gridCol w="1625600"/>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endParaRPr lang="en-US" sz="1600" dirty="0"/>
                    </a:p>
                  </a:txBody>
                  <a:tcPr/>
                </a:tc>
              </a:tr>
              <a:tr h="370840">
                <a:tc>
                  <a:txBody>
                    <a:bodyPr/>
                    <a:lstStyle/>
                    <a:p>
                      <a:endParaRPr lang="en-US" dirty="0"/>
                    </a:p>
                  </a:txBody>
                  <a:tcPr/>
                </a:tc>
                <a:tc>
                  <a:txBody>
                    <a:bodyPr/>
                    <a:lstStyle/>
                    <a:p>
                      <a:endParaRPr lang="en-US" dirty="0"/>
                    </a:p>
                  </a:txBody>
                  <a:tcPr/>
                </a:tc>
                <a:tc>
                  <a:txBody>
                    <a:bodyPr/>
                    <a:lstStyle/>
                    <a:p>
                      <a:endParaRPr lang="en-US" sz="1600" dirty="0">
                        <a:latin typeface="Consolas" pitchFamily="49" charset="0"/>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6019800" y="3810000"/>
            <a:ext cx="1981200" cy="12192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Rectangle 4"/>
          <p:cNvSpPr/>
          <p:nvPr/>
        </p:nvSpPr>
        <p:spPr>
          <a:xfrm>
            <a:off x="0" y="0"/>
            <a:ext cx="9144000" cy="523220"/>
          </a:xfrm>
          <a:prstGeom prst="rect">
            <a:avLst/>
          </a:prstGeom>
        </p:spPr>
        <p:txBody>
          <a:bodyPr wrap="square">
            <a:spAutoFit/>
          </a:bodyPr>
          <a:lstStyle/>
          <a:p>
            <a:pPr algn="ctr"/>
            <a:r>
              <a:rPr lang="en-US" sz="2800" dirty="0" smtClean="0">
                <a:solidFill>
                  <a:srgbClr val="F8F57B"/>
                </a:solidFill>
              </a:rPr>
              <a:t>Search for satisfying instances are Reduced to Z3</a:t>
            </a:r>
          </a:p>
        </p:txBody>
      </p:sp>
      <p:sp>
        <p:nvSpPr>
          <p:cNvPr id="10" name="TextBox 9"/>
          <p:cNvSpPr txBox="1"/>
          <p:nvPr/>
        </p:nvSpPr>
        <p:spPr>
          <a:xfrm>
            <a:off x="297713" y="533400"/>
            <a:ext cx="8399720" cy="1323439"/>
          </a:xfrm>
          <a:prstGeom prst="rect">
            <a:avLst/>
          </a:prstGeom>
          <a:noFill/>
        </p:spPr>
        <p:txBody>
          <a:bodyPr wrap="square" rtlCol="0">
            <a:spAutoFit/>
          </a:bodyPr>
          <a:lstStyle/>
          <a:p>
            <a:pPr algn="ctr"/>
            <a:r>
              <a:rPr lang="en-US" sz="1600" b="1" dirty="0" smtClean="0">
                <a:solidFill>
                  <a:schemeClr val="bg1"/>
                </a:solidFill>
              </a:rPr>
              <a:t>This model finding procedure allows us to:</a:t>
            </a:r>
          </a:p>
          <a:p>
            <a:pPr algn="ctr"/>
            <a:endParaRPr lang="en-US" sz="1600" dirty="0" smtClean="0">
              <a:solidFill>
                <a:schemeClr val="bg1"/>
              </a:solidFill>
            </a:endParaRPr>
          </a:p>
          <a:p>
            <a:pPr marL="342900" indent="-342900" algn="ctr">
              <a:buAutoNum type="arabicPeriod"/>
            </a:pPr>
            <a:r>
              <a:rPr lang="en-US" sz="1600" dirty="0" smtClean="0">
                <a:solidFill>
                  <a:schemeClr val="bg1"/>
                </a:solidFill>
              </a:rPr>
              <a:t>Determine if a composition of abstractions contains inconsistencies</a:t>
            </a:r>
          </a:p>
          <a:p>
            <a:pPr marL="342900" indent="-342900" algn="ctr">
              <a:buAutoNum type="arabicPeriod"/>
            </a:pPr>
            <a:r>
              <a:rPr lang="en-US" sz="1600" dirty="0" smtClean="0">
                <a:solidFill>
                  <a:schemeClr val="bg1"/>
                </a:solidFill>
              </a:rPr>
              <a:t>Construct (partial) architectures that satisfy many domain constraints.</a:t>
            </a:r>
          </a:p>
          <a:p>
            <a:pPr marL="342900" indent="-342900" algn="ctr">
              <a:buAutoNum type="arabicPeriod"/>
            </a:pPr>
            <a:r>
              <a:rPr lang="en-US" sz="1600" dirty="0" smtClean="0">
                <a:solidFill>
                  <a:schemeClr val="bg1"/>
                </a:solidFill>
              </a:rPr>
              <a:t>Generate design spaces of architectural invariants.</a:t>
            </a:r>
            <a:endParaRPr lang="en-US" sz="1600" dirty="0">
              <a:solidFill>
                <a:schemeClr val="bg1"/>
              </a:solidFill>
            </a:endParaRPr>
          </a:p>
        </p:txBody>
      </p:sp>
      <p:pic>
        <p:nvPicPr>
          <p:cNvPr id="2050" name="Picture 2"/>
          <p:cNvPicPr>
            <a:picLocks noChangeAspect="1" noChangeArrowheads="1"/>
          </p:cNvPicPr>
          <p:nvPr/>
        </p:nvPicPr>
        <p:blipFill>
          <a:blip r:embed="rId2"/>
          <a:srcRect/>
          <a:stretch>
            <a:fillRect/>
          </a:stretch>
        </p:blipFill>
        <p:spPr bwMode="auto">
          <a:xfrm>
            <a:off x="249233" y="2438400"/>
            <a:ext cx="4627567" cy="2057400"/>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p:spPr>
      </p:pic>
      <p:sp>
        <p:nvSpPr>
          <p:cNvPr id="13" name="Rectangle 12"/>
          <p:cNvSpPr/>
          <p:nvPr/>
        </p:nvSpPr>
        <p:spPr>
          <a:xfrm>
            <a:off x="4343400" y="4191000"/>
            <a:ext cx="228600" cy="2286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solidFill>
              </a:rPr>
              <a:t>1</a:t>
            </a:r>
            <a:endParaRPr lang="en-US" dirty="0">
              <a:solidFill>
                <a:schemeClr val="bg1"/>
              </a:solidFill>
            </a:endParaRPr>
          </a:p>
        </p:txBody>
      </p:sp>
      <p:sp>
        <p:nvSpPr>
          <p:cNvPr id="20" name="Rectangle 19"/>
          <p:cNvSpPr/>
          <p:nvPr/>
        </p:nvSpPr>
        <p:spPr>
          <a:xfrm>
            <a:off x="3733800" y="3810000"/>
            <a:ext cx="228600" cy="2286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solidFill>
              </a:rPr>
              <a:t>2</a:t>
            </a:r>
            <a:endParaRPr lang="en-US" dirty="0">
              <a:solidFill>
                <a:schemeClr val="bg1"/>
              </a:solidFill>
            </a:endParaRPr>
          </a:p>
        </p:txBody>
      </p:sp>
      <p:sp>
        <p:nvSpPr>
          <p:cNvPr id="21" name="Rectangle 20"/>
          <p:cNvSpPr/>
          <p:nvPr/>
        </p:nvSpPr>
        <p:spPr>
          <a:xfrm>
            <a:off x="3581400" y="3276600"/>
            <a:ext cx="228600" cy="2286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solidFill>
              </a:rPr>
              <a:t>3</a:t>
            </a:r>
            <a:endParaRPr lang="en-US" dirty="0">
              <a:solidFill>
                <a:schemeClr val="bg1"/>
              </a:solidFill>
            </a:endParaRPr>
          </a:p>
        </p:txBody>
      </p:sp>
      <p:sp>
        <p:nvSpPr>
          <p:cNvPr id="22" name="Rectangle 21"/>
          <p:cNvSpPr/>
          <p:nvPr/>
        </p:nvSpPr>
        <p:spPr>
          <a:xfrm>
            <a:off x="3276600" y="3048000"/>
            <a:ext cx="228600" cy="2286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bg1"/>
                </a:solidFill>
              </a:rPr>
              <a:t>4</a:t>
            </a:r>
          </a:p>
        </p:txBody>
      </p:sp>
      <p:sp>
        <p:nvSpPr>
          <p:cNvPr id="23" name="Rectangle 22"/>
          <p:cNvSpPr/>
          <p:nvPr/>
        </p:nvSpPr>
        <p:spPr>
          <a:xfrm>
            <a:off x="3962400" y="2667000"/>
            <a:ext cx="228600" cy="2286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bg1"/>
                </a:solidFill>
              </a:rPr>
              <a:t>5</a:t>
            </a:r>
          </a:p>
        </p:txBody>
      </p:sp>
      <p:sp>
        <p:nvSpPr>
          <p:cNvPr id="24" name="Rectangle 23"/>
          <p:cNvSpPr/>
          <p:nvPr/>
        </p:nvSpPr>
        <p:spPr>
          <a:xfrm>
            <a:off x="4648200" y="2438400"/>
            <a:ext cx="228600" cy="2286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solidFill>
              </a:rPr>
              <a:t>6</a:t>
            </a:r>
            <a:endParaRPr lang="en-US" dirty="0">
              <a:solidFill>
                <a:schemeClr val="bg1"/>
              </a:solidFill>
            </a:endParaRPr>
          </a:p>
        </p:txBody>
      </p:sp>
      <p:cxnSp>
        <p:nvCxnSpPr>
          <p:cNvPr id="30" name="Shape 29"/>
          <p:cNvCxnSpPr>
            <a:stCxn id="13" idx="0"/>
            <a:endCxn id="22" idx="1"/>
          </p:cNvCxnSpPr>
          <p:nvPr/>
        </p:nvCxnSpPr>
        <p:spPr>
          <a:xfrm rot="16200000" flipV="1">
            <a:off x="3352800" y="3086100"/>
            <a:ext cx="1028700" cy="1181100"/>
          </a:xfrm>
          <a:prstGeom prst="curvedConnector4">
            <a:avLst>
              <a:gd name="adj1" fmla="val 44444"/>
              <a:gd name="adj2" fmla="val 119355"/>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 name="Shape 31"/>
          <p:cNvCxnSpPr>
            <a:stCxn id="13" idx="0"/>
            <a:endCxn id="21" idx="1"/>
          </p:cNvCxnSpPr>
          <p:nvPr/>
        </p:nvCxnSpPr>
        <p:spPr>
          <a:xfrm rot="16200000" flipV="1">
            <a:off x="3619500" y="3352800"/>
            <a:ext cx="800100" cy="876300"/>
          </a:xfrm>
          <a:prstGeom prst="curvedConnector4">
            <a:avLst>
              <a:gd name="adj1" fmla="val 42857"/>
              <a:gd name="adj2" fmla="val 126087"/>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0" name="Shape 39"/>
          <p:cNvCxnSpPr>
            <a:stCxn id="21" idx="3"/>
            <a:endCxn id="23" idx="2"/>
          </p:cNvCxnSpPr>
          <p:nvPr/>
        </p:nvCxnSpPr>
        <p:spPr>
          <a:xfrm flipV="1">
            <a:off x="3810000" y="2895600"/>
            <a:ext cx="266700" cy="495300"/>
          </a:xfrm>
          <a:prstGeom prst="curvedConnector2">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2" name="Shape 41"/>
          <p:cNvCxnSpPr>
            <a:stCxn id="22" idx="0"/>
            <a:endCxn id="24" idx="1"/>
          </p:cNvCxnSpPr>
          <p:nvPr/>
        </p:nvCxnSpPr>
        <p:spPr>
          <a:xfrm rot="5400000" flipH="1" flipV="1">
            <a:off x="3771900" y="2171700"/>
            <a:ext cx="495300" cy="1257300"/>
          </a:xfrm>
          <a:prstGeom prst="curvedConnector2">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28600" y="4661118"/>
            <a:ext cx="4648200" cy="2062103"/>
          </a:xfrm>
          <a:prstGeom prst="rect">
            <a:avLst/>
          </a:prstGeom>
          <a:noFill/>
        </p:spPr>
        <p:txBody>
          <a:bodyPr wrap="square" rtlCol="0">
            <a:spAutoFit/>
          </a:bodyPr>
          <a:lstStyle/>
          <a:p>
            <a:pPr algn="ctr"/>
            <a:r>
              <a:rPr lang="en-US" sz="1600" dirty="0" smtClean="0">
                <a:solidFill>
                  <a:schemeClr val="bg1"/>
                </a:solidFill>
              </a:rPr>
              <a:t>Symbolic backwards chaining yields a set of candidate terms </a:t>
            </a:r>
            <a:r>
              <a:rPr lang="en-US" sz="1600" b="1" i="1" dirty="0" smtClean="0">
                <a:solidFill>
                  <a:schemeClr val="bg1"/>
                </a:solidFill>
              </a:rPr>
              <a:t>S</a:t>
            </a:r>
            <a:r>
              <a:rPr lang="en-US" sz="1600" dirty="0" smtClean="0">
                <a:solidFill>
                  <a:schemeClr val="bg1"/>
                </a:solidFill>
              </a:rPr>
              <a:t> with the following property:</a:t>
            </a:r>
          </a:p>
          <a:p>
            <a:pPr algn="ctr"/>
            <a:endParaRPr lang="en-US" sz="1600" dirty="0" smtClean="0">
              <a:solidFill>
                <a:schemeClr val="bg1"/>
              </a:solidFill>
            </a:endParaRPr>
          </a:p>
          <a:p>
            <a:pPr algn="ctr"/>
            <a:r>
              <a:rPr lang="en-US" sz="1600" i="1" dirty="0">
                <a:solidFill>
                  <a:srgbClr val="0070C0"/>
                </a:solidFill>
              </a:rPr>
              <a:t>A</a:t>
            </a:r>
            <a:r>
              <a:rPr lang="en-US" sz="1600" i="1" dirty="0" smtClean="0">
                <a:solidFill>
                  <a:srgbClr val="0070C0"/>
                </a:solidFill>
              </a:rPr>
              <a:t> finite instance exists that satisfies the query </a:t>
            </a:r>
            <a:r>
              <a:rPr lang="en-US" sz="1600" b="1" i="1" dirty="0" smtClean="0">
                <a:solidFill>
                  <a:srgbClr val="0070C0"/>
                </a:solidFill>
              </a:rPr>
              <a:t>Q</a:t>
            </a:r>
            <a:r>
              <a:rPr lang="en-US" sz="1600" i="1" dirty="0" smtClean="0">
                <a:solidFill>
                  <a:srgbClr val="0070C0"/>
                </a:solidFill>
              </a:rPr>
              <a:t> </a:t>
            </a:r>
            <a:r>
              <a:rPr lang="en-US" sz="1600" i="1" dirty="0" err="1" smtClean="0">
                <a:solidFill>
                  <a:srgbClr val="0070C0"/>
                </a:solidFill>
              </a:rPr>
              <a:t>iff</a:t>
            </a:r>
            <a:r>
              <a:rPr lang="en-US" sz="1600" i="1" dirty="0" smtClean="0">
                <a:solidFill>
                  <a:srgbClr val="0070C0"/>
                </a:solidFill>
              </a:rPr>
              <a:t> some subset of </a:t>
            </a:r>
            <a:r>
              <a:rPr lang="en-US" sz="1600" b="1" i="1" dirty="0" smtClean="0">
                <a:solidFill>
                  <a:srgbClr val="0070C0"/>
                </a:solidFill>
              </a:rPr>
              <a:t>S</a:t>
            </a:r>
            <a:r>
              <a:rPr lang="en-US" sz="1600" i="1" dirty="0" smtClean="0">
                <a:solidFill>
                  <a:srgbClr val="0070C0"/>
                </a:solidFill>
              </a:rPr>
              <a:t> satisfies the query </a:t>
            </a:r>
            <a:r>
              <a:rPr lang="en-US" sz="1600" b="1" i="1" dirty="0" smtClean="0">
                <a:solidFill>
                  <a:srgbClr val="0070C0"/>
                </a:solidFill>
              </a:rPr>
              <a:t>Q</a:t>
            </a:r>
            <a:r>
              <a:rPr lang="en-US" sz="1600" i="1" dirty="0" smtClean="0">
                <a:solidFill>
                  <a:srgbClr val="0070C0"/>
                </a:solidFill>
              </a:rPr>
              <a:t>.</a:t>
            </a:r>
            <a:endParaRPr lang="en-US" sz="1600" i="1" dirty="0">
              <a:solidFill>
                <a:srgbClr val="0070C0"/>
              </a:solidFill>
            </a:endParaRPr>
          </a:p>
          <a:p>
            <a:pPr algn="ctr"/>
            <a:endParaRPr lang="en-US" sz="1600" dirty="0">
              <a:solidFill>
                <a:schemeClr val="bg1"/>
              </a:solidFill>
            </a:endParaRPr>
          </a:p>
          <a:p>
            <a:pPr algn="ctr"/>
            <a:r>
              <a:rPr lang="en-US" sz="1600" dirty="0" smtClean="0">
                <a:solidFill>
                  <a:schemeClr val="bg1"/>
                </a:solidFill>
              </a:rPr>
              <a:t>Once the finite set S is calculated, then S + Q is reduced to SMT and evaluated by Z3.</a:t>
            </a:r>
            <a:endParaRPr lang="en-US" sz="1600" dirty="0">
              <a:solidFill>
                <a:schemeClr val="bg1"/>
              </a:solidFill>
            </a:endParaRPr>
          </a:p>
        </p:txBody>
      </p:sp>
      <p:sp>
        <p:nvSpPr>
          <p:cNvPr id="64" name="TextBox 63"/>
          <p:cNvSpPr txBox="1"/>
          <p:nvPr/>
        </p:nvSpPr>
        <p:spPr>
          <a:xfrm>
            <a:off x="1447800" y="1981200"/>
            <a:ext cx="6629400" cy="338554"/>
          </a:xfrm>
          <a:prstGeom prst="rect">
            <a:avLst/>
          </a:prstGeom>
          <a:noFill/>
        </p:spPr>
        <p:txBody>
          <a:bodyPr wrap="square" rtlCol="0">
            <a:spAutoFit/>
          </a:bodyPr>
          <a:lstStyle/>
          <a:p>
            <a:pPr algn="ctr"/>
            <a:r>
              <a:rPr lang="en-US" sz="1600" b="1" dirty="0" smtClean="0">
                <a:solidFill>
                  <a:schemeClr val="bg1"/>
                </a:solidFill>
              </a:rPr>
              <a:t>Reduction to Z3 works as follows:</a:t>
            </a:r>
            <a:endParaRPr lang="en-US" sz="1600" b="1" dirty="0">
              <a:solidFill>
                <a:schemeClr val="bg1"/>
              </a:solidFill>
            </a:endParaRPr>
          </a:p>
        </p:txBody>
      </p:sp>
      <p:cxnSp>
        <p:nvCxnSpPr>
          <p:cNvPr id="66" name="Shape 65"/>
          <p:cNvCxnSpPr>
            <a:stCxn id="13" idx="1"/>
            <a:endCxn id="20" idx="2"/>
          </p:cNvCxnSpPr>
          <p:nvPr/>
        </p:nvCxnSpPr>
        <p:spPr>
          <a:xfrm rot="10800000">
            <a:off x="3848100" y="4038600"/>
            <a:ext cx="495300" cy="266700"/>
          </a:xfrm>
          <a:prstGeom prst="curvedConnector2">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srcRect/>
          <a:stretch>
            <a:fillRect/>
          </a:stretch>
        </p:blipFill>
        <p:spPr bwMode="auto">
          <a:xfrm>
            <a:off x="5660066" y="2394098"/>
            <a:ext cx="3071812" cy="1019251"/>
          </a:xfrm>
          <a:prstGeom prst="rect">
            <a:avLst/>
          </a:prstGeom>
          <a:noFill/>
          <a:ln w="9525">
            <a:noFill/>
            <a:miter lim="800000"/>
            <a:headEnd/>
            <a:tailEnd/>
          </a:ln>
          <a:effectLst/>
        </p:spPr>
      </p:pic>
      <p:sp>
        <p:nvSpPr>
          <p:cNvPr id="19" name="Rectangle 18"/>
          <p:cNvSpPr/>
          <p:nvPr/>
        </p:nvSpPr>
        <p:spPr>
          <a:xfrm>
            <a:off x="5029200" y="2678668"/>
            <a:ext cx="566181" cy="369332"/>
          </a:xfrm>
          <a:prstGeom prst="rect">
            <a:avLst/>
          </a:prstGeom>
        </p:spPr>
        <p:txBody>
          <a:bodyPr wrap="none">
            <a:spAutoFit/>
          </a:bodyPr>
          <a:lstStyle/>
          <a:p>
            <a:r>
              <a:rPr lang="en-US" dirty="0" smtClean="0"/>
              <a:t> </a:t>
            </a:r>
            <a:r>
              <a:rPr lang="en-US" b="1" i="1" dirty="0" smtClean="0"/>
              <a:t>S</a:t>
            </a:r>
            <a:r>
              <a:rPr lang="en-US" dirty="0" smtClean="0"/>
              <a:t>  =</a:t>
            </a:r>
            <a:endParaRPr lang="en-US" dirty="0"/>
          </a:p>
        </p:txBody>
      </p:sp>
      <p:pic>
        <p:nvPicPr>
          <p:cNvPr id="1027"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477000" y="4191000"/>
            <a:ext cx="981075" cy="590550"/>
          </a:xfrm>
          <a:prstGeom prst="rect">
            <a:avLst/>
          </a:prstGeom>
          <a:noFill/>
          <a:ln w="9525">
            <a:noFill/>
            <a:miter lim="800000"/>
            <a:headEnd/>
            <a:tailEnd/>
          </a:ln>
          <a:effectLst/>
        </p:spPr>
      </p:pic>
      <p:sp>
        <p:nvSpPr>
          <p:cNvPr id="26" name="Right Arrow 25"/>
          <p:cNvSpPr/>
          <p:nvPr/>
        </p:nvSpPr>
        <p:spPr>
          <a:xfrm>
            <a:off x="4648200" y="4114800"/>
            <a:ext cx="1676400" cy="3810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Q</a:t>
            </a:r>
            <a:endParaRPr lang="en-US" dirty="0"/>
          </a:p>
        </p:txBody>
      </p:sp>
      <p:sp>
        <p:nvSpPr>
          <p:cNvPr id="27" name="Down Arrow 26"/>
          <p:cNvSpPr/>
          <p:nvPr/>
        </p:nvSpPr>
        <p:spPr>
          <a:xfrm>
            <a:off x="6858000" y="3200400"/>
            <a:ext cx="381000" cy="9144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S</a:t>
            </a:r>
            <a:endParaRPr lang="en-US" dirty="0"/>
          </a:p>
        </p:txBody>
      </p:sp>
      <p:pic>
        <p:nvPicPr>
          <p:cNvPr id="28" name="Picture 2"/>
          <p:cNvPicPr>
            <a:picLocks noChangeAspect="1" noChangeArrowheads="1"/>
          </p:cNvPicPr>
          <p:nvPr/>
        </p:nvPicPr>
        <p:blipFill>
          <a:blip r:embed="rId5">
            <a:clrChange>
              <a:clrFrom>
                <a:srgbClr val="FF0000"/>
              </a:clrFrom>
              <a:clrTo>
                <a:srgbClr val="FF0000">
                  <a:alpha val="0"/>
                </a:srgbClr>
              </a:clrTo>
            </a:clrChange>
          </a:blip>
          <a:srcRect/>
          <a:stretch>
            <a:fillRect/>
          </a:stretch>
        </p:blipFill>
        <p:spPr bwMode="auto">
          <a:xfrm>
            <a:off x="7559097" y="5181600"/>
            <a:ext cx="1203903" cy="15478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9" name="Down Arrow 28"/>
          <p:cNvSpPr/>
          <p:nvPr/>
        </p:nvSpPr>
        <p:spPr>
          <a:xfrm>
            <a:off x="6858000" y="4800600"/>
            <a:ext cx="381000" cy="9144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1028" name="Picture 4"/>
          <p:cNvPicPr>
            <a:picLocks noChangeAspect="1" noChangeArrowheads="1"/>
          </p:cNvPicPr>
          <p:nvPr/>
        </p:nvPicPr>
        <p:blipFill>
          <a:blip r:embed="rId6"/>
          <a:srcRect/>
          <a:stretch>
            <a:fillRect/>
          </a:stretch>
        </p:blipFill>
        <p:spPr bwMode="auto">
          <a:xfrm>
            <a:off x="5029200" y="5797170"/>
            <a:ext cx="2438400" cy="67983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35945" y="1502266"/>
            <a:ext cx="8217876" cy="4462760"/>
          </a:xfrm>
        </p:spPr>
        <p:txBody>
          <a:bodyPr/>
          <a:lstStyle/>
          <a:p>
            <a:r>
              <a:rPr smtClean="0"/>
              <a:t>  Selected Background</a:t>
            </a:r>
          </a:p>
          <a:p>
            <a:r>
              <a:rPr/>
              <a:t>o</a:t>
            </a:r>
            <a:r>
              <a:rPr smtClean="0"/>
              <a:t>n SMT</a:t>
            </a:r>
            <a:endParaRPr lang="en-US" dirty="0"/>
          </a:p>
        </p:txBody>
      </p:sp>
    </p:spTree>
  </p:cSld>
  <p:clrMapOvr>
    <a:masterClrMapping/>
  </p:clrMapOvr>
  <p:transition>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smtClean="0"/>
              <a:t>Pre-requisites and notation</a:t>
            </a:r>
            <a:endParaRPr lang="en-US" dirty="0"/>
          </a:p>
        </p:txBody>
      </p:sp>
      <p:sp>
        <p:nvSpPr>
          <p:cNvPr id="4" name="Text Placeholder 3"/>
          <p:cNvSpPr>
            <a:spLocks noGrp="1"/>
          </p:cNvSpPr>
          <p:nvPr>
            <p:ph type="body" sz="quarter" idx="10"/>
          </p:nvPr>
        </p:nvSpPr>
        <p:spPr>
          <a:xfrm>
            <a:off x="1379267" y="2699064"/>
            <a:ext cx="7043208" cy="1384994"/>
          </a:xfrm>
        </p:spPr>
        <p:txBody>
          <a:bodyPr/>
          <a:lstStyle/>
          <a:p>
            <a:r>
              <a:rPr smtClean="0"/>
              <a:t>Basics</a:t>
            </a:r>
            <a:endParaRPr lang="en-US" dirty="0"/>
          </a:p>
        </p:txBody>
      </p:sp>
    </p:spTree>
  </p:cSld>
  <p:clrMapOvr>
    <a:masterClrMapping/>
  </p:clrMapOvr>
  <p:transition>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Language of logic - summary</a:t>
            </a:r>
            <a:endParaRPr lang="en-US" dirty="0"/>
          </a:p>
        </p:txBody>
      </p:sp>
      <p:sp>
        <p:nvSpPr>
          <p:cNvPr id="3" name="Content Placeholder 2"/>
          <p:cNvSpPr>
            <a:spLocks noGrp="1"/>
          </p:cNvSpPr>
          <p:nvPr>
            <p:ph idx="1"/>
          </p:nvPr>
        </p:nvSpPr>
        <p:spPr>
          <a:xfrm>
            <a:off x="391049" y="1057598"/>
            <a:ext cx="8382000" cy="4722831"/>
          </a:xfrm>
        </p:spPr>
        <p:txBody>
          <a:bodyPr/>
          <a:lstStyle/>
          <a:p>
            <a:pPr>
              <a:buNone/>
            </a:pPr>
            <a:endParaRPr lang="en-US" dirty="0" smtClean="0"/>
          </a:p>
          <a:p>
            <a:r>
              <a:rPr lang="en-US" dirty="0" smtClean="0"/>
              <a:t>Functions , Variables, Predicates</a:t>
            </a:r>
          </a:p>
          <a:p>
            <a:pPr lvl="1"/>
            <a:r>
              <a:rPr lang="en-US" i="1" dirty="0" smtClean="0"/>
              <a:t>f, g, 	 x, y, z, 	</a:t>
            </a:r>
            <a:r>
              <a:rPr lang="en-US" dirty="0" smtClean="0"/>
              <a:t>P, Q, = 	</a:t>
            </a:r>
            <a:endParaRPr lang="en-US" i="1" dirty="0" smtClean="0"/>
          </a:p>
          <a:p>
            <a:r>
              <a:rPr lang="en-US" dirty="0" smtClean="0"/>
              <a:t>Atomic formulas, Literals</a:t>
            </a:r>
          </a:p>
          <a:p>
            <a:pPr lvl="1"/>
            <a:r>
              <a:rPr lang="en-US" dirty="0" smtClean="0"/>
              <a:t>P(x,f(y)), </a:t>
            </a:r>
            <a:r>
              <a:rPr lang="en-US" dirty="0" smtClean="0">
                <a:sym typeface="Symbol"/>
              </a:rPr>
              <a:t>Q(y,z)</a:t>
            </a:r>
            <a:endParaRPr lang="en-US" dirty="0" smtClean="0"/>
          </a:p>
          <a:p>
            <a:r>
              <a:rPr lang="en-US" dirty="0" smtClean="0"/>
              <a:t>Quantifier free formulas</a:t>
            </a:r>
          </a:p>
          <a:p>
            <a:pPr lvl="1"/>
            <a:r>
              <a:rPr lang="en-US" dirty="0" smtClean="0"/>
              <a:t>P(f(a), b) </a:t>
            </a:r>
            <a:r>
              <a:rPr lang="en-US" dirty="0" smtClean="0">
                <a:sym typeface="Symbol"/>
              </a:rPr>
              <a:t> c = g(d)</a:t>
            </a:r>
            <a:endParaRPr lang="en-US" dirty="0" smtClean="0"/>
          </a:p>
          <a:p>
            <a:r>
              <a:rPr lang="en-US" dirty="0" smtClean="0"/>
              <a:t>Formulas, sentences</a:t>
            </a:r>
          </a:p>
          <a:p>
            <a:pPr lvl="1"/>
            <a:r>
              <a:rPr lang="en-US" dirty="0" smtClean="0">
                <a:sym typeface="Symbol"/>
              </a:rPr>
              <a:t>x . y . [ P(x, f(x))  g(y,x) = h(y) ]</a:t>
            </a:r>
          </a:p>
        </p:txBody>
      </p:sp>
    </p:spTree>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Language: Signatures</a:t>
            </a:r>
            <a:endParaRPr lang="en-US" dirty="0"/>
          </a:p>
        </p:txBody>
      </p:sp>
      <p:sp>
        <p:nvSpPr>
          <p:cNvPr id="3" name="Content Placeholder 2"/>
          <p:cNvSpPr>
            <a:spLocks noGrp="1"/>
          </p:cNvSpPr>
          <p:nvPr>
            <p:ph idx="1"/>
          </p:nvPr>
        </p:nvSpPr>
        <p:spPr>
          <a:xfrm>
            <a:off x="381000" y="1412875"/>
            <a:ext cx="8382000" cy="5036763"/>
          </a:xfrm>
        </p:spPr>
        <p:txBody>
          <a:bodyPr/>
          <a:lstStyle/>
          <a:p>
            <a:r>
              <a:rPr lang="en-US" dirty="0" smtClean="0"/>
              <a:t>A </a:t>
            </a:r>
            <a:r>
              <a:rPr lang="en-US" i="1" dirty="0" smtClean="0"/>
              <a:t>signature </a:t>
            </a:r>
            <a:r>
              <a:rPr lang="en-US" dirty="0" smtClean="0">
                <a:sym typeface="Symbol"/>
              </a:rPr>
              <a:t></a:t>
            </a:r>
            <a:r>
              <a:rPr lang="en-US" i="1" dirty="0" smtClean="0">
                <a:sym typeface="Symbol"/>
              </a:rPr>
              <a:t> </a:t>
            </a:r>
            <a:r>
              <a:rPr lang="en-US" dirty="0" smtClean="0">
                <a:sym typeface="Symbol"/>
              </a:rPr>
              <a:t>is a finite set of:</a:t>
            </a:r>
          </a:p>
          <a:p>
            <a:pPr lvl="1"/>
            <a:r>
              <a:rPr lang="en-US" dirty="0" smtClean="0">
                <a:sym typeface="Symbol"/>
              </a:rPr>
              <a:t>Function symbols:</a:t>
            </a:r>
          </a:p>
          <a:p>
            <a:pPr lvl="1">
              <a:buNone/>
            </a:pPr>
            <a:r>
              <a:rPr lang="en-US" dirty="0" smtClean="0">
                <a:sym typeface="Symbol"/>
              </a:rPr>
              <a:t>			</a:t>
            </a:r>
            <a:r>
              <a:rPr lang="en-US" baseline="-25000" dirty="0" smtClean="0">
                <a:sym typeface="Symbol"/>
              </a:rPr>
              <a:t>F</a:t>
            </a:r>
            <a:r>
              <a:rPr lang="en-US" i="1" dirty="0" smtClean="0"/>
              <a:t> </a:t>
            </a:r>
            <a:r>
              <a:rPr lang="en-US" dirty="0" smtClean="0">
                <a:sym typeface="Symbol"/>
              </a:rPr>
              <a:t>= { </a:t>
            </a:r>
            <a:r>
              <a:rPr lang="en-US" i="1" dirty="0" smtClean="0">
                <a:sym typeface="Symbol"/>
              </a:rPr>
              <a:t>f, g, … </a:t>
            </a:r>
            <a:r>
              <a:rPr lang="en-US" dirty="0" smtClean="0">
                <a:sym typeface="Symbol"/>
              </a:rPr>
              <a:t>}</a:t>
            </a:r>
          </a:p>
          <a:p>
            <a:pPr lvl="1"/>
            <a:r>
              <a:rPr lang="en-US" dirty="0" smtClean="0">
                <a:sym typeface="Symbol"/>
              </a:rPr>
              <a:t>Predicate symbols: </a:t>
            </a:r>
          </a:p>
          <a:p>
            <a:pPr lvl="1">
              <a:buNone/>
            </a:pPr>
            <a:r>
              <a:rPr lang="en-US" dirty="0" smtClean="0">
                <a:sym typeface="Symbol"/>
              </a:rPr>
              <a:t>			</a:t>
            </a:r>
            <a:r>
              <a:rPr lang="en-US" baseline="-25000" dirty="0" smtClean="0">
                <a:sym typeface="Symbol"/>
              </a:rPr>
              <a:t>P</a:t>
            </a:r>
            <a:r>
              <a:rPr lang="en-US" i="1" dirty="0" smtClean="0"/>
              <a:t> </a:t>
            </a:r>
            <a:r>
              <a:rPr lang="en-US" dirty="0" smtClean="0">
                <a:sym typeface="Symbol"/>
              </a:rPr>
              <a:t>= { </a:t>
            </a:r>
            <a:r>
              <a:rPr lang="en-US" i="1" dirty="0" smtClean="0">
                <a:sym typeface="Symbol"/>
              </a:rPr>
              <a:t>P, Q,=, </a:t>
            </a:r>
            <a:r>
              <a:rPr lang="en-US" dirty="0" smtClean="0">
                <a:sym typeface="Symbol"/>
              </a:rPr>
              <a:t>true, false, </a:t>
            </a:r>
            <a:r>
              <a:rPr lang="en-US" i="1" dirty="0" smtClean="0">
                <a:sym typeface="Symbol"/>
              </a:rPr>
              <a:t>… </a:t>
            </a:r>
            <a:r>
              <a:rPr lang="en-US" dirty="0" smtClean="0">
                <a:sym typeface="Symbol"/>
              </a:rPr>
              <a:t>}</a:t>
            </a:r>
          </a:p>
          <a:p>
            <a:pPr lvl="1"/>
            <a:r>
              <a:rPr lang="en-US" dirty="0" smtClean="0">
                <a:sym typeface="Symbol"/>
              </a:rPr>
              <a:t>And an </a:t>
            </a:r>
            <a:r>
              <a:rPr lang="en-US" i="1" dirty="0" smtClean="0">
                <a:sym typeface="Symbol"/>
              </a:rPr>
              <a:t>arity </a:t>
            </a:r>
            <a:r>
              <a:rPr lang="en-US" dirty="0" smtClean="0">
                <a:sym typeface="Symbol"/>
              </a:rPr>
              <a:t>function: </a:t>
            </a:r>
            <a:br>
              <a:rPr lang="en-US" dirty="0" smtClean="0">
                <a:sym typeface="Symbol"/>
              </a:rPr>
            </a:br>
            <a:r>
              <a:rPr lang="en-US" dirty="0" smtClean="0">
                <a:sym typeface="Symbol"/>
              </a:rPr>
              <a:t>		  N</a:t>
            </a:r>
          </a:p>
          <a:p>
            <a:r>
              <a:rPr lang="en-US" dirty="0" smtClean="0">
                <a:sym typeface="Symbol"/>
              </a:rPr>
              <a:t>Function symbols with arity 0 are </a:t>
            </a:r>
            <a:r>
              <a:rPr lang="en-US" i="1" dirty="0" smtClean="0">
                <a:sym typeface="Symbol"/>
              </a:rPr>
              <a:t>constants</a:t>
            </a:r>
            <a:endParaRPr lang="en-US" dirty="0" smtClean="0">
              <a:sym typeface="Symbol"/>
            </a:endParaRPr>
          </a:p>
          <a:p>
            <a:r>
              <a:rPr lang="en-US" dirty="0" smtClean="0">
                <a:sym typeface="Symbol"/>
              </a:rPr>
              <a:t>A countable set </a:t>
            </a:r>
            <a:r>
              <a:rPr lang="en-US" i="1" dirty="0" smtClean="0">
                <a:sym typeface="Symbol"/>
              </a:rPr>
              <a:t>V </a:t>
            </a:r>
            <a:r>
              <a:rPr lang="en-US" dirty="0" smtClean="0">
                <a:sym typeface="Symbol"/>
              </a:rPr>
              <a:t>of </a:t>
            </a:r>
            <a:r>
              <a:rPr lang="en-US" i="1" dirty="0" smtClean="0">
                <a:sym typeface="Symbol"/>
              </a:rPr>
              <a:t>variables </a:t>
            </a:r>
          </a:p>
          <a:p>
            <a:pPr lvl="1"/>
            <a:r>
              <a:rPr lang="en-US" dirty="0" smtClean="0">
                <a:sym typeface="Symbol"/>
              </a:rPr>
              <a:t>disjoint from </a:t>
            </a:r>
            <a:r>
              <a:rPr lang="en-US" i="1" dirty="0" smtClean="0">
                <a:sym typeface="Symbol"/>
              </a:rPr>
              <a:t></a:t>
            </a:r>
            <a:r>
              <a:rPr lang="en-US" dirty="0" smtClean="0">
                <a:sym typeface="Symbol"/>
              </a:rPr>
              <a:t> </a:t>
            </a:r>
            <a:endParaRPr lang="en-US" dirty="0"/>
          </a:p>
        </p:txBody>
      </p:sp>
    </p:spTree>
  </p:cSld>
  <p:clrMapOvr>
    <a:masterClrMapping/>
  </p:clrMapOvr>
  <p:transition>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Language: Terms</a:t>
            </a:r>
            <a:endParaRPr lang="en-US" dirty="0"/>
          </a:p>
        </p:txBody>
      </p:sp>
      <p:sp>
        <p:nvSpPr>
          <p:cNvPr id="3" name="Content Placeholder 2"/>
          <p:cNvSpPr>
            <a:spLocks noGrp="1"/>
          </p:cNvSpPr>
          <p:nvPr>
            <p:ph idx="1"/>
          </p:nvPr>
        </p:nvSpPr>
        <p:spPr>
          <a:xfrm>
            <a:off x="381000" y="1412875"/>
            <a:ext cx="8382000" cy="3504036"/>
          </a:xfrm>
        </p:spPr>
        <p:txBody>
          <a:bodyPr/>
          <a:lstStyle/>
          <a:p>
            <a:r>
              <a:rPr lang="en-US" dirty="0" smtClean="0"/>
              <a:t>The set </a:t>
            </a:r>
            <a:r>
              <a:rPr lang="en-US" dirty="0" smtClean="0">
                <a:sym typeface="Symbol"/>
              </a:rPr>
              <a:t>of </a:t>
            </a:r>
            <a:r>
              <a:rPr lang="en-US" i="1" dirty="0" smtClean="0">
                <a:sym typeface="Symbol"/>
              </a:rPr>
              <a:t>terms T(</a:t>
            </a:r>
            <a:r>
              <a:rPr lang="en-US" dirty="0" smtClean="0">
                <a:sym typeface="Symbol"/>
              </a:rPr>
              <a:t></a:t>
            </a:r>
            <a:r>
              <a:rPr lang="en-US" baseline="-25000" dirty="0" smtClean="0">
                <a:sym typeface="Symbol"/>
              </a:rPr>
              <a:t>F</a:t>
            </a:r>
            <a:r>
              <a:rPr lang="en-US" i="1" dirty="0" smtClean="0"/>
              <a:t> </a:t>
            </a:r>
            <a:r>
              <a:rPr lang="en-US" dirty="0" smtClean="0">
                <a:sym typeface="Symbol"/>
              </a:rPr>
              <a:t>,</a:t>
            </a:r>
            <a:r>
              <a:rPr lang="en-US" i="1" dirty="0" smtClean="0">
                <a:sym typeface="Symbol"/>
              </a:rPr>
              <a:t>V</a:t>
            </a:r>
            <a:r>
              <a:rPr lang="en-US" dirty="0" smtClean="0">
                <a:sym typeface="Symbol"/>
              </a:rPr>
              <a:t>)</a:t>
            </a:r>
            <a:r>
              <a:rPr lang="en-US" i="1" dirty="0" smtClean="0">
                <a:sym typeface="Symbol"/>
              </a:rPr>
              <a:t> </a:t>
            </a:r>
            <a:r>
              <a:rPr lang="en-US" dirty="0" smtClean="0">
                <a:sym typeface="Symbol"/>
              </a:rPr>
              <a:t>is the smallest set formed by the syntax rules:</a:t>
            </a:r>
          </a:p>
          <a:p>
            <a:pPr>
              <a:buNone/>
            </a:pPr>
            <a:endParaRPr lang="en-US" dirty="0" smtClean="0">
              <a:sym typeface="Symbol"/>
            </a:endParaRPr>
          </a:p>
          <a:p>
            <a:pPr lvl="1"/>
            <a:r>
              <a:rPr lang="en-US" i="1" dirty="0" smtClean="0">
                <a:sym typeface="Symbol"/>
              </a:rPr>
              <a:t>t </a:t>
            </a:r>
            <a:r>
              <a:rPr lang="en-US" dirty="0" smtClean="0">
                <a:sym typeface="Symbol"/>
              </a:rPr>
              <a:t></a:t>
            </a:r>
            <a:r>
              <a:rPr lang="en-US" i="1" dirty="0" smtClean="0">
                <a:sym typeface="Symbol"/>
              </a:rPr>
              <a:t> T 	</a:t>
            </a:r>
            <a:r>
              <a:rPr lang="en-US" dirty="0" smtClean="0">
                <a:sym typeface="Symbol"/>
              </a:rPr>
              <a:t>::=</a:t>
            </a:r>
            <a:r>
              <a:rPr lang="en-US" i="1" dirty="0" smtClean="0">
                <a:sym typeface="Symbol"/>
              </a:rPr>
              <a:t> v			v </a:t>
            </a:r>
            <a:r>
              <a:rPr lang="en-US" dirty="0" smtClean="0">
                <a:sym typeface="Symbol"/>
              </a:rPr>
              <a:t></a:t>
            </a:r>
            <a:r>
              <a:rPr lang="en-US" i="1" dirty="0" smtClean="0">
                <a:sym typeface="Symbol"/>
              </a:rPr>
              <a:t> V</a:t>
            </a:r>
          </a:p>
          <a:p>
            <a:pPr lvl="2">
              <a:buNone/>
            </a:pPr>
            <a:r>
              <a:rPr lang="en-US" i="1" dirty="0" smtClean="0">
                <a:sym typeface="Symbol"/>
              </a:rPr>
              <a:t>		|     f</a:t>
            </a:r>
            <a:r>
              <a:rPr lang="en-US" dirty="0" smtClean="0">
                <a:sym typeface="Symbol"/>
              </a:rPr>
              <a:t>(</a:t>
            </a:r>
            <a:r>
              <a:rPr lang="en-US" i="1" dirty="0" smtClean="0">
                <a:sym typeface="Symbol"/>
              </a:rPr>
              <a:t>t</a:t>
            </a:r>
            <a:r>
              <a:rPr lang="en-US" i="1" baseline="-25000" dirty="0" smtClean="0">
                <a:sym typeface="Symbol"/>
              </a:rPr>
              <a:t>1</a:t>
            </a:r>
            <a:r>
              <a:rPr lang="en-US" i="1" dirty="0" smtClean="0">
                <a:sym typeface="Symbol"/>
              </a:rPr>
              <a:t>, …, t</a:t>
            </a:r>
            <a:r>
              <a:rPr lang="en-US" i="1" baseline="-25000" dirty="0" smtClean="0">
                <a:sym typeface="Symbol"/>
              </a:rPr>
              <a:t>n</a:t>
            </a:r>
            <a:r>
              <a:rPr lang="en-US" dirty="0" smtClean="0">
                <a:sym typeface="Symbol"/>
              </a:rPr>
              <a:t>)	</a:t>
            </a:r>
            <a:r>
              <a:rPr lang="en-US" i="1" dirty="0" smtClean="0">
                <a:sym typeface="Symbol"/>
              </a:rPr>
              <a:t> f </a:t>
            </a:r>
            <a:r>
              <a:rPr lang="en-US" dirty="0" smtClean="0">
                <a:sym typeface="Symbol"/>
              </a:rPr>
              <a:t> </a:t>
            </a:r>
            <a:r>
              <a:rPr lang="en-US" baseline="-25000" dirty="0" smtClean="0">
                <a:sym typeface="Symbol"/>
              </a:rPr>
              <a:t>F</a:t>
            </a:r>
            <a:r>
              <a:rPr lang="en-US" i="1" dirty="0" smtClean="0"/>
              <a:t> </a:t>
            </a:r>
            <a:r>
              <a:rPr lang="en-US" i="1" dirty="0" smtClean="0">
                <a:sym typeface="Symbol"/>
              </a:rPr>
              <a:t>t</a:t>
            </a:r>
            <a:r>
              <a:rPr lang="en-US" i="1" baseline="-25000" dirty="0" smtClean="0">
                <a:sym typeface="Symbol"/>
              </a:rPr>
              <a:t>1</a:t>
            </a:r>
            <a:r>
              <a:rPr lang="en-US" i="1" dirty="0" smtClean="0">
                <a:sym typeface="Symbol"/>
              </a:rPr>
              <a:t>, …, t</a:t>
            </a:r>
            <a:r>
              <a:rPr lang="en-US" i="1" baseline="-25000" dirty="0" smtClean="0">
                <a:sym typeface="Symbol"/>
              </a:rPr>
              <a:t>n</a:t>
            </a:r>
            <a:r>
              <a:rPr lang="en-US" dirty="0" smtClean="0">
                <a:sym typeface="Symbol"/>
              </a:rPr>
              <a:t>  </a:t>
            </a:r>
            <a:r>
              <a:rPr lang="en-US" i="1" dirty="0" smtClean="0">
                <a:sym typeface="Symbol"/>
              </a:rPr>
              <a:t>T</a:t>
            </a:r>
            <a:endParaRPr lang="en-US" dirty="0" smtClean="0">
              <a:sym typeface="Symbol"/>
            </a:endParaRPr>
          </a:p>
          <a:p>
            <a:pPr lvl="1">
              <a:buNone/>
            </a:pPr>
            <a:endParaRPr lang="en-US" dirty="0" smtClean="0"/>
          </a:p>
          <a:p>
            <a:pPr>
              <a:buFont typeface="Arial" pitchFamily="34" charset="0"/>
              <a:buChar char="•"/>
            </a:pPr>
            <a:r>
              <a:rPr lang="en-US" i="1" dirty="0" smtClean="0"/>
              <a:t>Ground terms </a:t>
            </a:r>
            <a:r>
              <a:rPr lang="en-US" dirty="0" smtClean="0"/>
              <a:t>are given by </a:t>
            </a:r>
            <a:r>
              <a:rPr lang="en-US" i="1" dirty="0" smtClean="0">
                <a:sym typeface="Symbol"/>
              </a:rPr>
              <a:t>T(</a:t>
            </a:r>
            <a:r>
              <a:rPr lang="en-US" dirty="0" smtClean="0">
                <a:sym typeface="Symbol"/>
              </a:rPr>
              <a:t></a:t>
            </a:r>
            <a:r>
              <a:rPr lang="en-US" baseline="-25000" dirty="0" smtClean="0">
                <a:sym typeface="Symbol"/>
              </a:rPr>
              <a:t>F</a:t>
            </a:r>
            <a:r>
              <a:rPr lang="en-US" i="1" dirty="0" smtClean="0"/>
              <a:t> </a:t>
            </a:r>
            <a:r>
              <a:rPr lang="en-US" dirty="0" smtClean="0">
                <a:sym typeface="Symbol"/>
              </a:rPr>
              <a:t>,) </a:t>
            </a:r>
            <a:endParaRPr lang="en-US" dirty="0"/>
          </a:p>
        </p:txBody>
      </p:sp>
    </p:spTree>
  </p:cSld>
  <p:clrMapOvr>
    <a:masterClrMapping/>
  </p:clrMapOvr>
  <p:transition>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Language: Atomic Formulas</a:t>
            </a:r>
            <a:endParaRPr lang="en-US" dirty="0"/>
          </a:p>
        </p:txBody>
      </p:sp>
      <p:sp>
        <p:nvSpPr>
          <p:cNvPr id="3" name="Content Placeholder 2"/>
          <p:cNvSpPr>
            <a:spLocks noGrp="1"/>
          </p:cNvSpPr>
          <p:nvPr>
            <p:ph idx="1"/>
          </p:nvPr>
        </p:nvSpPr>
        <p:spPr>
          <a:xfrm>
            <a:off x="381000" y="1412875"/>
            <a:ext cx="8382000" cy="4570482"/>
          </a:xfrm>
        </p:spPr>
        <p:txBody>
          <a:bodyPr/>
          <a:lstStyle/>
          <a:p>
            <a:r>
              <a:rPr lang="en-US" i="1" dirty="0" smtClean="0"/>
              <a:t>a </a:t>
            </a:r>
            <a:r>
              <a:rPr lang="en-US" dirty="0" smtClean="0">
                <a:sym typeface="Symbol"/>
              </a:rPr>
              <a:t></a:t>
            </a:r>
            <a:r>
              <a:rPr lang="en-US" i="1" dirty="0" smtClean="0">
                <a:sym typeface="Symbol"/>
              </a:rPr>
              <a:t> Atoms 	</a:t>
            </a:r>
            <a:r>
              <a:rPr lang="en-US" dirty="0" smtClean="0">
                <a:sym typeface="Symbol"/>
              </a:rPr>
              <a:t>::=</a:t>
            </a:r>
            <a:r>
              <a:rPr lang="en-US" i="1" dirty="0" smtClean="0">
                <a:sym typeface="Symbol"/>
              </a:rPr>
              <a:t> P(t</a:t>
            </a:r>
            <a:r>
              <a:rPr lang="en-US" i="1" baseline="-25000" dirty="0" smtClean="0">
                <a:sym typeface="Symbol"/>
              </a:rPr>
              <a:t>1</a:t>
            </a:r>
            <a:r>
              <a:rPr lang="en-US" i="1" dirty="0" smtClean="0">
                <a:sym typeface="Symbol"/>
              </a:rPr>
              <a:t>, …, t</a:t>
            </a:r>
            <a:r>
              <a:rPr lang="en-US" i="1" baseline="-25000" dirty="0" smtClean="0">
                <a:sym typeface="Symbol"/>
              </a:rPr>
              <a:t>n</a:t>
            </a:r>
            <a:r>
              <a:rPr lang="en-US" dirty="0" smtClean="0">
                <a:sym typeface="Symbol"/>
              </a:rPr>
              <a:t>)	</a:t>
            </a:r>
            <a:endParaRPr lang="en-US" i="1" dirty="0" smtClean="0">
              <a:sym typeface="Symbol"/>
            </a:endParaRPr>
          </a:p>
          <a:p>
            <a:pPr lvl="1">
              <a:buNone/>
            </a:pPr>
            <a:r>
              <a:rPr lang="en-US" i="1" dirty="0" smtClean="0">
                <a:sym typeface="Symbol"/>
              </a:rPr>
              <a:t>						P </a:t>
            </a:r>
            <a:r>
              <a:rPr lang="en-US" dirty="0" smtClean="0">
                <a:sym typeface="Symbol"/>
              </a:rPr>
              <a:t> </a:t>
            </a:r>
            <a:r>
              <a:rPr lang="en-US" baseline="-25000" dirty="0" smtClean="0">
                <a:sym typeface="Symbol"/>
              </a:rPr>
              <a:t>P</a:t>
            </a:r>
            <a:r>
              <a:rPr lang="en-US" i="1" dirty="0" smtClean="0"/>
              <a:t> </a:t>
            </a:r>
            <a:r>
              <a:rPr lang="en-US" i="1" dirty="0" smtClean="0">
                <a:sym typeface="Symbol"/>
              </a:rPr>
              <a:t>t</a:t>
            </a:r>
            <a:r>
              <a:rPr lang="en-US" i="1" baseline="-25000" dirty="0" smtClean="0">
                <a:sym typeface="Symbol"/>
              </a:rPr>
              <a:t>1</a:t>
            </a:r>
            <a:r>
              <a:rPr lang="en-US" i="1" dirty="0" smtClean="0">
                <a:sym typeface="Symbol"/>
              </a:rPr>
              <a:t>, …, t</a:t>
            </a:r>
            <a:r>
              <a:rPr lang="en-US" i="1" baseline="-25000" dirty="0" smtClean="0">
                <a:sym typeface="Symbol"/>
              </a:rPr>
              <a:t>n</a:t>
            </a:r>
            <a:r>
              <a:rPr lang="en-US" dirty="0" smtClean="0">
                <a:sym typeface="Symbol"/>
              </a:rPr>
              <a:t>  </a:t>
            </a:r>
            <a:r>
              <a:rPr lang="en-US" i="1" dirty="0" smtClean="0">
                <a:sym typeface="Symbol"/>
              </a:rPr>
              <a:t>T</a:t>
            </a:r>
          </a:p>
          <a:p>
            <a:pPr lvl="1">
              <a:buNone/>
            </a:pPr>
            <a:endParaRPr lang="en-US" dirty="0" smtClean="0">
              <a:sym typeface="Symbol"/>
            </a:endParaRPr>
          </a:p>
          <a:p>
            <a:pPr lvl="1">
              <a:buNone/>
            </a:pPr>
            <a:r>
              <a:rPr lang="en-US" dirty="0" smtClean="0">
                <a:sym typeface="Symbol"/>
              </a:rPr>
              <a:t>An atom is </a:t>
            </a:r>
            <a:r>
              <a:rPr lang="en-US" i="1" dirty="0" smtClean="0">
                <a:sym typeface="Symbol"/>
              </a:rPr>
              <a:t>ground </a:t>
            </a:r>
            <a:r>
              <a:rPr lang="en-US" dirty="0" smtClean="0">
                <a:sym typeface="Symbol"/>
              </a:rPr>
              <a:t>if </a:t>
            </a:r>
            <a:r>
              <a:rPr lang="en-US" i="1" dirty="0" smtClean="0">
                <a:sym typeface="Symbol"/>
              </a:rPr>
              <a:t>t</a:t>
            </a:r>
            <a:r>
              <a:rPr lang="en-US" i="1" baseline="-25000" dirty="0" smtClean="0">
                <a:sym typeface="Symbol"/>
              </a:rPr>
              <a:t>1</a:t>
            </a:r>
            <a:r>
              <a:rPr lang="en-US" i="1" dirty="0" smtClean="0">
                <a:sym typeface="Symbol"/>
              </a:rPr>
              <a:t>, …, t</a:t>
            </a:r>
            <a:r>
              <a:rPr lang="en-US" i="1" baseline="-25000" dirty="0" smtClean="0">
                <a:sym typeface="Symbol"/>
              </a:rPr>
              <a:t>n</a:t>
            </a:r>
            <a:r>
              <a:rPr lang="en-US" dirty="0" smtClean="0">
                <a:sym typeface="Symbol"/>
              </a:rPr>
              <a:t>  </a:t>
            </a:r>
            <a:r>
              <a:rPr lang="en-US" i="1" dirty="0" smtClean="0">
                <a:sym typeface="Symbol"/>
              </a:rPr>
              <a:t>T</a:t>
            </a:r>
            <a:r>
              <a:rPr lang="en-US" dirty="0" smtClean="0">
                <a:sym typeface="Symbol"/>
              </a:rPr>
              <a:t>(</a:t>
            </a:r>
            <a:r>
              <a:rPr lang="en-US" baseline="-25000" dirty="0" smtClean="0">
                <a:sym typeface="Symbol"/>
              </a:rPr>
              <a:t>F</a:t>
            </a:r>
            <a:r>
              <a:rPr lang="en-US" i="1" dirty="0" smtClean="0"/>
              <a:t> </a:t>
            </a:r>
            <a:r>
              <a:rPr lang="en-US" dirty="0" smtClean="0">
                <a:sym typeface="Symbol"/>
              </a:rPr>
              <a:t>,) </a:t>
            </a:r>
          </a:p>
          <a:p>
            <a:pPr lvl="1">
              <a:buNone/>
            </a:pPr>
            <a:endParaRPr lang="en-US" dirty="0" smtClean="0">
              <a:sym typeface="Symbol"/>
            </a:endParaRPr>
          </a:p>
          <a:p>
            <a:pPr lvl="1">
              <a:buNone/>
            </a:pPr>
            <a:endParaRPr lang="en-US" dirty="0" smtClean="0">
              <a:sym typeface="Symbol"/>
            </a:endParaRPr>
          </a:p>
          <a:p>
            <a:pPr lvl="1">
              <a:buNone/>
            </a:pPr>
            <a:endParaRPr lang="en-US" dirty="0" smtClean="0">
              <a:sym typeface="Symbol"/>
            </a:endParaRPr>
          </a:p>
          <a:p>
            <a:pPr lvl="1">
              <a:buNone/>
            </a:pPr>
            <a:r>
              <a:rPr lang="en-US" dirty="0" smtClean="0">
                <a:sym typeface="Symbol"/>
              </a:rPr>
              <a:t>Literals are (negated) atoms:</a:t>
            </a:r>
          </a:p>
          <a:p>
            <a:pPr>
              <a:buFont typeface="Arial" pitchFamily="34" charset="0"/>
              <a:buChar char="•"/>
            </a:pPr>
            <a:r>
              <a:rPr lang="en-US" i="1" dirty="0" smtClean="0"/>
              <a:t>l </a:t>
            </a:r>
            <a:r>
              <a:rPr lang="en-US" dirty="0" smtClean="0">
                <a:sym typeface="Symbol"/>
              </a:rPr>
              <a:t></a:t>
            </a:r>
            <a:r>
              <a:rPr lang="en-US" i="1" dirty="0" smtClean="0">
                <a:sym typeface="Symbol"/>
              </a:rPr>
              <a:t> Literals	</a:t>
            </a:r>
            <a:r>
              <a:rPr lang="en-US" dirty="0" smtClean="0">
                <a:sym typeface="Symbol"/>
              </a:rPr>
              <a:t>::=</a:t>
            </a:r>
            <a:r>
              <a:rPr lang="en-US" i="1" dirty="0" smtClean="0">
                <a:sym typeface="Symbol"/>
              </a:rPr>
              <a:t> a |  a		</a:t>
            </a:r>
            <a:r>
              <a:rPr lang="en-US" i="1" dirty="0" smtClean="0"/>
              <a:t> a </a:t>
            </a:r>
            <a:r>
              <a:rPr lang="en-US" dirty="0" smtClean="0">
                <a:sym typeface="Symbol"/>
              </a:rPr>
              <a:t></a:t>
            </a:r>
            <a:r>
              <a:rPr lang="en-US" i="1" dirty="0" smtClean="0">
                <a:sym typeface="Symbol"/>
              </a:rPr>
              <a:t> Atoms </a:t>
            </a:r>
            <a:endParaRPr lang="en-US" i="1" dirty="0"/>
          </a:p>
        </p:txBody>
      </p:sp>
    </p:spTree>
  </p:cSld>
  <p:clrMapOvr>
    <a:masterClrMapping/>
  </p:clrMapOvr>
  <p:transition>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Language: </a:t>
            </a:r>
            <a:r>
              <a:rPr sz="4800" smtClean="0"/>
              <a:t>Quantifier free formulas</a:t>
            </a:r>
            <a:endParaRPr lang="en-US" dirty="0"/>
          </a:p>
        </p:txBody>
      </p:sp>
      <p:sp>
        <p:nvSpPr>
          <p:cNvPr id="3" name="Content Placeholder 2"/>
          <p:cNvSpPr>
            <a:spLocks noGrp="1"/>
          </p:cNvSpPr>
          <p:nvPr>
            <p:ph idx="1"/>
          </p:nvPr>
        </p:nvSpPr>
        <p:spPr>
          <a:xfrm>
            <a:off x="381000" y="1412875"/>
            <a:ext cx="8382000" cy="4824398"/>
          </a:xfrm>
        </p:spPr>
        <p:txBody>
          <a:bodyPr/>
          <a:lstStyle/>
          <a:p>
            <a:r>
              <a:rPr lang="en-US" dirty="0" smtClean="0"/>
              <a:t>The set QFF(</a:t>
            </a:r>
            <a:r>
              <a:rPr lang="en-US" dirty="0" smtClean="0">
                <a:sym typeface="Symbol"/>
              </a:rPr>
              <a:t></a:t>
            </a:r>
            <a:r>
              <a:rPr lang="en-US" dirty="0" smtClean="0"/>
              <a:t>,V) of </a:t>
            </a:r>
            <a:r>
              <a:rPr lang="en-US" i="1" dirty="0" smtClean="0">
                <a:solidFill>
                  <a:srgbClr val="FF0000"/>
                </a:solidFill>
              </a:rPr>
              <a:t>quantifier </a:t>
            </a:r>
            <a:r>
              <a:rPr lang="en-US" i="1" smtClean="0">
                <a:solidFill>
                  <a:srgbClr val="FF0000"/>
                </a:solidFill>
              </a:rPr>
              <a:t>free formulas</a:t>
            </a:r>
            <a:r>
              <a:rPr lang="en-US" i="1" smtClean="0"/>
              <a:t> </a:t>
            </a:r>
            <a:r>
              <a:rPr lang="en-US" dirty="0" smtClean="0"/>
              <a:t>is the smallest set such that:</a:t>
            </a:r>
          </a:p>
          <a:p>
            <a:pPr>
              <a:buNone/>
            </a:pPr>
            <a:endParaRPr lang="en-US" dirty="0" smtClean="0"/>
          </a:p>
          <a:p>
            <a:pPr>
              <a:buNone/>
            </a:pPr>
            <a:r>
              <a:rPr lang="en-US" i="1" dirty="0" smtClean="0">
                <a:sym typeface="Symbol"/>
              </a:rPr>
              <a:t></a:t>
            </a:r>
            <a:r>
              <a:rPr lang="en-US" i="1" dirty="0" smtClean="0"/>
              <a:t> </a:t>
            </a:r>
            <a:r>
              <a:rPr lang="en-US" dirty="0" smtClean="0">
                <a:sym typeface="Symbol"/>
              </a:rPr>
              <a:t>QFF 	::= </a:t>
            </a:r>
            <a:r>
              <a:rPr lang="en-US" i="1" dirty="0" smtClean="0"/>
              <a:t>a </a:t>
            </a:r>
            <a:r>
              <a:rPr lang="en-US" dirty="0" smtClean="0">
                <a:sym typeface="Symbol"/>
              </a:rPr>
              <a:t></a:t>
            </a:r>
            <a:r>
              <a:rPr lang="en-US" i="1" dirty="0" smtClean="0">
                <a:sym typeface="Symbol"/>
              </a:rPr>
              <a:t> Atoms 		atoms</a:t>
            </a:r>
          </a:p>
          <a:p>
            <a:pPr>
              <a:buNone/>
            </a:pPr>
            <a:r>
              <a:rPr lang="en-US" i="1" dirty="0" smtClean="0">
                <a:sym typeface="Symbol"/>
              </a:rPr>
              <a:t>			|     			negations</a:t>
            </a:r>
          </a:p>
          <a:p>
            <a:pPr>
              <a:buNone/>
            </a:pPr>
            <a:r>
              <a:rPr lang="en-US" i="1" dirty="0" smtClean="0">
                <a:sym typeface="Symbol"/>
              </a:rPr>
              <a:t>			|   ’			bi-implications</a:t>
            </a:r>
          </a:p>
          <a:p>
            <a:pPr>
              <a:buNone/>
            </a:pPr>
            <a:r>
              <a:rPr lang="en-US" i="1" dirty="0" smtClean="0">
                <a:sym typeface="Symbol"/>
              </a:rPr>
              <a:t>			|   ’			conjunction</a:t>
            </a:r>
          </a:p>
          <a:p>
            <a:pPr>
              <a:buNone/>
            </a:pPr>
            <a:r>
              <a:rPr lang="en-US" i="1" dirty="0" smtClean="0">
                <a:sym typeface="Symbol"/>
              </a:rPr>
              <a:t>			|   ’			disjunction</a:t>
            </a:r>
          </a:p>
          <a:p>
            <a:pPr>
              <a:buNone/>
            </a:pPr>
            <a:r>
              <a:rPr lang="en-US" i="1" dirty="0" smtClean="0">
                <a:sym typeface="Symbol"/>
              </a:rPr>
              <a:t>			|   ’			implication	</a:t>
            </a:r>
            <a:endParaRPr lang="en-US" i="1" dirty="0"/>
          </a:p>
        </p:txBody>
      </p:sp>
    </p:spTree>
  </p:cSld>
  <p:clrMapOvr>
    <a:masterClrMapping/>
  </p:clrMapOvr>
  <p:transition>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Language: Formulas</a:t>
            </a:r>
            <a:endParaRPr lang="en-US" dirty="0"/>
          </a:p>
        </p:txBody>
      </p:sp>
      <p:sp>
        <p:nvSpPr>
          <p:cNvPr id="3" name="Content Placeholder 2"/>
          <p:cNvSpPr>
            <a:spLocks noGrp="1"/>
          </p:cNvSpPr>
          <p:nvPr>
            <p:ph idx="1"/>
          </p:nvPr>
        </p:nvSpPr>
        <p:spPr>
          <a:xfrm>
            <a:off x="421194" y="1119506"/>
            <a:ext cx="8382000" cy="6123215"/>
          </a:xfrm>
        </p:spPr>
        <p:txBody>
          <a:bodyPr/>
          <a:lstStyle/>
          <a:p>
            <a:r>
              <a:rPr lang="en-US" sz="3200" dirty="0" smtClean="0"/>
              <a:t>The set of </a:t>
            </a:r>
            <a:r>
              <a:rPr lang="en-US" sz="3200" i="1" dirty="0" smtClean="0">
                <a:solidFill>
                  <a:srgbClr val="FF0000"/>
                </a:solidFill>
              </a:rPr>
              <a:t>first-order formulas </a:t>
            </a:r>
            <a:r>
              <a:rPr lang="en-US" sz="3200" dirty="0" smtClean="0"/>
              <a:t>are obtained by adding the formation rules:</a:t>
            </a:r>
          </a:p>
          <a:p>
            <a:endParaRPr lang="en-US" sz="3200" dirty="0" smtClean="0"/>
          </a:p>
          <a:p>
            <a:pPr>
              <a:buNone/>
            </a:pPr>
            <a:r>
              <a:rPr lang="en-US" sz="3200" dirty="0" smtClean="0"/>
              <a:t>	</a:t>
            </a:r>
            <a:r>
              <a:rPr lang="en-US" sz="3200" i="1" dirty="0" smtClean="0">
                <a:sym typeface="Symbol"/>
              </a:rPr>
              <a:t> </a:t>
            </a:r>
            <a:r>
              <a:rPr lang="en-US" sz="3200" i="1" dirty="0" smtClean="0"/>
              <a:t> </a:t>
            </a:r>
            <a:r>
              <a:rPr lang="en-US" sz="3200" dirty="0" smtClean="0"/>
              <a:t>::= …</a:t>
            </a:r>
          </a:p>
          <a:p>
            <a:pPr>
              <a:buNone/>
            </a:pPr>
            <a:r>
              <a:rPr lang="en-US" sz="3200" dirty="0" smtClean="0"/>
              <a:t>		|	</a:t>
            </a:r>
            <a:r>
              <a:rPr lang="en-US" sz="3200" dirty="0" smtClean="0">
                <a:sym typeface="Symbol"/>
              </a:rPr>
              <a:t> x . </a:t>
            </a:r>
            <a:r>
              <a:rPr lang="en-US" sz="3200" i="1" dirty="0" smtClean="0">
                <a:sym typeface="Symbol"/>
              </a:rPr>
              <a:t>		universal quant.</a:t>
            </a:r>
          </a:p>
          <a:p>
            <a:pPr>
              <a:buNone/>
            </a:pPr>
            <a:r>
              <a:rPr lang="en-US" sz="3200" i="1" dirty="0" smtClean="0">
                <a:sym typeface="Symbol"/>
              </a:rPr>
              <a:t>		| 	</a:t>
            </a:r>
            <a:r>
              <a:rPr lang="en-US" sz="3200" dirty="0" smtClean="0">
                <a:sym typeface="Symbol"/>
              </a:rPr>
              <a:t> </a:t>
            </a:r>
            <a:r>
              <a:rPr lang="en-US" sz="3200" i="1" dirty="0" smtClean="0">
                <a:sym typeface="Symbol"/>
              </a:rPr>
              <a:t>x . 		existential quant.</a:t>
            </a:r>
          </a:p>
          <a:p>
            <a:pPr>
              <a:buNone/>
            </a:pPr>
            <a:endParaRPr lang="en-US" sz="3200" i="1" dirty="0" smtClean="0">
              <a:sym typeface="Symbol"/>
            </a:endParaRPr>
          </a:p>
          <a:p>
            <a:pPr>
              <a:buFont typeface="Arial" pitchFamily="34" charset="0"/>
              <a:buChar char="•"/>
            </a:pPr>
            <a:r>
              <a:rPr lang="en-US" sz="3200" i="1" dirty="0" smtClean="0">
                <a:solidFill>
                  <a:srgbClr val="FF0000"/>
                </a:solidFill>
              </a:rPr>
              <a:t>Free</a:t>
            </a:r>
            <a:r>
              <a:rPr lang="en-US" sz="3200" i="1" dirty="0" smtClean="0"/>
              <a:t> </a:t>
            </a:r>
            <a:r>
              <a:rPr lang="en-US" sz="3200" dirty="0" smtClean="0"/>
              <a:t>(occurrences) of </a:t>
            </a:r>
            <a:r>
              <a:rPr lang="en-US" sz="3200" i="1" dirty="0" smtClean="0"/>
              <a:t>variables </a:t>
            </a:r>
            <a:r>
              <a:rPr lang="en-US" sz="3200" dirty="0" smtClean="0"/>
              <a:t>in a formula are theose not bound by a quantifier.</a:t>
            </a:r>
          </a:p>
          <a:p>
            <a:pPr>
              <a:buFont typeface="Arial" pitchFamily="34" charset="0"/>
              <a:buChar char="•"/>
            </a:pPr>
            <a:r>
              <a:rPr lang="en-US" sz="3200" i="1" dirty="0" smtClean="0"/>
              <a:t>A </a:t>
            </a:r>
            <a:r>
              <a:rPr lang="en-US" sz="3200" i="1" dirty="0" smtClean="0">
                <a:solidFill>
                  <a:srgbClr val="FF0000"/>
                </a:solidFill>
              </a:rPr>
              <a:t>sentence</a:t>
            </a:r>
            <a:r>
              <a:rPr lang="en-US" sz="3200" i="1" dirty="0" smtClean="0"/>
              <a:t> </a:t>
            </a:r>
            <a:r>
              <a:rPr lang="en-US" sz="3200" dirty="0" smtClean="0"/>
              <a:t>is a first-order formula with no free variables.</a:t>
            </a:r>
          </a:p>
          <a:p>
            <a:pPr>
              <a:buNone/>
            </a:pPr>
            <a:endParaRPr lang="en-US" dirty="0"/>
          </a:p>
        </p:txBody>
      </p:sp>
    </p:spTree>
  </p:cSld>
  <p:clrMapOvr>
    <a:masterClrMapping/>
  </p:clrMapOvr>
  <p:transition>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Theories</a:t>
            </a:r>
            <a:endParaRPr lang="en-US" dirty="0"/>
          </a:p>
        </p:txBody>
      </p:sp>
      <p:sp>
        <p:nvSpPr>
          <p:cNvPr id="3" name="Content Placeholder 2"/>
          <p:cNvSpPr>
            <a:spLocks noGrp="1"/>
          </p:cNvSpPr>
          <p:nvPr>
            <p:ph idx="1"/>
          </p:nvPr>
        </p:nvSpPr>
        <p:spPr>
          <a:xfrm>
            <a:off x="381000" y="1412875"/>
            <a:ext cx="8382000" cy="5121402"/>
          </a:xfrm>
        </p:spPr>
        <p:txBody>
          <a:bodyPr/>
          <a:lstStyle/>
          <a:p>
            <a:r>
              <a:rPr lang="en-US" sz="2800" dirty="0" smtClean="0"/>
              <a:t>A (first-order) </a:t>
            </a:r>
            <a:r>
              <a:rPr lang="en-US" sz="2800" i="1" dirty="0" smtClean="0"/>
              <a:t>theory T (over signature </a:t>
            </a:r>
            <a:r>
              <a:rPr lang="en-US" sz="2800" i="1" dirty="0" smtClean="0">
                <a:sym typeface="Symbol"/>
              </a:rPr>
              <a:t>) is a set of (deductively closed) sentenes (over  and V)</a:t>
            </a:r>
          </a:p>
          <a:p>
            <a:endParaRPr lang="en-US" sz="2800" i="1" dirty="0" smtClean="0">
              <a:sym typeface="Symbol"/>
            </a:endParaRPr>
          </a:p>
          <a:p>
            <a:r>
              <a:rPr lang="en-US" sz="2800" dirty="0" smtClean="0">
                <a:sym typeface="Symbol"/>
              </a:rPr>
              <a:t>Let </a:t>
            </a:r>
            <a:r>
              <a:rPr lang="en-US" sz="2800" i="1" dirty="0" smtClean="0">
                <a:sym typeface="Symbol"/>
              </a:rPr>
              <a:t>DC</a:t>
            </a:r>
            <a:r>
              <a:rPr lang="en-US" sz="2800" dirty="0" smtClean="0">
                <a:sym typeface="Symbol"/>
              </a:rPr>
              <a:t>() be the deductive closure of a set of sentences .</a:t>
            </a:r>
          </a:p>
          <a:p>
            <a:pPr lvl="1"/>
            <a:r>
              <a:rPr lang="en-US" sz="2400" dirty="0" smtClean="0">
                <a:sym typeface="Symbol"/>
              </a:rPr>
              <a:t>For every theory T, </a:t>
            </a:r>
            <a:r>
              <a:rPr lang="en-US" sz="2400" i="1" dirty="0" smtClean="0">
                <a:sym typeface="Symbol"/>
              </a:rPr>
              <a:t>DC</a:t>
            </a:r>
            <a:r>
              <a:rPr lang="en-US" sz="2400" dirty="0" smtClean="0">
                <a:sym typeface="Symbol"/>
              </a:rPr>
              <a:t>(T) = T</a:t>
            </a:r>
          </a:p>
          <a:p>
            <a:pPr lvl="1"/>
            <a:endParaRPr lang="en-US" sz="2400" dirty="0" smtClean="0">
              <a:sym typeface="Symbol"/>
            </a:endParaRPr>
          </a:p>
          <a:p>
            <a:r>
              <a:rPr lang="en-US" sz="2800" dirty="0" smtClean="0">
                <a:sym typeface="Symbol"/>
              </a:rPr>
              <a:t>A theory T is </a:t>
            </a:r>
            <a:r>
              <a:rPr lang="en-US" sz="2800" i="1" dirty="0" smtClean="0">
                <a:sym typeface="Symbol"/>
              </a:rPr>
              <a:t>constistent </a:t>
            </a:r>
            <a:r>
              <a:rPr lang="en-US" sz="2800" dirty="0" smtClean="0">
                <a:sym typeface="Symbol"/>
              </a:rPr>
              <a:t>if </a:t>
            </a:r>
            <a:r>
              <a:rPr lang="en-US" sz="2800" i="1" dirty="0" smtClean="0">
                <a:sym typeface="Symbol"/>
              </a:rPr>
              <a:t>false  T</a:t>
            </a:r>
          </a:p>
          <a:p>
            <a:endParaRPr lang="en-US" sz="2800" i="1" dirty="0" smtClean="0">
              <a:sym typeface="Symbol"/>
            </a:endParaRPr>
          </a:p>
          <a:p>
            <a:r>
              <a:rPr lang="en-US" sz="2800" dirty="0" smtClean="0">
                <a:sym typeface="Symbol"/>
              </a:rPr>
              <a:t>We can view a (first-order) theory </a:t>
            </a:r>
            <a:r>
              <a:rPr lang="en-US" sz="2800" i="1" dirty="0" smtClean="0">
                <a:sym typeface="Symbol"/>
              </a:rPr>
              <a:t>T </a:t>
            </a:r>
            <a:r>
              <a:rPr lang="en-US" sz="2800" dirty="0" smtClean="0">
                <a:sym typeface="Symbol"/>
              </a:rPr>
              <a:t>as the class of all </a:t>
            </a:r>
            <a:r>
              <a:rPr lang="en-US" sz="2800" i="1" dirty="0" smtClean="0">
                <a:sym typeface="Symbol"/>
              </a:rPr>
              <a:t>models </a:t>
            </a:r>
            <a:r>
              <a:rPr lang="en-US" sz="2800" dirty="0" smtClean="0">
                <a:sym typeface="Symbol"/>
              </a:rPr>
              <a:t>of </a:t>
            </a:r>
            <a:r>
              <a:rPr lang="en-US" sz="2800" i="1" dirty="0" smtClean="0">
                <a:sym typeface="Symbol"/>
              </a:rPr>
              <a:t>T </a:t>
            </a:r>
            <a:r>
              <a:rPr lang="en-US" sz="2800" dirty="0" smtClean="0">
                <a:sym typeface="Symbol"/>
              </a:rPr>
              <a:t>(due to completeness of first-order logic). </a:t>
            </a:r>
            <a:endParaRPr lang="en-US" sz="28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Run 1, (0,null)</a:t>
            </a:r>
            <a:endParaRPr lang="en-US" dirty="0"/>
          </a:p>
        </p:txBody>
      </p:sp>
      <p:graphicFrame>
        <p:nvGraphicFramePr>
          <p:cNvPr id="11" name="Table 10"/>
          <p:cNvGraphicFramePr>
            <a:graphicFrameLocks noGrp="1"/>
          </p:cNvGraphicFramePr>
          <p:nvPr/>
        </p:nvGraphicFramePr>
        <p:xfrm>
          <a:off x="4038600" y="1198880"/>
          <a:ext cx="4876800" cy="741680"/>
        </p:xfrm>
        <a:graphic>
          <a:graphicData uri="http://schemas.openxmlformats.org/drawingml/2006/table">
            <a:tbl>
              <a:tblPr firstRow="1" bandRow="1">
                <a:tableStyleId>{9DCAF9ED-07DC-4A11-8D7F-57B35C25682E}</a:tableStyleId>
              </a:tblPr>
              <a:tblGrid>
                <a:gridCol w="1625600"/>
                <a:gridCol w="1117600"/>
                <a:gridCol w="2133600"/>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endParaRPr lang="en-US" sz="1600" dirty="0"/>
                    </a:p>
                  </a:txBody>
                  <a:tcPr/>
                </a:tc>
              </a:tr>
              <a:tr h="370840">
                <a:tc>
                  <a:txBody>
                    <a:bodyPr/>
                    <a:lstStyle/>
                    <a:p>
                      <a:endParaRPr lang="en-US" sz="1600" dirty="0">
                        <a:latin typeface="Consolas" pitchFamily="49" charset="0"/>
                      </a:endParaRPr>
                    </a:p>
                  </a:txBody>
                  <a:tcPr/>
                </a:tc>
                <a:tc>
                  <a:txBody>
                    <a:bodyPr/>
                    <a:lstStyle/>
                    <a:p>
                      <a:r>
                        <a:rPr lang="en-US" sz="1600" b="1" dirty="0" smtClean="0">
                          <a:solidFill>
                            <a:srgbClr val="FF0000"/>
                          </a:solidFill>
                          <a:latin typeface="Consolas" pitchFamily="49" charset="0"/>
                        </a:rPr>
                        <a:t>(0,null)</a:t>
                      </a:r>
                      <a:endParaRPr lang="en-US" sz="1600" b="1" dirty="0">
                        <a:solidFill>
                          <a:srgbClr val="FF0000"/>
                        </a:solidFill>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34" name="Rounded Rectangle 33"/>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35" name="TextBox 34"/>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37" name="Rounded Rectangle 36"/>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38" name="TextBox 37"/>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b="1" dirty="0" err="1" smtClean="0">
                  <a:solidFill>
                    <a:srgbClr val="FF0000"/>
                  </a:solidFill>
                  <a:latin typeface="Consolas" pitchFamily="49" charset="0"/>
                </a:rPr>
                <a:t>int</a:t>
              </a:r>
              <a:r>
                <a:rPr lang="en-US" sz="1400" b="1" dirty="0" smtClean="0">
                  <a:solidFill>
                    <a:srgbClr val="FF0000"/>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cSld>
  <p:clrMapOvr>
    <a:masterClrMapping/>
  </p:clrMapOvr>
  <p:transition>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i="1" smtClean="0"/>
              <a:t>Models (Semantics)</a:t>
            </a:r>
            <a:endParaRPr lang="en-US" i="1" dirty="0"/>
          </a:p>
        </p:txBody>
      </p:sp>
      <p:sp>
        <p:nvSpPr>
          <p:cNvPr id="3" name="Content Placeholder 2"/>
          <p:cNvSpPr>
            <a:spLocks noGrp="1"/>
          </p:cNvSpPr>
          <p:nvPr>
            <p:ph idx="1"/>
          </p:nvPr>
        </p:nvSpPr>
        <p:spPr>
          <a:xfrm>
            <a:off x="381000" y="1412875"/>
            <a:ext cx="8382000" cy="5072158"/>
          </a:xfrm>
        </p:spPr>
        <p:txBody>
          <a:bodyPr/>
          <a:lstStyle/>
          <a:p>
            <a:r>
              <a:rPr lang="en-US" sz="2800" dirty="0" smtClean="0"/>
              <a:t>A model </a:t>
            </a:r>
            <a:r>
              <a:rPr lang="en-US" sz="2800" i="1" dirty="0" smtClean="0"/>
              <a:t>M </a:t>
            </a:r>
            <a:r>
              <a:rPr lang="en-US" sz="2800" dirty="0" smtClean="0"/>
              <a:t>is defined as:</a:t>
            </a:r>
          </a:p>
          <a:p>
            <a:pPr lvl="1"/>
            <a:r>
              <a:rPr lang="en-US" sz="2400" dirty="0" smtClean="0"/>
              <a:t>Domain </a:t>
            </a:r>
            <a:r>
              <a:rPr lang="en-US" sz="2400" i="1" dirty="0" smtClean="0"/>
              <a:t>S; </a:t>
            </a:r>
            <a:r>
              <a:rPr lang="en-US" sz="2400" dirty="0" smtClean="0"/>
              <a:t>set of elements.</a:t>
            </a:r>
          </a:p>
          <a:p>
            <a:pPr lvl="1"/>
            <a:r>
              <a:rPr lang="en-US" sz="2400" dirty="0" smtClean="0"/>
              <a:t>Interpretation, </a:t>
            </a:r>
            <a:r>
              <a:rPr lang="en-US" sz="2400" i="1" dirty="0" smtClean="0"/>
              <a:t>f</a:t>
            </a:r>
            <a:r>
              <a:rPr lang="en-US" sz="2400" i="1" baseline="30000" dirty="0" smtClean="0"/>
              <a:t>M</a:t>
            </a:r>
            <a:r>
              <a:rPr lang="en-US" sz="2400" i="1" dirty="0" smtClean="0"/>
              <a:t> : S</a:t>
            </a:r>
            <a:r>
              <a:rPr lang="en-US" sz="2400" i="1" baseline="30000" dirty="0" smtClean="0"/>
              <a:t>n </a:t>
            </a:r>
            <a:r>
              <a:rPr lang="en-US" sz="2400" i="1" dirty="0" smtClean="0">
                <a:sym typeface="Symbol"/>
              </a:rPr>
              <a:t></a:t>
            </a:r>
            <a:r>
              <a:rPr lang="en-US" sz="2400" i="1" dirty="0" smtClean="0"/>
              <a:t>S </a:t>
            </a:r>
            <a:r>
              <a:rPr lang="en-US" sz="2400" dirty="0" smtClean="0"/>
              <a:t>for each </a:t>
            </a:r>
            <a:r>
              <a:rPr lang="en-US" sz="2400" i="1" dirty="0" smtClean="0"/>
              <a:t>f </a:t>
            </a:r>
            <a:r>
              <a:rPr lang="en-US" sz="2400" dirty="0" smtClean="0">
                <a:sym typeface="Symbol"/>
              </a:rPr>
              <a:t> </a:t>
            </a:r>
            <a:r>
              <a:rPr lang="en-US" sz="2400" baseline="-25000" dirty="0" smtClean="0">
                <a:sym typeface="Symbol"/>
              </a:rPr>
              <a:t>F</a:t>
            </a:r>
            <a:r>
              <a:rPr lang="en-US" sz="2400" i="1" dirty="0" smtClean="0"/>
              <a:t> </a:t>
            </a:r>
            <a:r>
              <a:rPr lang="en-US" sz="2400" dirty="0" smtClean="0"/>
              <a:t>with arity(</a:t>
            </a:r>
            <a:r>
              <a:rPr lang="en-US" sz="2400" i="1" dirty="0" smtClean="0"/>
              <a:t>f</a:t>
            </a:r>
            <a:r>
              <a:rPr lang="en-US" sz="2400" dirty="0" smtClean="0"/>
              <a:t>) = </a:t>
            </a:r>
            <a:r>
              <a:rPr lang="en-US" sz="2400" i="1" dirty="0" smtClean="0"/>
              <a:t>n</a:t>
            </a:r>
            <a:endParaRPr lang="en-US" sz="2400" dirty="0" smtClean="0"/>
          </a:p>
          <a:p>
            <a:pPr lvl="1"/>
            <a:r>
              <a:rPr lang="en-US" sz="2400" dirty="0" smtClean="0"/>
              <a:t>Interpretation </a:t>
            </a:r>
            <a:r>
              <a:rPr lang="en-US" sz="2400" i="1" dirty="0" smtClean="0"/>
              <a:t>P</a:t>
            </a:r>
            <a:r>
              <a:rPr lang="en-US" sz="2400" i="1" baseline="30000" dirty="0" smtClean="0"/>
              <a:t>M</a:t>
            </a:r>
            <a:r>
              <a:rPr lang="en-US" sz="2400" i="1" dirty="0" smtClean="0"/>
              <a:t> </a:t>
            </a:r>
            <a:r>
              <a:rPr lang="en-US" sz="2400" i="1" dirty="0" smtClean="0">
                <a:sym typeface="Symbol"/>
              </a:rPr>
              <a:t></a:t>
            </a:r>
            <a:r>
              <a:rPr lang="en-US" sz="2400" i="1" dirty="0" smtClean="0"/>
              <a:t> S</a:t>
            </a:r>
            <a:r>
              <a:rPr lang="en-US" sz="2400" i="1" baseline="30000" dirty="0" smtClean="0"/>
              <a:t>n </a:t>
            </a:r>
            <a:r>
              <a:rPr lang="en-US" sz="2400" dirty="0" smtClean="0"/>
              <a:t>for each </a:t>
            </a:r>
            <a:r>
              <a:rPr lang="en-US" sz="2400" i="1" dirty="0" smtClean="0"/>
              <a:t>P </a:t>
            </a:r>
            <a:r>
              <a:rPr lang="en-US" sz="2400" dirty="0" smtClean="0">
                <a:sym typeface="Symbol"/>
              </a:rPr>
              <a:t> </a:t>
            </a:r>
            <a:r>
              <a:rPr lang="en-US" sz="2400" baseline="-25000" dirty="0" smtClean="0">
                <a:sym typeface="Symbol"/>
              </a:rPr>
              <a:t>P</a:t>
            </a:r>
            <a:r>
              <a:rPr lang="en-US" sz="2400" i="1" dirty="0" smtClean="0"/>
              <a:t> </a:t>
            </a:r>
            <a:r>
              <a:rPr lang="en-US" sz="2400" dirty="0" smtClean="0"/>
              <a:t>with arity(</a:t>
            </a:r>
            <a:r>
              <a:rPr lang="en-US" sz="2400" i="1" dirty="0" smtClean="0"/>
              <a:t>P</a:t>
            </a:r>
            <a:r>
              <a:rPr lang="en-US" sz="2400" dirty="0" smtClean="0"/>
              <a:t>) = </a:t>
            </a:r>
            <a:r>
              <a:rPr lang="en-US" sz="2400" i="1" dirty="0" smtClean="0"/>
              <a:t>n</a:t>
            </a:r>
          </a:p>
          <a:p>
            <a:pPr lvl="1"/>
            <a:r>
              <a:rPr lang="en-US" sz="2400" dirty="0" smtClean="0"/>
              <a:t>Assignment </a:t>
            </a:r>
            <a:r>
              <a:rPr lang="en-US" sz="2400" i="1" dirty="0" smtClean="0"/>
              <a:t>x</a:t>
            </a:r>
            <a:r>
              <a:rPr lang="en-US" sz="2400" i="1" baseline="30000" dirty="0" smtClean="0"/>
              <a:t>M</a:t>
            </a:r>
            <a:r>
              <a:rPr lang="en-US" sz="2400" dirty="0" smtClean="0">
                <a:sym typeface="Symbol"/>
              </a:rPr>
              <a:t>  </a:t>
            </a:r>
            <a:r>
              <a:rPr lang="en-US" sz="2400" i="1" dirty="0" smtClean="0"/>
              <a:t>S </a:t>
            </a:r>
            <a:r>
              <a:rPr lang="en-US" sz="2400" dirty="0" smtClean="0"/>
              <a:t>for every variable </a:t>
            </a:r>
            <a:r>
              <a:rPr lang="en-US" sz="2400" i="1" dirty="0" smtClean="0"/>
              <a:t>x </a:t>
            </a:r>
            <a:r>
              <a:rPr lang="en-US" sz="2400" dirty="0" smtClean="0">
                <a:sym typeface="Symbol"/>
              </a:rPr>
              <a:t> </a:t>
            </a:r>
            <a:r>
              <a:rPr lang="en-US" sz="2400" i="1" dirty="0" smtClean="0">
                <a:sym typeface="Symbol"/>
              </a:rPr>
              <a:t>V</a:t>
            </a:r>
          </a:p>
          <a:p>
            <a:endParaRPr lang="en-US" sz="2800" i="1" dirty="0" smtClean="0">
              <a:sym typeface="Symbol"/>
            </a:endParaRPr>
          </a:p>
          <a:p>
            <a:r>
              <a:rPr lang="en-US" sz="2800" i="1" smtClean="0">
                <a:sym typeface="Symbol"/>
              </a:rPr>
              <a:t>A formula </a:t>
            </a:r>
            <a:r>
              <a:rPr lang="en-US" sz="2800" i="1" dirty="0" smtClean="0">
                <a:sym typeface="Symbol"/>
              </a:rPr>
              <a:t> </a:t>
            </a:r>
            <a:r>
              <a:rPr lang="en-US" sz="2800" dirty="0" smtClean="0">
                <a:sym typeface="Symbol"/>
              </a:rPr>
              <a:t>is true in a model </a:t>
            </a:r>
            <a:r>
              <a:rPr lang="en-US" sz="2800" i="1" dirty="0" smtClean="0">
                <a:sym typeface="Symbol"/>
              </a:rPr>
              <a:t>M </a:t>
            </a:r>
            <a:r>
              <a:rPr lang="en-US" sz="2800" dirty="0" smtClean="0">
                <a:sym typeface="Symbol"/>
              </a:rPr>
              <a:t>if it evaluates to true under the given interpretations over the domain </a:t>
            </a:r>
            <a:r>
              <a:rPr lang="en-US" sz="2800" i="1" dirty="0" smtClean="0">
                <a:sym typeface="Symbol"/>
              </a:rPr>
              <a:t>S.</a:t>
            </a:r>
          </a:p>
          <a:p>
            <a:endParaRPr lang="en-US" sz="2800" i="1" dirty="0" smtClean="0">
              <a:sym typeface="Symbol"/>
            </a:endParaRPr>
          </a:p>
          <a:p>
            <a:r>
              <a:rPr lang="en-US" sz="2800" i="1" dirty="0" smtClean="0">
                <a:sym typeface="Symbol"/>
              </a:rPr>
              <a:t>M </a:t>
            </a:r>
            <a:r>
              <a:rPr lang="en-US" sz="2800" dirty="0" smtClean="0">
                <a:sym typeface="Symbol"/>
              </a:rPr>
              <a:t>is a </a:t>
            </a:r>
            <a:r>
              <a:rPr lang="en-US" sz="2800" i="1" dirty="0" smtClean="0">
                <a:sym typeface="Symbol"/>
              </a:rPr>
              <a:t>model for the theory T </a:t>
            </a:r>
            <a:r>
              <a:rPr lang="en-US" sz="2800" dirty="0" smtClean="0">
                <a:sym typeface="Symbol"/>
              </a:rPr>
              <a:t>if all sentences of </a:t>
            </a:r>
            <a:r>
              <a:rPr lang="en-US" sz="2800" i="1" dirty="0" smtClean="0">
                <a:sym typeface="Symbol"/>
              </a:rPr>
              <a:t>T </a:t>
            </a:r>
            <a:r>
              <a:rPr lang="en-US" sz="2800" dirty="0" smtClean="0">
                <a:sym typeface="Symbol"/>
              </a:rPr>
              <a:t>are true in </a:t>
            </a:r>
            <a:r>
              <a:rPr lang="en-US" sz="2800" i="1" dirty="0" smtClean="0">
                <a:sym typeface="Symbol"/>
              </a:rPr>
              <a:t>M.</a:t>
            </a:r>
            <a:r>
              <a:rPr lang="en-US" sz="2800" i="1" dirty="0" smtClean="0"/>
              <a:t> </a:t>
            </a:r>
            <a:endParaRPr lang="en-US" sz="2800" dirty="0"/>
          </a:p>
        </p:txBody>
      </p:sp>
    </p:spTree>
  </p:cSld>
  <p:clrMapOvr>
    <a:masterClrMapping/>
  </p:clrMapOvr>
  <p:transition>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T-Satisfiability </a:t>
            </a:r>
            <a:endParaRPr lang="en-US" dirty="0"/>
          </a:p>
        </p:txBody>
      </p:sp>
      <p:sp>
        <p:nvSpPr>
          <p:cNvPr id="3" name="Content Placeholder 2"/>
          <p:cNvSpPr>
            <a:spLocks noGrp="1"/>
          </p:cNvSpPr>
          <p:nvPr>
            <p:ph idx="1"/>
          </p:nvPr>
        </p:nvSpPr>
        <p:spPr>
          <a:xfrm>
            <a:off x="381000" y="1412875"/>
            <a:ext cx="8382000" cy="4862870"/>
          </a:xfrm>
        </p:spPr>
        <p:txBody>
          <a:bodyPr/>
          <a:lstStyle/>
          <a:p>
            <a:r>
              <a:rPr lang="en-US" smtClean="0"/>
              <a:t>A formula </a:t>
            </a:r>
            <a:r>
              <a:rPr lang="en-US" sz="3600" i="1" dirty="0" smtClean="0">
                <a:sym typeface="Symbol"/>
              </a:rPr>
              <a:t>(x) </a:t>
            </a:r>
            <a:r>
              <a:rPr lang="en-US" sz="3600" dirty="0" smtClean="0">
                <a:sym typeface="Symbol"/>
              </a:rPr>
              <a:t>is T-satisfiable in a theory </a:t>
            </a:r>
            <a:r>
              <a:rPr lang="en-US" sz="3600" i="1" dirty="0" smtClean="0">
                <a:sym typeface="Symbol"/>
              </a:rPr>
              <a:t>T </a:t>
            </a:r>
            <a:r>
              <a:rPr lang="en-US" sz="3600" dirty="0" smtClean="0">
                <a:sym typeface="Symbol"/>
              </a:rPr>
              <a:t>if there is a model of </a:t>
            </a:r>
            <a:r>
              <a:rPr lang="en-US" sz="3600" i="1" dirty="0" smtClean="0">
                <a:sym typeface="Symbol"/>
              </a:rPr>
              <a:t>DC(T </a:t>
            </a:r>
            <a:r>
              <a:rPr lang="en-US" sz="3600" dirty="0" smtClean="0">
                <a:sym typeface="Symbol"/>
              </a:rPr>
              <a:t>  </a:t>
            </a:r>
            <a:r>
              <a:rPr lang="en-US" sz="3600" i="1" dirty="0" smtClean="0">
                <a:sym typeface="Symbol"/>
              </a:rPr>
              <a:t>x (x)). </a:t>
            </a:r>
            <a:r>
              <a:rPr lang="en-US" sz="3600" dirty="0" smtClean="0">
                <a:sym typeface="Symbol"/>
              </a:rPr>
              <a:t>That is, there is a model </a:t>
            </a:r>
            <a:r>
              <a:rPr lang="en-US" sz="3600" i="1" dirty="0" smtClean="0">
                <a:sym typeface="Symbol"/>
              </a:rPr>
              <a:t>M </a:t>
            </a:r>
            <a:r>
              <a:rPr lang="en-US" sz="3600" dirty="0" smtClean="0">
                <a:sym typeface="Symbol"/>
              </a:rPr>
              <a:t>for </a:t>
            </a:r>
            <a:r>
              <a:rPr lang="en-US" sz="3600" i="1" dirty="0" smtClean="0">
                <a:sym typeface="Symbol"/>
              </a:rPr>
              <a:t>T </a:t>
            </a:r>
            <a:r>
              <a:rPr lang="en-US" sz="3600" dirty="0" smtClean="0">
                <a:sym typeface="Symbol"/>
              </a:rPr>
              <a:t>in which </a:t>
            </a:r>
            <a:r>
              <a:rPr lang="en-US" sz="3600" i="1" dirty="0" smtClean="0">
                <a:sym typeface="Symbol"/>
              </a:rPr>
              <a:t>(x) </a:t>
            </a:r>
            <a:r>
              <a:rPr lang="en-US" sz="3600" dirty="0" smtClean="0">
                <a:sym typeface="Symbol"/>
              </a:rPr>
              <a:t>evaluates to true.</a:t>
            </a:r>
          </a:p>
          <a:p>
            <a:pPr>
              <a:buNone/>
            </a:pPr>
            <a:endParaRPr lang="en-US" sz="3600" dirty="0" smtClean="0">
              <a:sym typeface="Symbol"/>
            </a:endParaRPr>
          </a:p>
          <a:p>
            <a:r>
              <a:rPr lang="en-US" sz="3600" dirty="0" smtClean="0">
                <a:sym typeface="Symbol"/>
              </a:rPr>
              <a:t>Notation: </a:t>
            </a:r>
          </a:p>
          <a:p>
            <a:pPr>
              <a:buNone/>
            </a:pPr>
            <a:r>
              <a:rPr lang="en-US" sz="3600" dirty="0" smtClean="0">
                <a:sym typeface="Symbol"/>
              </a:rPr>
              <a:t/>
            </a:r>
            <a:br>
              <a:rPr lang="en-US" sz="3600" dirty="0" smtClean="0">
                <a:sym typeface="Symbol"/>
              </a:rPr>
            </a:br>
            <a:r>
              <a:rPr lang="en-US" sz="3600" dirty="0" smtClean="0">
                <a:sym typeface="Symbol"/>
              </a:rPr>
              <a:t>		</a:t>
            </a:r>
            <a:r>
              <a:rPr lang="en-US" sz="3600" i="1" dirty="0" smtClean="0">
                <a:sym typeface="Symbol"/>
              </a:rPr>
              <a:t>M </a:t>
            </a:r>
            <a:r>
              <a:rPr lang="en-US" dirty="0" smtClean="0"/>
              <a:t>⊨</a:t>
            </a:r>
            <a:r>
              <a:rPr lang="en-US" baseline="-25000" dirty="0" smtClean="0"/>
              <a:t>T</a:t>
            </a:r>
            <a:r>
              <a:rPr lang="en-US" sz="3200" i="1" dirty="0" smtClean="0">
                <a:sym typeface="Symbol"/>
              </a:rPr>
              <a:t> (x) </a:t>
            </a:r>
          </a:p>
          <a:p>
            <a:endParaRPr lang="en-US" sz="3200" i="1" dirty="0" smtClean="0">
              <a:sym typeface="Symbol"/>
            </a:endParaRPr>
          </a:p>
        </p:txBody>
      </p:sp>
      <p:graphicFrame>
        <p:nvGraphicFramePr>
          <p:cNvPr id="4" name="Object 3"/>
          <p:cNvGraphicFramePr>
            <a:graphicFrameLocks noChangeAspect="1"/>
          </p:cNvGraphicFramePr>
          <p:nvPr/>
        </p:nvGraphicFramePr>
        <p:xfrm>
          <a:off x="3429000" y="2222500"/>
          <a:ext cx="914400" cy="184150"/>
        </p:xfrm>
        <a:graphic>
          <a:graphicData uri="http://schemas.openxmlformats.org/presentationml/2006/ole">
            <p:oleObj spid="_x0000_s784386" name="Equation" r:id="rId3" imgW="914400" imgH="18396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T-Validity</a:t>
            </a:r>
            <a:endParaRPr lang="en-US" dirty="0"/>
          </a:p>
        </p:txBody>
      </p:sp>
      <p:sp>
        <p:nvSpPr>
          <p:cNvPr id="3" name="Content Placeholder 2"/>
          <p:cNvSpPr>
            <a:spLocks noGrp="1"/>
          </p:cNvSpPr>
          <p:nvPr>
            <p:ph idx="1"/>
          </p:nvPr>
        </p:nvSpPr>
        <p:spPr>
          <a:xfrm>
            <a:off x="381000" y="1412875"/>
            <a:ext cx="8382000" cy="4547399"/>
          </a:xfrm>
        </p:spPr>
        <p:txBody>
          <a:bodyPr/>
          <a:lstStyle/>
          <a:p>
            <a:r>
              <a:rPr lang="en-US" sz="3600" dirty="0" smtClean="0">
                <a:sym typeface="Symbol"/>
              </a:rPr>
              <a:t>A formula </a:t>
            </a:r>
            <a:r>
              <a:rPr lang="en-US" sz="4000" i="1" dirty="0" smtClean="0">
                <a:sym typeface="Symbol"/>
              </a:rPr>
              <a:t>(x) </a:t>
            </a:r>
            <a:r>
              <a:rPr lang="en-US" sz="4000" dirty="0" smtClean="0">
                <a:sym typeface="Symbol"/>
              </a:rPr>
              <a:t>is T-</a:t>
            </a:r>
            <a:r>
              <a:rPr lang="en-US" sz="4000" i="1" dirty="0" smtClean="0">
                <a:sym typeface="Symbol"/>
              </a:rPr>
              <a:t>valid </a:t>
            </a:r>
            <a:r>
              <a:rPr lang="en-US" sz="4000" dirty="0" smtClean="0">
                <a:sym typeface="Symbol"/>
              </a:rPr>
              <a:t>in a theory </a:t>
            </a:r>
            <a:r>
              <a:rPr lang="en-US" sz="4000" i="1" dirty="0" smtClean="0">
                <a:sym typeface="Symbol"/>
              </a:rPr>
              <a:t>T </a:t>
            </a:r>
            <a:r>
              <a:rPr lang="en-US" sz="4000" dirty="0" smtClean="0">
                <a:sym typeface="Symbol"/>
              </a:rPr>
              <a:t>if </a:t>
            </a:r>
            <a:r>
              <a:rPr lang="en-US" sz="3600" dirty="0" smtClean="0">
                <a:sym typeface="Symbol"/>
              </a:rPr>
              <a:t> </a:t>
            </a:r>
            <a:r>
              <a:rPr lang="en-US" sz="3600" i="1" dirty="0" smtClean="0">
                <a:sym typeface="Symbol"/>
              </a:rPr>
              <a:t>x (x)  T. </a:t>
            </a:r>
            <a:r>
              <a:rPr lang="en-US" sz="3600" dirty="0" smtClean="0">
                <a:sym typeface="Symbol"/>
              </a:rPr>
              <a:t>That is, </a:t>
            </a:r>
            <a:r>
              <a:rPr lang="en-US" sz="3600" i="1" dirty="0" smtClean="0">
                <a:sym typeface="Symbol"/>
              </a:rPr>
              <a:t>(x) </a:t>
            </a:r>
            <a:r>
              <a:rPr lang="en-US" sz="3600" dirty="0" smtClean="0">
                <a:sym typeface="Symbol"/>
              </a:rPr>
              <a:t>evaluates to </a:t>
            </a:r>
            <a:r>
              <a:rPr lang="en-US" sz="3600" i="1" dirty="0" smtClean="0">
                <a:sym typeface="Symbol"/>
              </a:rPr>
              <a:t>true </a:t>
            </a:r>
            <a:r>
              <a:rPr lang="en-US" sz="3600" dirty="0" smtClean="0">
                <a:sym typeface="Symbol"/>
              </a:rPr>
              <a:t>in every model </a:t>
            </a:r>
            <a:r>
              <a:rPr lang="en-US" sz="3600" i="1" dirty="0" smtClean="0">
                <a:sym typeface="Symbol"/>
              </a:rPr>
              <a:t>M </a:t>
            </a:r>
            <a:r>
              <a:rPr lang="en-US" sz="3600" dirty="0" smtClean="0">
                <a:sym typeface="Symbol"/>
              </a:rPr>
              <a:t>of </a:t>
            </a:r>
            <a:r>
              <a:rPr lang="en-US" sz="3600" i="1" dirty="0" smtClean="0">
                <a:sym typeface="Symbol"/>
              </a:rPr>
              <a:t>T.</a:t>
            </a:r>
          </a:p>
          <a:p>
            <a:endParaRPr lang="en-US" sz="3600" i="1" dirty="0" smtClean="0">
              <a:sym typeface="Symbol"/>
            </a:endParaRPr>
          </a:p>
          <a:p>
            <a:r>
              <a:rPr lang="en-US" sz="3600" i="1" dirty="0" smtClean="0">
                <a:sym typeface="Symbol"/>
              </a:rPr>
              <a:t>T-validity:</a:t>
            </a:r>
          </a:p>
          <a:p>
            <a:pPr>
              <a:buNone/>
            </a:pPr>
            <a:r>
              <a:rPr lang="en-US" sz="3600" dirty="0" smtClean="0">
                <a:sym typeface="Symbol"/>
              </a:rPr>
              <a:t/>
            </a:r>
            <a:br>
              <a:rPr lang="en-US" sz="3600" dirty="0" smtClean="0">
                <a:sym typeface="Symbol"/>
              </a:rPr>
            </a:br>
            <a:r>
              <a:rPr lang="en-US" sz="3600" dirty="0" smtClean="0">
                <a:sym typeface="Symbol"/>
              </a:rPr>
              <a:t>	</a:t>
            </a:r>
            <a:r>
              <a:rPr lang="en-US" dirty="0" smtClean="0"/>
              <a:t> ⊨</a:t>
            </a:r>
            <a:r>
              <a:rPr lang="en-US" baseline="-25000" dirty="0" smtClean="0"/>
              <a:t>T</a:t>
            </a:r>
            <a:r>
              <a:rPr lang="en-US" sz="4000" i="1" dirty="0" smtClean="0">
                <a:sym typeface="Symbol"/>
              </a:rPr>
              <a:t> (x) </a:t>
            </a:r>
            <a:endParaRPr lang="en-US" i="1" dirty="0" smtClean="0"/>
          </a:p>
          <a:p>
            <a:endParaRPr lang="en-US" dirty="0"/>
          </a:p>
        </p:txBody>
      </p:sp>
    </p:spTree>
  </p:cSld>
  <p:clrMapOvr>
    <a:masterClrMapping/>
  </p:clrMapOvr>
  <p:transition>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Checking validity</a:t>
            </a:r>
            <a:endParaRPr lang="en-US" dirty="0"/>
          </a:p>
        </p:txBody>
      </p:sp>
      <p:sp>
        <p:nvSpPr>
          <p:cNvPr id="3" name="Content Placeholder 2"/>
          <p:cNvSpPr>
            <a:spLocks noGrp="1"/>
          </p:cNvSpPr>
          <p:nvPr>
            <p:ph idx="1"/>
          </p:nvPr>
        </p:nvSpPr>
        <p:spPr>
          <a:xfrm>
            <a:off x="0" y="1376623"/>
            <a:ext cx="9144000" cy="5530063"/>
          </a:xfrm>
        </p:spPr>
        <p:txBody>
          <a:bodyPr/>
          <a:lstStyle/>
          <a:p>
            <a:r>
              <a:rPr lang="en-US" dirty="0" smtClean="0"/>
              <a:t>Checking the validity of </a:t>
            </a:r>
            <a:r>
              <a:rPr lang="en-US" dirty="0" smtClean="0">
                <a:sym typeface="Symbol"/>
              </a:rPr>
              <a:t> in a theory </a:t>
            </a:r>
            <a:r>
              <a:rPr lang="en-US" i="1" dirty="0" smtClean="0">
                <a:sym typeface="Symbol"/>
              </a:rPr>
              <a:t>T</a:t>
            </a:r>
            <a:r>
              <a:rPr lang="en-US" dirty="0" smtClean="0">
                <a:sym typeface="Symbol"/>
              </a:rPr>
              <a:t>:</a:t>
            </a:r>
          </a:p>
          <a:p>
            <a:endParaRPr lang="en-US" dirty="0" smtClean="0">
              <a:sym typeface="Symbol"/>
            </a:endParaRPr>
          </a:p>
          <a:p>
            <a:pPr lvl="1">
              <a:buNone/>
            </a:pPr>
            <a:r>
              <a:rPr lang="en-US" dirty="0" smtClean="0">
                <a:sym typeface="Symbol"/>
              </a:rPr>
              <a:t> is </a:t>
            </a:r>
            <a:r>
              <a:rPr lang="en-US" i="1" dirty="0" smtClean="0">
                <a:sym typeface="Symbol"/>
              </a:rPr>
              <a:t>T-valid</a:t>
            </a:r>
            <a:endParaRPr lang="en-US" dirty="0" smtClean="0">
              <a:sym typeface="Symbol"/>
            </a:endParaRPr>
          </a:p>
          <a:p>
            <a:pPr lvl="1">
              <a:buNone/>
            </a:pPr>
            <a:r>
              <a:rPr lang="en-US" dirty="0" smtClean="0">
                <a:sym typeface="Symbol"/>
              </a:rPr>
              <a:t> </a:t>
            </a:r>
            <a:r>
              <a:rPr lang="en-US" i="1" dirty="0" smtClean="0">
                <a:sym typeface="Symbol"/>
              </a:rPr>
              <a:t>T-un</a:t>
            </a:r>
            <a:r>
              <a:rPr lang="en-US" dirty="0" smtClean="0">
                <a:sym typeface="Symbol"/>
              </a:rPr>
              <a:t>sat: 	</a:t>
            </a:r>
          </a:p>
          <a:p>
            <a:pPr lvl="1">
              <a:buNone/>
            </a:pPr>
            <a:r>
              <a:rPr lang="en-US" dirty="0" smtClean="0">
                <a:sym typeface="Symbol"/>
              </a:rPr>
              <a:t> </a:t>
            </a:r>
            <a:r>
              <a:rPr lang="en-US" i="1" dirty="0" smtClean="0">
                <a:sym typeface="Symbol"/>
              </a:rPr>
              <a:t>T-un</a:t>
            </a:r>
            <a:r>
              <a:rPr lang="en-US" dirty="0" smtClean="0">
                <a:sym typeface="Symbol"/>
              </a:rPr>
              <a:t>sat:	xyzu . 		(prenex of )</a:t>
            </a:r>
          </a:p>
          <a:p>
            <a:pPr lvl="1">
              <a:buNone/>
            </a:pPr>
            <a:r>
              <a:rPr lang="en-US" dirty="0" smtClean="0">
                <a:sym typeface="Symbol"/>
              </a:rPr>
              <a:t> </a:t>
            </a:r>
            <a:r>
              <a:rPr lang="en-US" i="1" dirty="0" smtClean="0">
                <a:sym typeface="Symbol"/>
              </a:rPr>
              <a:t>T-un</a:t>
            </a:r>
            <a:r>
              <a:rPr lang="en-US" dirty="0" smtClean="0">
                <a:sym typeface="Symbol"/>
              </a:rPr>
              <a:t>sat: 	xz . [f(x),g(x,z)] 	(skolemize)</a:t>
            </a:r>
          </a:p>
          <a:p>
            <a:pPr lvl="1">
              <a:buNone/>
            </a:pPr>
            <a:r>
              <a:rPr lang="en-US" sz="2000" dirty="0" smtClean="0">
                <a:sym typeface="Symbol"/>
              </a:rPr>
              <a:t></a:t>
            </a:r>
            <a:r>
              <a:rPr lang="en-US" dirty="0" smtClean="0">
                <a:sym typeface="Symbol"/>
              </a:rPr>
              <a:t> </a:t>
            </a:r>
            <a:r>
              <a:rPr lang="en-US" i="1" dirty="0" smtClean="0">
                <a:sym typeface="Symbol"/>
              </a:rPr>
              <a:t>T-un</a:t>
            </a:r>
            <a:r>
              <a:rPr lang="en-US" dirty="0" smtClean="0">
                <a:sym typeface="Symbol"/>
              </a:rPr>
              <a:t>sat:	[f(a</a:t>
            </a:r>
            <a:r>
              <a:rPr lang="en-US" baseline="-25000" dirty="0" smtClean="0">
                <a:sym typeface="Symbol"/>
              </a:rPr>
              <a:t>1</a:t>
            </a:r>
            <a:r>
              <a:rPr lang="en-US" dirty="0" smtClean="0">
                <a:sym typeface="Symbol"/>
              </a:rPr>
              <a:t>),g(a</a:t>
            </a:r>
            <a:r>
              <a:rPr lang="en-US" baseline="-25000" dirty="0" smtClean="0">
                <a:sym typeface="Symbol"/>
              </a:rPr>
              <a:t>1</a:t>
            </a:r>
            <a:r>
              <a:rPr lang="en-US" dirty="0" smtClean="0">
                <a:sym typeface="Symbol"/>
              </a:rPr>
              <a:t>,b</a:t>
            </a:r>
            <a:r>
              <a:rPr lang="en-US" baseline="-25000" dirty="0" smtClean="0">
                <a:sym typeface="Symbol"/>
              </a:rPr>
              <a:t>1</a:t>
            </a:r>
            <a:r>
              <a:rPr lang="en-US" dirty="0" smtClean="0">
                <a:sym typeface="Symbol"/>
              </a:rPr>
              <a:t>)]  … 	(instantiate)</a:t>
            </a:r>
            <a:br>
              <a:rPr lang="en-US" dirty="0" smtClean="0">
                <a:sym typeface="Symbol"/>
              </a:rPr>
            </a:br>
            <a:r>
              <a:rPr lang="en-US" dirty="0" smtClean="0">
                <a:sym typeface="Symbol"/>
              </a:rPr>
              <a:t>			 [f(a</a:t>
            </a:r>
            <a:r>
              <a:rPr lang="en-US" baseline="-25000" dirty="0" smtClean="0">
                <a:sym typeface="Symbol"/>
              </a:rPr>
              <a:t>n</a:t>
            </a:r>
            <a:r>
              <a:rPr lang="en-US" dirty="0" smtClean="0">
                <a:sym typeface="Symbol"/>
              </a:rPr>
              <a:t>),g(a</a:t>
            </a:r>
            <a:r>
              <a:rPr lang="en-US" baseline="-25000" dirty="0" smtClean="0">
                <a:sym typeface="Symbol"/>
              </a:rPr>
              <a:t>n</a:t>
            </a:r>
            <a:r>
              <a:rPr lang="en-US" dirty="0" smtClean="0">
                <a:sym typeface="Symbol"/>
              </a:rPr>
              <a:t>,b</a:t>
            </a:r>
            <a:r>
              <a:rPr lang="en-US" baseline="-25000" dirty="0" smtClean="0">
                <a:sym typeface="Symbol"/>
              </a:rPr>
              <a:t>n</a:t>
            </a:r>
            <a:r>
              <a:rPr lang="en-US" dirty="0" smtClean="0">
                <a:sym typeface="Symbol"/>
              </a:rPr>
              <a:t>)] 	( </a:t>
            </a:r>
            <a:r>
              <a:rPr lang="en-US" sz="2000" dirty="0" smtClean="0">
                <a:sym typeface="Symbol"/>
              </a:rPr>
              <a:t>if compactness</a:t>
            </a:r>
            <a:r>
              <a:rPr lang="en-US" dirty="0" smtClean="0">
                <a:sym typeface="Symbol"/>
              </a:rPr>
              <a:t>)</a:t>
            </a:r>
          </a:p>
          <a:p>
            <a:pPr lvl="1">
              <a:buNone/>
            </a:pPr>
            <a:r>
              <a:rPr lang="en-US" dirty="0" smtClean="0">
                <a:sym typeface="Symbol"/>
              </a:rPr>
              <a:t> </a:t>
            </a:r>
            <a:r>
              <a:rPr lang="en-US" i="1" dirty="0" smtClean="0">
                <a:sym typeface="Symbol"/>
              </a:rPr>
              <a:t>T-un</a:t>
            </a:r>
            <a:r>
              <a:rPr lang="en-US" dirty="0" smtClean="0">
                <a:sym typeface="Symbol"/>
              </a:rPr>
              <a:t>sat:	 </a:t>
            </a:r>
            <a:r>
              <a:rPr lang="en-US" baseline="-25000" dirty="0" smtClean="0">
                <a:sym typeface="Symbol"/>
              </a:rPr>
              <a:t>1 </a:t>
            </a:r>
            <a:r>
              <a:rPr lang="en-US" dirty="0" smtClean="0">
                <a:sym typeface="Symbol"/>
              </a:rPr>
              <a:t> …  </a:t>
            </a:r>
            <a:r>
              <a:rPr lang="en-US" baseline="-25000" dirty="0" smtClean="0">
                <a:sym typeface="Symbol"/>
              </a:rPr>
              <a:t>m 		</a:t>
            </a:r>
            <a:r>
              <a:rPr lang="en-US" dirty="0" smtClean="0">
                <a:sym typeface="Symbol"/>
              </a:rPr>
              <a:t>(DNF)</a:t>
            </a:r>
          </a:p>
          <a:p>
            <a:pPr lvl="1">
              <a:buNone/>
            </a:pPr>
            <a:r>
              <a:rPr lang="en-US" dirty="0" smtClean="0">
                <a:sym typeface="Symbol"/>
              </a:rPr>
              <a:t>					where each </a:t>
            </a:r>
            <a:r>
              <a:rPr lang="en-US" baseline="-25000" dirty="0" smtClean="0">
                <a:sym typeface="Symbol"/>
              </a:rPr>
              <a:t>i </a:t>
            </a:r>
            <a:r>
              <a:rPr lang="en-US" dirty="0" smtClean="0">
                <a:sym typeface="Symbol"/>
              </a:rPr>
              <a:t>is a conjunction.</a:t>
            </a:r>
          </a:p>
          <a:p>
            <a:pPr lvl="1"/>
            <a:endParaRPr lang="en-US" dirty="0"/>
          </a:p>
        </p:txBody>
      </p:sp>
    </p:spTree>
  </p:cSld>
  <p:clrMapOvr>
    <a:masterClrMapping/>
  </p:clrMapOvr>
  <p:transition>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Checking Validity </a:t>
            </a:r>
            <a:r>
              <a:rPr lang="en-US" dirty="0" smtClean="0"/>
              <a:t>–</a:t>
            </a:r>
            <a:r>
              <a:rPr smtClean="0"/>
              <a:t> the morale</a:t>
            </a:r>
            <a:endParaRPr lang="en-US" dirty="0"/>
          </a:p>
        </p:txBody>
      </p:sp>
      <p:sp>
        <p:nvSpPr>
          <p:cNvPr id="3" name="Content Placeholder 2"/>
          <p:cNvSpPr>
            <a:spLocks noGrp="1"/>
          </p:cNvSpPr>
          <p:nvPr>
            <p:ph idx="1"/>
          </p:nvPr>
        </p:nvSpPr>
        <p:spPr>
          <a:xfrm>
            <a:off x="431241" y="2417710"/>
            <a:ext cx="8382000" cy="1837426"/>
          </a:xfrm>
        </p:spPr>
        <p:txBody>
          <a:bodyPr/>
          <a:lstStyle/>
          <a:p>
            <a:r>
              <a:rPr lang="en-US" dirty="0" smtClean="0"/>
              <a:t>Theory solvers must minimally be able to </a:t>
            </a:r>
            <a:br>
              <a:rPr lang="en-US" dirty="0" smtClean="0"/>
            </a:br>
            <a:endParaRPr lang="en-US" dirty="0" smtClean="0"/>
          </a:p>
          <a:p>
            <a:pPr lvl="1"/>
            <a:r>
              <a:rPr lang="en-US" dirty="0" smtClean="0"/>
              <a:t>check </a:t>
            </a:r>
            <a:r>
              <a:rPr lang="en-US" i="1" dirty="0" smtClean="0"/>
              <a:t>unsatisfiability </a:t>
            </a:r>
            <a:r>
              <a:rPr lang="en-US" dirty="0" smtClean="0"/>
              <a:t>of conjunctions of literals.</a:t>
            </a:r>
            <a:endParaRPr lang="en-US" dirty="0"/>
          </a:p>
        </p:txBody>
      </p:sp>
    </p:spTree>
  </p:cSld>
  <p:clrMapOvr>
    <a:masterClrMapping/>
  </p:clrMapOvr>
  <p:transition>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Clauses </a:t>
            </a:r>
            <a:r>
              <a:rPr lang="en-US" dirty="0" smtClean="0"/>
              <a:t>–</a:t>
            </a:r>
            <a:r>
              <a:rPr smtClean="0"/>
              <a:t> CNF conversion</a:t>
            </a:r>
            <a:endParaRPr lang="en-US" dirty="0"/>
          </a:p>
        </p:txBody>
      </p:sp>
      <p:sp>
        <p:nvSpPr>
          <p:cNvPr id="3" name="Content Placeholder 2"/>
          <p:cNvSpPr>
            <a:spLocks noGrp="1"/>
          </p:cNvSpPr>
          <p:nvPr>
            <p:ph idx="1"/>
          </p:nvPr>
        </p:nvSpPr>
        <p:spPr>
          <a:xfrm>
            <a:off x="381000" y="1412875"/>
            <a:ext cx="8382000" cy="3059299"/>
          </a:xfrm>
        </p:spPr>
        <p:txBody>
          <a:bodyPr/>
          <a:lstStyle/>
          <a:p>
            <a:pPr>
              <a:buNone/>
            </a:pPr>
            <a:r>
              <a:rPr lang="en-US" sz="2800" dirty="0" smtClean="0"/>
              <a:t>We want to only work with formulas in </a:t>
            </a:r>
            <a:r>
              <a:rPr lang="en-US" sz="2800" i="1" dirty="0" smtClean="0"/>
              <a:t>Conjunctive Normal Form CNF.</a:t>
            </a:r>
          </a:p>
          <a:p>
            <a:pPr>
              <a:buNone/>
            </a:pPr>
            <a:endParaRPr lang="en-US" sz="2800" i="1" dirty="0" smtClean="0"/>
          </a:p>
          <a:p>
            <a:pPr>
              <a:buNone/>
            </a:pPr>
            <a:endParaRPr lang="en-US" sz="2800" i="1" dirty="0" smtClean="0"/>
          </a:p>
          <a:p>
            <a:pPr>
              <a:buNone/>
            </a:pPr>
            <a:endParaRPr lang="en-US" sz="2800" i="1" dirty="0" smtClean="0"/>
          </a:p>
          <a:p>
            <a:pPr>
              <a:buNone/>
            </a:pPr>
            <a:r>
              <a:rPr lang="en-US" sz="2800" i="1" dirty="0" smtClean="0"/>
              <a:t>                                                                is not in CNF.</a:t>
            </a:r>
            <a:br>
              <a:rPr lang="en-US" sz="2800" i="1" dirty="0" smtClean="0"/>
            </a:br>
            <a:endParaRPr lang="en-US" sz="2800" dirty="0" smtClean="0"/>
          </a:p>
        </p:txBody>
      </p:sp>
      <p:graphicFrame>
        <p:nvGraphicFramePr>
          <p:cNvPr id="4" name="Object 3"/>
          <p:cNvGraphicFramePr>
            <a:graphicFrameLocks noChangeAspect="1"/>
          </p:cNvGraphicFramePr>
          <p:nvPr/>
        </p:nvGraphicFramePr>
        <p:xfrm>
          <a:off x="792564" y="3498916"/>
          <a:ext cx="5489575" cy="681038"/>
        </p:xfrm>
        <a:graphic>
          <a:graphicData uri="http://schemas.openxmlformats.org/presentationml/2006/ole">
            <p:oleObj spid="_x0000_s785410" name="Equation" r:id="rId3" imgW="1638000" imgH="2030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Clauses </a:t>
            </a:r>
            <a:r>
              <a:rPr lang="en-US" dirty="0" smtClean="0"/>
              <a:t>–</a:t>
            </a:r>
            <a:r>
              <a:rPr smtClean="0"/>
              <a:t> CNF conversion</a:t>
            </a:r>
            <a:endParaRPr lang="en-US" dirty="0"/>
          </a:p>
        </p:txBody>
      </p:sp>
      <p:sp>
        <p:nvSpPr>
          <p:cNvPr id="3" name="Content Placeholder 2"/>
          <p:cNvSpPr>
            <a:spLocks noGrp="1"/>
          </p:cNvSpPr>
          <p:nvPr>
            <p:ph idx="1"/>
          </p:nvPr>
        </p:nvSpPr>
        <p:spPr>
          <a:xfrm>
            <a:off x="381000" y="1412875"/>
            <a:ext cx="8382000" cy="3705630"/>
          </a:xfrm>
        </p:spPr>
        <p:txBody>
          <a:bodyPr/>
          <a:lstStyle/>
          <a:p>
            <a:pPr>
              <a:buNone/>
            </a:pPr>
            <a:endParaRPr lang="en-US" sz="2800" i="1" dirty="0" smtClean="0"/>
          </a:p>
          <a:p>
            <a:pPr>
              <a:buNone/>
            </a:pPr>
            <a:endParaRPr lang="en-US" sz="2800" i="1" dirty="0" smtClean="0"/>
          </a:p>
          <a:p>
            <a:pPr>
              <a:buNone/>
            </a:pPr>
            <a:endParaRPr lang="en-US" sz="2800" i="1" dirty="0" smtClean="0"/>
          </a:p>
          <a:p>
            <a:pPr>
              <a:buNone/>
            </a:pPr>
            <a:endParaRPr lang="en-US" sz="2800" i="1" dirty="0" smtClean="0"/>
          </a:p>
          <a:p>
            <a:pPr>
              <a:buNone/>
            </a:pPr>
            <a:endParaRPr lang="en-US" sz="2800" i="1" dirty="0" smtClean="0"/>
          </a:p>
          <a:p>
            <a:pPr>
              <a:buNone/>
            </a:pPr>
            <a:endParaRPr lang="en-US" sz="2800" i="1" dirty="0" smtClean="0"/>
          </a:p>
          <a:p>
            <a:pPr>
              <a:buNone/>
            </a:pPr>
            <a:endParaRPr lang="en-US" sz="2800" i="1" dirty="0" smtClean="0"/>
          </a:p>
          <a:p>
            <a:pPr>
              <a:buNone/>
            </a:pPr>
            <a:endParaRPr lang="en-US" sz="2800" i="1" dirty="0" smtClean="0"/>
          </a:p>
        </p:txBody>
      </p:sp>
      <p:graphicFrame>
        <p:nvGraphicFramePr>
          <p:cNvPr id="4" name="Object 3"/>
          <p:cNvGraphicFramePr>
            <a:graphicFrameLocks noChangeAspect="1"/>
          </p:cNvGraphicFramePr>
          <p:nvPr/>
        </p:nvGraphicFramePr>
        <p:xfrm>
          <a:off x="671984" y="1730410"/>
          <a:ext cx="5489575" cy="681038"/>
        </p:xfrm>
        <a:graphic>
          <a:graphicData uri="http://schemas.openxmlformats.org/presentationml/2006/ole">
            <p:oleObj spid="_x0000_s786434" name="Equation" r:id="rId3" imgW="1638000" imgH="203040" progId="Equation.DSMT4">
              <p:embed/>
            </p:oleObj>
          </a:graphicData>
        </a:graphic>
      </p:graphicFrame>
      <p:graphicFrame>
        <p:nvGraphicFramePr>
          <p:cNvPr id="76803" name="Object 3"/>
          <p:cNvGraphicFramePr>
            <a:graphicFrameLocks noChangeAspect="1"/>
          </p:cNvGraphicFramePr>
          <p:nvPr/>
        </p:nvGraphicFramePr>
        <p:xfrm>
          <a:off x="715826" y="4376738"/>
          <a:ext cx="6197440" cy="2013301"/>
        </p:xfrm>
        <a:graphic>
          <a:graphicData uri="http://schemas.openxmlformats.org/presentationml/2006/ole">
            <p:oleObj spid="_x0000_s786435" name="Equation" r:id="rId4" imgW="2031840" imgH="660240" progId="Equation.DSMT4">
              <p:embed/>
            </p:oleObj>
          </a:graphicData>
        </a:graphic>
      </p:graphicFrame>
      <p:sp>
        <p:nvSpPr>
          <p:cNvPr id="6" name="TextBox 5"/>
          <p:cNvSpPr txBox="1"/>
          <p:nvPr/>
        </p:nvSpPr>
        <p:spPr>
          <a:xfrm>
            <a:off x="3999243" y="3104941"/>
            <a:ext cx="4803113" cy="461665"/>
          </a:xfrm>
          <a:prstGeom prst="rect">
            <a:avLst/>
          </a:prstGeom>
          <a:noFill/>
        </p:spPr>
        <p:txBody>
          <a:bodyPr wrap="square" rtlCol="0">
            <a:spAutoFit/>
          </a:bodyPr>
          <a:lstStyle/>
          <a:p>
            <a:r>
              <a:rPr lang="en-US" sz="2400" dirty="0" err="1" smtClean="0">
                <a:solidFill>
                  <a:schemeClr val="bg1"/>
                </a:solidFill>
              </a:rPr>
              <a:t>Equi-satisfiable</a:t>
            </a:r>
            <a:r>
              <a:rPr lang="en-US" sz="2400" dirty="0" smtClean="0">
                <a:solidFill>
                  <a:schemeClr val="bg1"/>
                </a:solidFill>
              </a:rPr>
              <a:t> CNF formula</a:t>
            </a:r>
          </a:p>
        </p:txBody>
      </p:sp>
      <p:sp>
        <p:nvSpPr>
          <p:cNvPr id="7" name="Down Arrow 6"/>
          <p:cNvSpPr/>
          <p:nvPr/>
        </p:nvSpPr>
        <p:spPr bwMode="auto">
          <a:xfrm>
            <a:off x="3165231" y="2522136"/>
            <a:ext cx="773723" cy="164793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Clauses </a:t>
            </a:r>
            <a:r>
              <a:rPr lang="en-US" dirty="0" smtClean="0"/>
              <a:t>–</a:t>
            </a:r>
            <a:r>
              <a:rPr smtClean="0"/>
              <a:t> CNF conversion</a:t>
            </a:r>
            <a:endParaRPr lang="en-US" dirty="0"/>
          </a:p>
        </p:txBody>
      </p:sp>
      <p:sp>
        <p:nvSpPr>
          <p:cNvPr id="3" name="Content Placeholder 2"/>
          <p:cNvSpPr>
            <a:spLocks noGrp="1"/>
          </p:cNvSpPr>
          <p:nvPr>
            <p:ph idx="1"/>
          </p:nvPr>
        </p:nvSpPr>
        <p:spPr>
          <a:xfrm>
            <a:off x="391048" y="1102578"/>
            <a:ext cx="8382000" cy="5583067"/>
          </a:xfrm>
        </p:spPr>
        <p:txBody>
          <a:bodyPr/>
          <a:lstStyle/>
          <a:p>
            <a:pPr>
              <a:buNone/>
            </a:pPr>
            <a:r>
              <a:rPr lang="en-US" dirty="0" smtClean="0">
                <a:sym typeface="Symbol"/>
              </a:rPr>
              <a:t>cnf(</a:t>
            </a:r>
            <a:r>
              <a:rPr lang="en-US" i="1" dirty="0" smtClean="0">
                <a:sym typeface="Symbol"/>
              </a:rPr>
              <a:t>) 	  = </a:t>
            </a:r>
            <a:r>
              <a:rPr lang="en-US" b="1" dirty="0" smtClean="0">
                <a:sym typeface="Symbol"/>
              </a:rPr>
              <a:t>let</a:t>
            </a:r>
            <a:r>
              <a:rPr lang="en-US" dirty="0" smtClean="0">
                <a:sym typeface="Symbol"/>
              </a:rPr>
              <a:t> (</a:t>
            </a:r>
            <a:r>
              <a:rPr lang="en-US" dirty="0" err="1" smtClean="0">
                <a:sym typeface="Symbol"/>
              </a:rPr>
              <a:t>q,F</a:t>
            </a:r>
            <a:r>
              <a:rPr lang="en-US" dirty="0" smtClean="0">
                <a:sym typeface="Symbol"/>
              </a:rPr>
              <a:t>) = </a:t>
            </a:r>
            <a:r>
              <a:rPr lang="en-US" dirty="0" err="1" smtClean="0">
                <a:sym typeface="Symbol"/>
              </a:rPr>
              <a:t>cnf</a:t>
            </a:r>
            <a:r>
              <a:rPr lang="en-US" dirty="0" smtClean="0">
                <a:sym typeface="Symbol"/>
              </a:rPr>
              <a:t>’(</a:t>
            </a:r>
            <a:r>
              <a:rPr lang="en-US" i="1" dirty="0" smtClean="0">
                <a:sym typeface="Symbol"/>
              </a:rPr>
              <a:t> </a:t>
            </a:r>
            <a:r>
              <a:rPr lang="en-US" dirty="0" smtClean="0">
                <a:sym typeface="Symbol"/>
              </a:rPr>
              <a:t>) </a:t>
            </a:r>
            <a:r>
              <a:rPr lang="en-US" b="1" dirty="0" smtClean="0">
                <a:sym typeface="Symbol"/>
              </a:rPr>
              <a:t>in </a:t>
            </a:r>
            <a:r>
              <a:rPr lang="en-US" dirty="0" smtClean="0">
                <a:sym typeface="Symbol"/>
              </a:rPr>
              <a:t>q </a:t>
            </a:r>
            <a:r>
              <a:rPr lang="en-US" sz="3600" dirty="0" smtClean="0">
                <a:sym typeface="Symbol"/>
              </a:rPr>
              <a:t> F</a:t>
            </a:r>
            <a:r>
              <a:rPr lang="en-US" i="1" baseline="-25000" dirty="0" smtClean="0">
                <a:sym typeface="Symbol"/>
              </a:rPr>
              <a:t/>
            </a:r>
            <a:br>
              <a:rPr lang="en-US" i="1" baseline="-25000" dirty="0" smtClean="0">
                <a:sym typeface="Symbol"/>
              </a:rPr>
            </a:br>
            <a:endParaRPr lang="en-US" sz="2800" dirty="0" smtClean="0">
              <a:sym typeface="Symbol"/>
            </a:endParaRPr>
          </a:p>
          <a:p>
            <a:pPr>
              <a:buNone/>
            </a:pPr>
            <a:r>
              <a:rPr lang="en-US" sz="2800" dirty="0" smtClean="0">
                <a:sym typeface="Symbol"/>
              </a:rPr>
              <a:t>cnf’(</a:t>
            </a:r>
            <a:r>
              <a:rPr lang="en-US" sz="2800" i="1" dirty="0" smtClean="0">
                <a:sym typeface="Symbol"/>
              </a:rPr>
              <a:t>a</a:t>
            </a:r>
            <a:r>
              <a:rPr lang="en-US" sz="2800" dirty="0" smtClean="0">
                <a:sym typeface="Symbol"/>
              </a:rPr>
              <a:t>)	  = (</a:t>
            </a:r>
            <a:r>
              <a:rPr lang="en-US" sz="2800" i="1" dirty="0" smtClean="0">
                <a:sym typeface="Symbol"/>
              </a:rPr>
              <a:t>a, true</a:t>
            </a:r>
            <a:r>
              <a:rPr lang="en-US" sz="2800" dirty="0" smtClean="0">
                <a:sym typeface="Symbol"/>
              </a:rPr>
              <a:t>)</a:t>
            </a:r>
          </a:p>
          <a:p>
            <a:pPr>
              <a:buNone/>
            </a:pPr>
            <a:endParaRPr lang="en-US" sz="2800" i="1" dirty="0" smtClean="0">
              <a:sym typeface="Symbol"/>
            </a:endParaRPr>
          </a:p>
          <a:p>
            <a:pPr>
              <a:buNone/>
            </a:pPr>
            <a:r>
              <a:rPr lang="en-US" sz="2800" dirty="0" smtClean="0">
                <a:sym typeface="Symbol"/>
              </a:rPr>
              <a:t>cnf’</a:t>
            </a:r>
            <a:r>
              <a:rPr lang="en-US" sz="2800" i="1" dirty="0" smtClean="0">
                <a:sym typeface="Symbol"/>
              </a:rPr>
              <a:t>(  ’) </a:t>
            </a:r>
            <a:r>
              <a:rPr lang="en-US" sz="2800" dirty="0" smtClean="0">
                <a:sym typeface="Symbol"/>
              </a:rPr>
              <a:t> = </a:t>
            </a:r>
            <a:r>
              <a:rPr lang="en-US" sz="2800" b="1" dirty="0" smtClean="0">
                <a:sym typeface="Symbol"/>
              </a:rPr>
              <a:t>let </a:t>
            </a:r>
            <a:r>
              <a:rPr lang="en-US" sz="2800" dirty="0" smtClean="0">
                <a:sym typeface="Symbol"/>
              </a:rPr>
              <a:t>(q,F</a:t>
            </a:r>
            <a:r>
              <a:rPr lang="en-US" sz="2800" baseline="-25000" dirty="0" smtClean="0">
                <a:sym typeface="Symbol"/>
              </a:rPr>
              <a:t>1</a:t>
            </a:r>
            <a:r>
              <a:rPr lang="en-US" sz="2800" dirty="0" smtClean="0">
                <a:sym typeface="Symbol"/>
              </a:rPr>
              <a:t>) = </a:t>
            </a:r>
            <a:r>
              <a:rPr lang="en-US" sz="2800" dirty="0" err="1" smtClean="0">
                <a:sym typeface="Symbol"/>
              </a:rPr>
              <a:t>cnf</a:t>
            </a:r>
            <a:r>
              <a:rPr lang="en-US" sz="2800" dirty="0" smtClean="0">
                <a:sym typeface="Symbol"/>
              </a:rPr>
              <a:t>’() </a:t>
            </a:r>
            <a:r>
              <a:rPr lang="en-US" sz="2800" b="1" dirty="0" smtClean="0">
                <a:sym typeface="Symbol"/>
              </a:rPr>
              <a:t> </a:t>
            </a:r>
            <a:br>
              <a:rPr lang="en-US" sz="2800" b="1" dirty="0" smtClean="0">
                <a:sym typeface="Symbol"/>
              </a:rPr>
            </a:br>
            <a:r>
              <a:rPr lang="en-US" sz="2800" b="1" dirty="0" smtClean="0">
                <a:sym typeface="Symbol"/>
              </a:rPr>
              <a:t>                        </a:t>
            </a:r>
            <a:r>
              <a:rPr lang="en-US" sz="2800" dirty="0" smtClean="0">
                <a:sym typeface="Symbol"/>
              </a:rPr>
              <a:t>(r, F</a:t>
            </a:r>
            <a:r>
              <a:rPr lang="en-US" sz="2800" baseline="-25000" dirty="0" smtClean="0">
                <a:sym typeface="Symbol"/>
              </a:rPr>
              <a:t>2</a:t>
            </a:r>
            <a:r>
              <a:rPr lang="en-US" sz="2800" dirty="0" smtClean="0">
                <a:sym typeface="Symbol"/>
              </a:rPr>
              <a:t>) = </a:t>
            </a:r>
            <a:r>
              <a:rPr lang="en-US" sz="2800" dirty="0" err="1" smtClean="0">
                <a:sym typeface="Symbol"/>
              </a:rPr>
              <a:t>cnf</a:t>
            </a:r>
            <a:r>
              <a:rPr lang="en-US" sz="2800" dirty="0" smtClean="0">
                <a:sym typeface="Symbol"/>
              </a:rPr>
              <a:t>’(’) </a:t>
            </a:r>
            <a:endParaRPr lang="en-US" sz="2800" b="1" dirty="0" smtClean="0">
              <a:sym typeface="Symbol"/>
            </a:endParaRPr>
          </a:p>
          <a:p>
            <a:pPr>
              <a:buNone/>
            </a:pPr>
            <a:r>
              <a:rPr lang="en-US" sz="2800" b="1" dirty="0" smtClean="0">
                <a:sym typeface="Symbol"/>
              </a:rPr>
              <a:t>                            </a:t>
            </a:r>
            <a:r>
              <a:rPr lang="en-US" sz="2800" i="1" dirty="0" smtClean="0">
                <a:sym typeface="Symbol"/>
              </a:rPr>
              <a:t>p </a:t>
            </a:r>
            <a:r>
              <a:rPr lang="en-US" sz="2800" dirty="0" smtClean="0">
                <a:sym typeface="Symbol"/>
              </a:rPr>
              <a:t>       = fresh Boolean variable</a:t>
            </a:r>
            <a:r>
              <a:rPr lang="en-US" sz="2800" b="1" dirty="0" smtClean="0">
                <a:sym typeface="Symbol"/>
              </a:rPr>
              <a:t>      </a:t>
            </a:r>
            <a:br>
              <a:rPr lang="en-US" sz="2800" b="1" dirty="0" smtClean="0">
                <a:sym typeface="Symbol"/>
              </a:rPr>
            </a:br>
            <a:r>
              <a:rPr lang="en-US" sz="2800" b="1" dirty="0" smtClean="0">
                <a:sym typeface="Symbol"/>
              </a:rPr>
              <a:t>                   in </a:t>
            </a:r>
            <a:br>
              <a:rPr lang="en-US" sz="2800" b="1" dirty="0" smtClean="0">
                <a:sym typeface="Symbol"/>
              </a:rPr>
            </a:br>
            <a:r>
              <a:rPr lang="en-US" sz="2800" b="1" dirty="0" smtClean="0">
                <a:sym typeface="Symbol"/>
              </a:rPr>
              <a:t>                      </a:t>
            </a:r>
            <a:r>
              <a:rPr lang="en-US" sz="2800" dirty="0" smtClean="0">
                <a:sym typeface="Symbol"/>
              </a:rPr>
              <a:t>(p, </a:t>
            </a:r>
            <a:r>
              <a:rPr lang="en-US" sz="2800" i="1" dirty="0" smtClean="0">
                <a:sym typeface="Symbol"/>
              </a:rPr>
              <a:t>F</a:t>
            </a:r>
            <a:r>
              <a:rPr lang="en-US" sz="2800" i="1" baseline="-25000" dirty="0" smtClean="0">
                <a:sym typeface="Symbol"/>
              </a:rPr>
              <a:t>1</a:t>
            </a:r>
            <a:r>
              <a:rPr lang="en-US" sz="2800" i="1" dirty="0" smtClean="0">
                <a:sym typeface="Symbol"/>
              </a:rPr>
              <a:t>  F</a:t>
            </a:r>
            <a:r>
              <a:rPr lang="en-US" sz="2800" i="1" baseline="-25000" dirty="0" smtClean="0">
                <a:sym typeface="Symbol"/>
              </a:rPr>
              <a:t>2</a:t>
            </a:r>
            <a:r>
              <a:rPr lang="en-US" sz="2800" i="1" dirty="0" smtClean="0">
                <a:sym typeface="Symbol"/>
              </a:rPr>
              <a:t>  </a:t>
            </a:r>
            <a:r>
              <a:rPr lang="en-US" sz="2800" dirty="0" smtClean="0">
                <a:sym typeface="Symbol"/>
              </a:rPr>
              <a:t>(</a:t>
            </a:r>
            <a:r>
              <a:rPr lang="en-US" sz="2800" i="1" dirty="0" smtClean="0">
                <a:sym typeface="Symbol"/>
              </a:rPr>
              <a:t> p   q )  </a:t>
            </a:r>
            <a:br>
              <a:rPr lang="en-US" sz="2800" i="1" dirty="0" smtClean="0">
                <a:sym typeface="Symbol"/>
              </a:rPr>
            </a:br>
            <a:r>
              <a:rPr lang="en-US" sz="2800" i="1" dirty="0" smtClean="0">
                <a:sym typeface="Symbol"/>
              </a:rPr>
              <a:t>			   </a:t>
            </a:r>
            <a:r>
              <a:rPr lang="en-US" sz="2800" dirty="0" smtClean="0">
                <a:sym typeface="Symbol"/>
              </a:rPr>
              <a:t>(</a:t>
            </a:r>
            <a:r>
              <a:rPr lang="en-US" sz="2800" i="1" dirty="0" smtClean="0">
                <a:sym typeface="Symbol"/>
              </a:rPr>
              <a:t> p   r)  </a:t>
            </a:r>
            <a:br>
              <a:rPr lang="en-US" sz="2800" i="1" dirty="0" smtClean="0">
                <a:sym typeface="Symbol"/>
              </a:rPr>
            </a:br>
            <a:r>
              <a:rPr lang="en-US" sz="2800" i="1" dirty="0" smtClean="0">
                <a:sym typeface="Symbol"/>
              </a:rPr>
              <a:t>			   </a:t>
            </a:r>
            <a:r>
              <a:rPr lang="en-US" sz="2800" dirty="0" smtClean="0">
                <a:sym typeface="Symbol"/>
              </a:rPr>
              <a:t>(</a:t>
            </a:r>
            <a:r>
              <a:rPr lang="en-US" sz="2800" i="1" dirty="0" smtClean="0">
                <a:sym typeface="Symbol"/>
              </a:rPr>
              <a:t> p   q   r</a:t>
            </a:r>
            <a:r>
              <a:rPr lang="en-US" sz="2800" dirty="0" smtClean="0">
                <a:sym typeface="Symbol"/>
              </a:rPr>
              <a:t>))</a:t>
            </a:r>
            <a:br>
              <a:rPr lang="en-US" sz="2800" dirty="0" smtClean="0">
                <a:sym typeface="Symbol"/>
              </a:rPr>
            </a:br>
            <a:endParaRPr lang="en-US" sz="2800" dirty="0" smtClean="0">
              <a:sym typeface="Symbol"/>
            </a:endParaRPr>
          </a:p>
          <a:p>
            <a:pPr>
              <a:buNone/>
            </a:pPr>
            <a:r>
              <a:rPr lang="en-US" sz="2800" b="1" dirty="0" smtClean="0">
                <a:sym typeface="Symbol"/>
              </a:rPr>
              <a:t>Exercise: </a:t>
            </a:r>
            <a:r>
              <a:rPr lang="en-US" sz="2800" dirty="0" err="1" smtClean="0">
                <a:sym typeface="Symbol"/>
              </a:rPr>
              <a:t>cnf</a:t>
            </a:r>
            <a:r>
              <a:rPr lang="en-US" sz="2800" dirty="0" smtClean="0">
                <a:sym typeface="Symbol"/>
              </a:rPr>
              <a:t>’(</a:t>
            </a:r>
            <a:r>
              <a:rPr lang="en-US" sz="2800" i="1" dirty="0" smtClean="0">
                <a:sym typeface="Symbol"/>
              </a:rPr>
              <a:t>  ’), </a:t>
            </a:r>
            <a:r>
              <a:rPr lang="en-US" sz="2800" dirty="0" smtClean="0">
                <a:sym typeface="Symbol"/>
              </a:rPr>
              <a:t>cnf’(</a:t>
            </a:r>
            <a:r>
              <a:rPr lang="en-US" sz="2800" i="1" dirty="0" smtClean="0">
                <a:sym typeface="Symbol"/>
              </a:rPr>
              <a:t>  ’), </a:t>
            </a:r>
            <a:r>
              <a:rPr lang="en-US" sz="2800" dirty="0" err="1" smtClean="0">
                <a:sym typeface="Symbol"/>
              </a:rPr>
              <a:t>cnf</a:t>
            </a:r>
            <a:r>
              <a:rPr lang="en-US" sz="2800" dirty="0" smtClean="0">
                <a:sym typeface="Symbol"/>
              </a:rPr>
              <a:t>’(</a:t>
            </a:r>
            <a:r>
              <a:rPr lang="en-US" sz="2800" i="1" dirty="0" smtClean="0">
                <a:sym typeface="Symbol"/>
              </a:rPr>
              <a:t> )</a:t>
            </a:r>
            <a:endParaRPr lang="en-US" sz="2800" dirty="0" smtClean="0"/>
          </a:p>
        </p:txBody>
      </p:sp>
    </p:spTree>
  </p:cSld>
  <p:clrMapOvr>
    <a:masterClrMapping/>
  </p:clrMapOvr>
  <p:transition>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Clauses - CNF</a:t>
            </a:r>
            <a:endParaRPr lang="en-US" dirty="0"/>
          </a:p>
        </p:txBody>
      </p:sp>
      <p:sp>
        <p:nvSpPr>
          <p:cNvPr id="3" name="Content Placeholder 2"/>
          <p:cNvSpPr>
            <a:spLocks noGrp="1"/>
          </p:cNvSpPr>
          <p:nvPr>
            <p:ph idx="1"/>
          </p:nvPr>
        </p:nvSpPr>
        <p:spPr>
          <a:xfrm>
            <a:off x="381000" y="1412875"/>
            <a:ext cx="8382000" cy="5078313"/>
          </a:xfrm>
        </p:spPr>
        <p:txBody>
          <a:bodyPr/>
          <a:lstStyle/>
          <a:p>
            <a:r>
              <a:rPr lang="en-US" dirty="0" smtClean="0">
                <a:sym typeface="Symbol"/>
              </a:rPr>
              <a:t>Main properties of basic CNF</a:t>
            </a:r>
          </a:p>
          <a:p>
            <a:endParaRPr lang="en-US" dirty="0" smtClean="0">
              <a:sym typeface="Symbol"/>
            </a:endParaRPr>
          </a:p>
          <a:p>
            <a:pPr lvl="1"/>
            <a:r>
              <a:rPr lang="en-US" dirty="0" smtClean="0">
                <a:sym typeface="Symbol"/>
              </a:rPr>
              <a:t>Result </a:t>
            </a:r>
            <a:r>
              <a:rPr lang="en-US" i="1" dirty="0" smtClean="0">
                <a:sym typeface="Symbol"/>
              </a:rPr>
              <a:t>F </a:t>
            </a:r>
            <a:r>
              <a:rPr lang="en-US" dirty="0" smtClean="0">
                <a:sym typeface="Symbol"/>
              </a:rPr>
              <a:t>is a set of </a:t>
            </a:r>
            <a:r>
              <a:rPr lang="en-US" i="1" dirty="0" smtClean="0">
                <a:sym typeface="Symbol"/>
              </a:rPr>
              <a:t>clauses.</a:t>
            </a:r>
          </a:p>
          <a:p>
            <a:pPr lvl="1">
              <a:buNone/>
            </a:pPr>
            <a:r>
              <a:rPr lang="en-US" dirty="0" smtClean="0">
                <a:sym typeface="Symbol"/>
              </a:rPr>
              <a:t> </a:t>
            </a:r>
          </a:p>
          <a:p>
            <a:pPr lvl="1"/>
            <a:r>
              <a:rPr lang="en-US" dirty="0" smtClean="0">
                <a:sym typeface="Symbol"/>
              </a:rPr>
              <a:t> is </a:t>
            </a:r>
            <a:r>
              <a:rPr lang="en-US" i="1" dirty="0" smtClean="0">
                <a:sym typeface="Symbol"/>
              </a:rPr>
              <a:t>T-</a:t>
            </a:r>
            <a:r>
              <a:rPr lang="en-US" dirty="0" smtClean="0">
                <a:sym typeface="Symbol"/>
              </a:rPr>
              <a:t>satisfiable iff cnf() is.</a:t>
            </a:r>
          </a:p>
          <a:p>
            <a:pPr lvl="1"/>
            <a:endParaRPr lang="en-US" dirty="0" smtClean="0">
              <a:sym typeface="Symbol"/>
            </a:endParaRPr>
          </a:p>
          <a:p>
            <a:pPr lvl="1"/>
            <a:r>
              <a:rPr lang="en-US" dirty="0" smtClean="0">
                <a:sym typeface="Symbol"/>
              </a:rPr>
              <a:t>size(cnf())  4(size())</a:t>
            </a:r>
          </a:p>
          <a:p>
            <a:pPr lvl="1"/>
            <a:endParaRPr lang="en-US" dirty="0" smtClean="0">
              <a:sym typeface="Symbol"/>
            </a:endParaRPr>
          </a:p>
          <a:p>
            <a:pPr lvl="1"/>
            <a:r>
              <a:rPr lang="en-US" dirty="0" smtClean="0">
                <a:sym typeface="Symbol"/>
              </a:rPr>
              <a:t>   </a:t>
            </a:r>
            <a:r>
              <a:rPr lang="en-US" dirty="0" err="1" smtClean="0">
                <a:sym typeface="Symbol"/>
              </a:rPr>
              <a:t>p</a:t>
            </a:r>
            <a:r>
              <a:rPr lang="en-US" baseline="-25000" dirty="0" err="1" smtClean="0">
                <a:sym typeface="Symbol"/>
              </a:rPr>
              <a:t>aux</a:t>
            </a:r>
            <a:r>
              <a:rPr lang="en-US" baseline="-25000" dirty="0" smtClean="0">
                <a:sym typeface="Symbol"/>
              </a:rPr>
              <a:t> </a:t>
            </a:r>
            <a:r>
              <a:rPr lang="en-US" dirty="0" err="1" smtClean="0">
                <a:sym typeface="Symbol"/>
              </a:rPr>
              <a:t>cnf</a:t>
            </a:r>
            <a:r>
              <a:rPr lang="en-US" dirty="0" smtClean="0">
                <a:sym typeface="Symbol"/>
              </a:rPr>
              <a:t>()</a:t>
            </a:r>
          </a:p>
          <a:p>
            <a:pPr lvl="1"/>
            <a:endParaRPr lang="en-US" dirty="0"/>
          </a:p>
        </p:txBody>
      </p:sp>
    </p:spTree>
  </p:cSld>
  <p:clrMapOvr>
    <a:masterClrMapping/>
  </p:clrMapOvr>
  <p:transition>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379267" y="3131143"/>
            <a:ext cx="7043208" cy="1384994"/>
          </a:xfrm>
        </p:spPr>
        <p:txBody>
          <a:bodyPr/>
          <a:lstStyle/>
          <a:p>
            <a:r>
              <a:rPr smtClean="0"/>
              <a:t>DPLL(</a:t>
            </a:r>
            <a:r>
              <a:rPr lang="en-US" dirty="0" smtClean="0">
                <a:sym typeface="Symbol"/>
              </a:rPr>
              <a:t>)</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Run 1, (0,null)</a:t>
            </a:r>
            <a:endParaRPr lang="en-US" dirty="0"/>
          </a:p>
        </p:txBody>
      </p:sp>
      <p:graphicFrame>
        <p:nvGraphicFramePr>
          <p:cNvPr id="11" name="Table 10"/>
          <p:cNvGraphicFramePr>
            <a:graphicFrameLocks noGrp="1"/>
          </p:cNvGraphicFramePr>
          <p:nvPr/>
        </p:nvGraphicFramePr>
        <p:xfrm>
          <a:off x="4038601" y="1198880"/>
          <a:ext cx="4876800" cy="949960"/>
        </p:xfrm>
        <a:graphic>
          <a:graphicData uri="http://schemas.openxmlformats.org/drawingml/2006/table">
            <a:tbl>
              <a:tblPr firstRow="1" bandRow="1">
                <a:tableStyleId>{9DCAF9ED-07DC-4A11-8D7F-57B35C25682E}</a:tableStyleId>
              </a:tblPr>
              <a:tblGrid>
                <a:gridCol w="1676399"/>
                <a:gridCol w="1143000"/>
                <a:gridCol w="2057401"/>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a:t>
              </a:r>
              <a:r>
                <a:rPr lang="en-US" sz="1400" b="1" dirty="0" smtClean="0">
                  <a:solidFill>
                    <a:srgbClr val="FF0000"/>
                  </a:solidFill>
                  <a:latin typeface="Consolas" pitchFamily="49" charset="0"/>
                </a:rPr>
                <a:t>capacity &lt; 0</a:t>
              </a:r>
              <a:r>
                <a:rPr lang="en-US" sz="1400" dirty="0" smtClean="0">
                  <a:solidFill>
                    <a:schemeClr val="bg1"/>
                  </a:solidFill>
                  <a:latin typeface="Consolas" pitchFamily="49" charset="0"/>
                </a:rPr>
                <a:t>)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a:t>
              </a:r>
              <a:r>
                <a:rPr lang="en-US" sz="1400" b="1" dirty="0" smtClean="0">
                  <a:solidFill>
                    <a:schemeClr val="bg1"/>
                  </a:solidFill>
                  <a:latin typeface="Consolas" pitchFamily="49" charset="0"/>
                </a:rPr>
                <a:t>new </a:t>
              </a:r>
              <a:r>
                <a:rPr lang="en-US" sz="1400" b="1" dirty="0" err="1" smtClean="0">
                  <a:solidFill>
                    <a:schemeClr val="bg1"/>
                  </a:solidFill>
                  <a:latin typeface="Consolas" pitchFamily="49" charset="0"/>
                </a:rPr>
                <a:t>ArrayList</a:t>
              </a:r>
              <a:r>
                <a:rPr lang="en-US" sz="1400" b="1" dirty="0" smtClean="0">
                  <a:solidFill>
                    <a:schemeClr val="bg1"/>
                  </a:solidFill>
                  <a:latin typeface="Consolas" pitchFamily="49" charset="0"/>
                </a:rPr>
                <a:t>(c);</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pSp>
        <p:nvGrpSpPr>
          <p:cNvPr id="5" name="Group 9"/>
          <p:cNvGrpSpPr/>
          <p:nvPr/>
        </p:nvGrpSpPr>
        <p:grpSpPr>
          <a:xfrm>
            <a:off x="3429000" y="3962400"/>
            <a:ext cx="2057400" cy="609600"/>
            <a:chOff x="4572000" y="2362200"/>
            <a:chExt cx="2057400" cy="609600"/>
          </a:xfrm>
        </p:grpSpPr>
        <p:sp>
          <p:nvSpPr>
            <p:cNvPr id="17" name="Rounded Rectangle 16"/>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8" name="TextBox 17"/>
            <p:cNvSpPr txBox="1"/>
            <p:nvPr/>
          </p:nvSpPr>
          <p:spPr>
            <a:xfrm>
              <a:off x="4572001" y="2362200"/>
              <a:ext cx="1981199" cy="52322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c &lt; 0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false</a:t>
              </a:r>
            </a:p>
          </p:txBody>
        </p:sp>
      </p:grpSp>
    </p:spTree>
  </p:cSld>
  <p:clrMapOvr>
    <a:masterClrMapping/>
  </p:clrMapOvr>
  <p:transition>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DPLL - </a:t>
            </a:r>
            <a:r>
              <a:rPr i="1" smtClean="0">
                <a:latin typeface="Old English Text MT" pitchFamily="66" charset="0"/>
              </a:rPr>
              <a:t>classique</a:t>
            </a:r>
            <a:endParaRPr lang="en-US" i="1" dirty="0">
              <a:latin typeface="Old English Text MT" pitchFamily="66" charset="0"/>
            </a:endParaRPr>
          </a:p>
        </p:txBody>
      </p:sp>
      <p:sp>
        <p:nvSpPr>
          <p:cNvPr id="3" name="Content Placeholder 2"/>
          <p:cNvSpPr>
            <a:spLocks noGrp="1"/>
          </p:cNvSpPr>
          <p:nvPr>
            <p:ph idx="1"/>
          </p:nvPr>
        </p:nvSpPr>
        <p:spPr>
          <a:xfrm>
            <a:off x="441290" y="1513358"/>
            <a:ext cx="8382000" cy="5624617"/>
          </a:xfrm>
        </p:spPr>
        <p:txBody>
          <a:bodyPr/>
          <a:lstStyle/>
          <a:p>
            <a:r>
              <a:rPr lang="en-US" sz="2400" dirty="0" smtClean="0"/>
              <a:t>Incrementally build a model </a:t>
            </a:r>
            <a:r>
              <a:rPr lang="en-US" sz="2400" i="1" dirty="0" smtClean="0"/>
              <a:t>M </a:t>
            </a:r>
            <a:r>
              <a:rPr lang="en-US" sz="2400" dirty="0" smtClean="0"/>
              <a:t>for a </a:t>
            </a:r>
            <a:r>
              <a:rPr lang="en-US" sz="2400" smtClean="0"/>
              <a:t>CNF formula </a:t>
            </a:r>
            <a:r>
              <a:rPr lang="en-US" sz="2400" i="1" dirty="0" smtClean="0"/>
              <a:t>F (set of clauses).</a:t>
            </a:r>
          </a:p>
          <a:p>
            <a:endParaRPr lang="en-US" sz="2400" i="1" dirty="0" smtClean="0"/>
          </a:p>
          <a:p>
            <a:r>
              <a:rPr lang="en-US" sz="2400" dirty="0" smtClean="0"/>
              <a:t>Initially </a:t>
            </a:r>
            <a:r>
              <a:rPr lang="en-US" sz="2400" i="1" dirty="0" smtClean="0"/>
              <a:t>M </a:t>
            </a:r>
            <a:r>
              <a:rPr lang="en-US" sz="2400" dirty="0" smtClean="0"/>
              <a:t>is the empty assignment</a:t>
            </a:r>
          </a:p>
          <a:p>
            <a:endParaRPr lang="en-US" sz="2400" dirty="0" smtClean="0"/>
          </a:p>
          <a:p>
            <a:r>
              <a:rPr lang="en-US" sz="2400" b="1" dirty="0" smtClean="0"/>
              <a:t>Propagate</a:t>
            </a:r>
            <a:r>
              <a:rPr lang="en-US" sz="2400" dirty="0" smtClean="0"/>
              <a:t>: M: M(r) </a:t>
            </a:r>
            <a:r>
              <a:rPr lang="en-US" sz="2400" dirty="0" smtClean="0">
                <a:sym typeface="Symbol"/>
              </a:rPr>
              <a:t> false </a:t>
            </a:r>
            <a:endParaRPr lang="en-US" sz="2400" dirty="0" smtClean="0"/>
          </a:p>
          <a:p>
            <a:pPr lvl="1"/>
            <a:r>
              <a:rPr lang="en-US" sz="2000" dirty="0" smtClean="0">
                <a:sym typeface="Symbol"/>
              </a:rPr>
              <a:t>if</a:t>
            </a:r>
            <a:r>
              <a:rPr lang="en-US" sz="2000" dirty="0" smtClean="0"/>
              <a:t> </a:t>
            </a:r>
            <a:r>
              <a:rPr lang="en-US" sz="2000" i="1" dirty="0" smtClean="0"/>
              <a:t>(p </a:t>
            </a:r>
            <a:r>
              <a:rPr lang="en-US" sz="2000" i="1" dirty="0" smtClean="0">
                <a:sym typeface="Symbol"/>
              </a:rPr>
              <a:t>q r)  F, M(p) = false, M(q) = true </a:t>
            </a:r>
          </a:p>
          <a:p>
            <a:pPr lvl="1"/>
            <a:endParaRPr lang="en-US" sz="2000" dirty="0" smtClean="0"/>
          </a:p>
          <a:p>
            <a:r>
              <a:rPr lang="en-US" sz="2400" b="1" dirty="0" smtClean="0"/>
              <a:t>Decide</a:t>
            </a:r>
            <a:r>
              <a:rPr lang="en-US" sz="2400" dirty="0" smtClean="0"/>
              <a:t> M(p) </a:t>
            </a:r>
            <a:r>
              <a:rPr lang="en-US" sz="2400" dirty="0" smtClean="0">
                <a:sym typeface="Symbol"/>
              </a:rPr>
              <a:t> true or </a:t>
            </a:r>
            <a:r>
              <a:rPr lang="en-US" sz="2400" dirty="0" smtClean="0"/>
              <a:t>M(p) </a:t>
            </a:r>
            <a:r>
              <a:rPr lang="en-US" sz="2400" dirty="0" smtClean="0">
                <a:sym typeface="Symbol"/>
              </a:rPr>
              <a:t> false, </a:t>
            </a:r>
          </a:p>
          <a:p>
            <a:pPr lvl="1"/>
            <a:r>
              <a:rPr lang="en-US" sz="2000" dirty="0" smtClean="0">
                <a:sym typeface="Symbol"/>
              </a:rPr>
              <a:t>if </a:t>
            </a:r>
            <a:r>
              <a:rPr lang="en-US" sz="2000" i="1" dirty="0" smtClean="0">
                <a:sym typeface="Symbol"/>
              </a:rPr>
              <a:t>p </a:t>
            </a:r>
            <a:r>
              <a:rPr lang="en-US" sz="2000" dirty="0" smtClean="0">
                <a:sym typeface="Symbol"/>
              </a:rPr>
              <a:t>is not assigned.</a:t>
            </a:r>
          </a:p>
          <a:p>
            <a:endParaRPr lang="en-US" sz="2400" dirty="0" smtClean="0">
              <a:sym typeface="Symbol"/>
            </a:endParaRPr>
          </a:p>
          <a:p>
            <a:r>
              <a:rPr lang="en-US" sz="2400" b="1" dirty="0" smtClean="0">
                <a:sym typeface="Symbol"/>
              </a:rPr>
              <a:t>Backtrack</a:t>
            </a:r>
            <a:r>
              <a:rPr lang="en-US" sz="2400" dirty="0" smtClean="0">
                <a:sym typeface="Symbol"/>
              </a:rPr>
              <a:t>: </a:t>
            </a:r>
          </a:p>
          <a:p>
            <a:pPr lvl="1"/>
            <a:r>
              <a:rPr lang="en-US" sz="2000" dirty="0" smtClean="0">
                <a:sym typeface="Symbol"/>
              </a:rPr>
              <a:t>if </a:t>
            </a:r>
            <a:r>
              <a:rPr lang="en-US" sz="2000" i="1" dirty="0" smtClean="0"/>
              <a:t>(p </a:t>
            </a:r>
            <a:r>
              <a:rPr lang="en-US" sz="2000" i="1" dirty="0" smtClean="0">
                <a:sym typeface="Symbol"/>
              </a:rPr>
              <a:t>q r)  F, M(p) = false, M(q) = M(r)= true, (e.g. M </a:t>
            </a:r>
            <a:r>
              <a:rPr lang="en-US" sz="2000" dirty="0" smtClean="0"/>
              <a:t>⊨</a:t>
            </a:r>
            <a:r>
              <a:rPr lang="en-US" sz="2000" baseline="-25000" dirty="0" smtClean="0"/>
              <a:t>T</a:t>
            </a:r>
            <a:r>
              <a:rPr lang="en-US" sz="1800" i="1" dirty="0" smtClean="0">
                <a:sym typeface="Symbol"/>
              </a:rPr>
              <a:t> </a:t>
            </a:r>
            <a:r>
              <a:rPr lang="en-US" sz="2000" i="1" dirty="0" smtClean="0">
                <a:sym typeface="Symbol"/>
              </a:rPr>
              <a:t>C)</a:t>
            </a:r>
            <a:endParaRPr lang="en-US" sz="2000" dirty="0" smtClean="0"/>
          </a:p>
          <a:p>
            <a:endParaRPr lang="en-US" dirty="0"/>
          </a:p>
        </p:txBody>
      </p:sp>
    </p:spTree>
  </p:cSld>
  <p:clrMapOvr>
    <a:masterClrMapping/>
  </p:clrMapOvr>
  <p:transition>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Modern DPLL </a:t>
            </a:r>
            <a:r>
              <a:rPr lang="en-US" dirty="0" smtClean="0"/>
              <a:t>–</a:t>
            </a:r>
            <a:r>
              <a:rPr smtClean="0"/>
              <a:t> as transitions</a:t>
            </a:r>
            <a:endParaRPr lang="en-US" dirty="0"/>
          </a:p>
        </p:txBody>
      </p:sp>
      <p:sp>
        <p:nvSpPr>
          <p:cNvPr id="3" name="Content Placeholder 2"/>
          <p:cNvSpPr>
            <a:spLocks noGrp="1"/>
          </p:cNvSpPr>
          <p:nvPr>
            <p:ph idx="1"/>
          </p:nvPr>
        </p:nvSpPr>
        <p:spPr>
          <a:xfrm>
            <a:off x="381000" y="1412875"/>
            <a:ext cx="8382000" cy="5186035"/>
          </a:xfrm>
        </p:spPr>
        <p:txBody>
          <a:bodyPr/>
          <a:lstStyle/>
          <a:p>
            <a:r>
              <a:rPr lang="en-US" i="1" dirty="0" smtClean="0">
                <a:sym typeface="Symbol"/>
              </a:rPr>
              <a:t>Maintain states of the form:</a:t>
            </a:r>
          </a:p>
          <a:p>
            <a:pPr lvl="1"/>
            <a:r>
              <a:rPr lang="en-US" i="1" dirty="0" smtClean="0">
                <a:sym typeface="Symbol"/>
              </a:rPr>
              <a:t>M || F		- during search</a:t>
            </a:r>
          </a:p>
          <a:p>
            <a:pPr lvl="1"/>
            <a:r>
              <a:rPr lang="en-US" i="1" dirty="0" smtClean="0">
                <a:sym typeface="Symbol"/>
              </a:rPr>
              <a:t>M || F || C 	– for backjumping</a:t>
            </a:r>
          </a:p>
          <a:p>
            <a:pPr lvl="1"/>
            <a:r>
              <a:rPr lang="en-US" i="1" dirty="0" smtClean="0">
                <a:sym typeface="Symbol"/>
              </a:rPr>
              <a:t>M a partial model, F are clauses, C is a clause.</a:t>
            </a:r>
            <a:endParaRPr lang="en-US" dirty="0" smtClean="0">
              <a:sym typeface="Symbol"/>
            </a:endParaRPr>
          </a:p>
          <a:p>
            <a:r>
              <a:rPr lang="en-US" sz="3200" b="1" dirty="0" smtClean="0">
                <a:sym typeface="Symbol"/>
              </a:rPr>
              <a:t>Decide 	</a:t>
            </a:r>
            <a:r>
              <a:rPr lang="en-US" sz="3200" dirty="0" smtClean="0"/>
              <a:t> M || F </a:t>
            </a:r>
            <a:r>
              <a:rPr lang="en-US" sz="3200" i="1" dirty="0" smtClean="0">
                <a:sym typeface="Symbol"/>
              </a:rPr>
              <a:t> </a:t>
            </a:r>
            <a:r>
              <a:rPr lang="en-US" sz="3200" i="1" dirty="0" err="1" smtClean="0">
                <a:sym typeface="Symbol"/>
              </a:rPr>
              <a:t>Ml</a:t>
            </a:r>
            <a:r>
              <a:rPr lang="en-US" sz="3200" i="1" baseline="30000" dirty="0" err="1" smtClean="0">
                <a:sym typeface="Symbol"/>
              </a:rPr>
              <a:t>d</a:t>
            </a:r>
            <a:r>
              <a:rPr lang="en-US" sz="3200" i="1" dirty="0" smtClean="0">
                <a:sym typeface="Symbol"/>
              </a:rPr>
              <a:t> || F </a:t>
            </a:r>
            <a:r>
              <a:rPr lang="en-US" sz="2800" i="1" dirty="0" smtClean="0">
                <a:sym typeface="Symbol"/>
              </a:rPr>
              <a:t>		</a:t>
            </a:r>
            <a:r>
              <a:rPr lang="en-US" sz="2800" b="1" dirty="0" smtClean="0">
                <a:sym typeface="Symbol"/>
              </a:rPr>
              <a:t>if </a:t>
            </a:r>
            <a:r>
              <a:rPr lang="en-US" sz="2800" i="1" dirty="0" smtClean="0">
                <a:sym typeface="Symbol"/>
              </a:rPr>
              <a:t>l  F \ M</a:t>
            </a:r>
          </a:p>
          <a:p>
            <a:pPr>
              <a:buNone/>
            </a:pPr>
            <a:r>
              <a:rPr lang="en-US" sz="2800" b="1" i="1" dirty="0" smtClean="0">
                <a:sym typeface="Symbol"/>
              </a:rPr>
              <a:t>						</a:t>
            </a:r>
            <a:r>
              <a:rPr lang="en-US" sz="2800" i="1" dirty="0" smtClean="0">
                <a:sym typeface="Symbol"/>
              </a:rPr>
              <a:t>d </a:t>
            </a:r>
            <a:r>
              <a:rPr lang="en-US" sz="2800" dirty="0" smtClean="0">
                <a:sym typeface="Symbol"/>
              </a:rPr>
              <a:t>is a </a:t>
            </a:r>
            <a:r>
              <a:rPr lang="en-US" sz="2800" i="1" dirty="0" smtClean="0">
                <a:sym typeface="Symbol"/>
              </a:rPr>
              <a:t>decision</a:t>
            </a:r>
            <a:r>
              <a:rPr lang="en-US" sz="2800" dirty="0" smtClean="0">
                <a:sym typeface="Symbol"/>
              </a:rPr>
              <a:t> marker</a:t>
            </a:r>
            <a:br>
              <a:rPr lang="en-US" sz="2800" dirty="0" smtClean="0">
                <a:sym typeface="Symbol"/>
              </a:rPr>
            </a:br>
            <a:endParaRPr lang="en-US" sz="2800" b="1" i="1" dirty="0" smtClean="0">
              <a:sym typeface="Symbol"/>
            </a:endParaRPr>
          </a:p>
          <a:p>
            <a:r>
              <a:rPr lang="en-US" sz="2800" b="1" dirty="0" smtClean="0">
                <a:sym typeface="Symbol"/>
              </a:rPr>
              <a:t>Propagate </a:t>
            </a:r>
            <a:r>
              <a:rPr lang="en-US" sz="2800" dirty="0" smtClean="0"/>
              <a:t>M || F </a:t>
            </a:r>
            <a:r>
              <a:rPr lang="en-US" sz="2800" i="1" dirty="0" smtClean="0">
                <a:sym typeface="Symbol"/>
              </a:rPr>
              <a:t> </a:t>
            </a:r>
            <a:r>
              <a:rPr lang="en-US" sz="2800" i="1" dirty="0" err="1" smtClean="0">
                <a:sym typeface="Symbol"/>
              </a:rPr>
              <a:t>Ml</a:t>
            </a:r>
            <a:r>
              <a:rPr lang="en-US" sz="2800" i="1" baseline="30000" dirty="0" err="1" smtClean="0">
                <a:sym typeface="Symbol"/>
              </a:rPr>
              <a:t>C</a:t>
            </a:r>
            <a:r>
              <a:rPr lang="en-US" sz="2800" i="1" dirty="0" smtClean="0">
                <a:sym typeface="Symbol"/>
              </a:rPr>
              <a:t> || F</a:t>
            </a:r>
          </a:p>
          <a:p>
            <a:pPr lvl="1">
              <a:buNone/>
            </a:pPr>
            <a:r>
              <a:rPr lang="en-US" sz="2500" i="1" dirty="0" smtClean="0">
                <a:sym typeface="Symbol"/>
              </a:rPr>
              <a:t>				</a:t>
            </a:r>
            <a:br>
              <a:rPr lang="en-US" sz="2500" i="1" dirty="0" smtClean="0">
                <a:sym typeface="Symbol"/>
              </a:rPr>
            </a:br>
            <a:r>
              <a:rPr lang="en-US" sz="2500" i="1" dirty="0" smtClean="0">
                <a:sym typeface="Symbol"/>
              </a:rPr>
              <a:t>			</a:t>
            </a:r>
            <a:r>
              <a:rPr lang="en-US" sz="2500" b="1" dirty="0" smtClean="0">
                <a:sym typeface="Symbol"/>
              </a:rPr>
              <a:t>if </a:t>
            </a:r>
            <a:r>
              <a:rPr lang="en-US" sz="2400" i="1" dirty="0" smtClean="0">
                <a:sym typeface="Symbol"/>
              </a:rPr>
              <a:t>l  C  F, C = (C’  l), M </a:t>
            </a:r>
            <a:r>
              <a:rPr lang="en-US" sz="2400" dirty="0" smtClean="0"/>
              <a:t>⊨</a:t>
            </a:r>
            <a:r>
              <a:rPr lang="en-US" sz="2400" baseline="-25000" dirty="0" smtClean="0"/>
              <a:t>T</a:t>
            </a:r>
            <a:r>
              <a:rPr lang="en-US" sz="1800" i="1" dirty="0" smtClean="0">
                <a:sym typeface="Symbol"/>
              </a:rPr>
              <a:t> </a:t>
            </a:r>
            <a:r>
              <a:rPr lang="en-US" sz="2400" i="1" dirty="0" smtClean="0">
                <a:sym typeface="Symbol"/>
              </a:rPr>
              <a:t>C’</a:t>
            </a:r>
            <a:endParaRPr lang="en-US" sz="2400" b="1" dirty="0" smtClean="0">
              <a:sym typeface="Symbol"/>
            </a:endParaRPr>
          </a:p>
        </p:txBody>
      </p:sp>
    </p:spTree>
  </p:cSld>
  <p:clrMapOvr>
    <a:masterClrMapping/>
  </p:clrMapOvr>
  <p:transition>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Modern DPLL </a:t>
            </a:r>
            <a:r>
              <a:rPr lang="en-US" dirty="0" smtClean="0"/>
              <a:t>–</a:t>
            </a:r>
            <a:r>
              <a:rPr smtClean="0"/>
              <a:t> as transitions</a:t>
            </a:r>
            <a:endParaRPr lang="en-US" dirty="0"/>
          </a:p>
        </p:txBody>
      </p:sp>
      <p:sp>
        <p:nvSpPr>
          <p:cNvPr id="3" name="Content Placeholder 2"/>
          <p:cNvSpPr>
            <a:spLocks noGrp="1"/>
          </p:cNvSpPr>
          <p:nvPr>
            <p:ph idx="1"/>
          </p:nvPr>
        </p:nvSpPr>
        <p:spPr>
          <a:xfrm>
            <a:off x="381000" y="1412875"/>
            <a:ext cx="8382000" cy="5987793"/>
          </a:xfrm>
        </p:spPr>
        <p:txBody>
          <a:bodyPr/>
          <a:lstStyle/>
          <a:p>
            <a:r>
              <a:rPr lang="en-US" sz="2800" b="1" dirty="0" smtClean="0"/>
              <a:t>Conflict </a:t>
            </a:r>
            <a:r>
              <a:rPr lang="en-US" sz="2800" dirty="0" smtClean="0"/>
              <a:t>M || F </a:t>
            </a:r>
            <a:r>
              <a:rPr lang="en-US" sz="2800" i="1" dirty="0" smtClean="0">
                <a:sym typeface="Symbol"/>
              </a:rPr>
              <a:t> </a:t>
            </a:r>
            <a:r>
              <a:rPr lang="en-US" sz="2800" i="1" dirty="0" smtClean="0">
                <a:solidFill>
                  <a:srgbClr val="FF0000"/>
                </a:solidFill>
                <a:sym typeface="Symbol"/>
              </a:rPr>
              <a:t>M || F || C</a:t>
            </a:r>
            <a:r>
              <a:rPr lang="en-US" sz="2800" dirty="0" smtClean="0">
                <a:solidFill>
                  <a:srgbClr val="FF0000"/>
                </a:solidFill>
              </a:rPr>
              <a:t>  </a:t>
            </a:r>
            <a:r>
              <a:rPr lang="en-US" sz="2800" dirty="0" smtClean="0"/>
              <a:t>	</a:t>
            </a:r>
            <a:r>
              <a:rPr lang="en-US" sz="2800" b="1" dirty="0" smtClean="0"/>
              <a:t>if</a:t>
            </a:r>
            <a:r>
              <a:rPr lang="en-US" sz="2800" dirty="0" smtClean="0"/>
              <a:t> </a:t>
            </a:r>
            <a:r>
              <a:rPr lang="en-US" sz="2800" i="1" dirty="0" smtClean="0"/>
              <a:t>C </a:t>
            </a:r>
            <a:r>
              <a:rPr lang="en-US" sz="2800" i="1" dirty="0" smtClean="0">
                <a:sym typeface="Symbol"/>
              </a:rPr>
              <a:t> F, M </a:t>
            </a:r>
            <a:r>
              <a:rPr lang="en-US" sz="2800" dirty="0" smtClean="0"/>
              <a:t>⊨</a:t>
            </a:r>
            <a:r>
              <a:rPr lang="en-US" sz="2800" baseline="-25000" dirty="0" smtClean="0"/>
              <a:t>T</a:t>
            </a:r>
            <a:r>
              <a:rPr lang="en-US" sz="2800" i="1" dirty="0" smtClean="0">
                <a:sym typeface="Symbol"/>
              </a:rPr>
              <a:t> C</a:t>
            </a:r>
            <a:endParaRPr lang="en-US" sz="2800" dirty="0" smtClean="0">
              <a:sym typeface="Symbol"/>
            </a:endParaRPr>
          </a:p>
          <a:p>
            <a:endParaRPr lang="en-US" sz="2800" i="1" dirty="0" smtClean="0">
              <a:sym typeface="Symbol"/>
            </a:endParaRPr>
          </a:p>
          <a:p>
            <a:r>
              <a:rPr lang="en-US" sz="2800" b="1" dirty="0" smtClean="0"/>
              <a:t>Learn </a:t>
            </a:r>
            <a:r>
              <a:rPr lang="en-US" sz="2800" dirty="0" smtClean="0">
                <a:solidFill>
                  <a:srgbClr val="FF0000"/>
                </a:solidFill>
              </a:rPr>
              <a:t>M || F || C </a:t>
            </a:r>
            <a:r>
              <a:rPr lang="en-US" sz="2800" i="1" dirty="0" smtClean="0">
                <a:sym typeface="Symbol"/>
              </a:rPr>
              <a:t> </a:t>
            </a:r>
            <a:r>
              <a:rPr lang="en-US" sz="2800" i="1" dirty="0" smtClean="0">
                <a:solidFill>
                  <a:srgbClr val="FF0000"/>
                </a:solidFill>
                <a:sym typeface="Symbol"/>
              </a:rPr>
              <a:t>M || F, C || C</a:t>
            </a:r>
            <a:r>
              <a:rPr lang="en-US" sz="2800" i="1" dirty="0" smtClean="0">
                <a:sym typeface="Symbol"/>
              </a:rPr>
              <a:t>	</a:t>
            </a:r>
            <a:r>
              <a:rPr lang="en-US" sz="2800" b="1" i="1" dirty="0" smtClean="0">
                <a:sym typeface="Symbol"/>
              </a:rPr>
              <a:t>i.e, </a:t>
            </a:r>
            <a:r>
              <a:rPr lang="en-US" sz="2800" i="1" dirty="0" smtClean="0">
                <a:sym typeface="Symbol"/>
              </a:rPr>
              <a:t>add C </a:t>
            </a:r>
            <a:r>
              <a:rPr lang="en-US" sz="2800" dirty="0" smtClean="0">
                <a:sym typeface="Symbol"/>
              </a:rPr>
              <a:t>to </a:t>
            </a:r>
            <a:r>
              <a:rPr lang="en-US" sz="2800" i="1" dirty="0" smtClean="0">
                <a:sym typeface="Symbol"/>
              </a:rPr>
              <a:t>F</a:t>
            </a:r>
          </a:p>
          <a:p>
            <a:pPr>
              <a:buNone/>
            </a:pPr>
            <a:endParaRPr lang="en-US" sz="2800" i="1" dirty="0" smtClean="0">
              <a:sym typeface="Symbol"/>
            </a:endParaRPr>
          </a:p>
          <a:p>
            <a:r>
              <a:rPr lang="en-US" sz="2800" b="1" dirty="0" smtClean="0"/>
              <a:t>Resolve </a:t>
            </a:r>
            <a:r>
              <a:rPr lang="en-US" sz="2800" dirty="0" smtClean="0">
                <a:solidFill>
                  <a:srgbClr val="FF0000"/>
                </a:solidFill>
              </a:rPr>
              <a:t>M</a:t>
            </a:r>
            <a:r>
              <a:rPr lang="en-US" sz="2800" i="1" dirty="0" smtClean="0">
                <a:solidFill>
                  <a:srgbClr val="FF0000"/>
                </a:solidFill>
              </a:rPr>
              <a:t>p</a:t>
            </a:r>
            <a:r>
              <a:rPr lang="en-US" sz="2800" i="1" baseline="30000" dirty="0" smtClean="0">
                <a:solidFill>
                  <a:srgbClr val="FF0000"/>
                </a:solidFill>
              </a:rPr>
              <a:t>(C’ </a:t>
            </a:r>
            <a:r>
              <a:rPr lang="en-US" sz="2800" i="1" baseline="30000" dirty="0" smtClean="0">
                <a:solidFill>
                  <a:srgbClr val="FF0000"/>
                </a:solidFill>
                <a:sym typeface="Symbol"/>
              </a:rPr>
              <a:t>p)</a:t>
            </a:r>
            <a:r>
              <a:rPr lang="en-US" sz="2800" dirty="0" smtClean="0">
                <a:solidFill>
                  <a:srgbClr val="FF0000"/>
                </a:solidFill>
              </a:rPr>
              <a:t> || F || C </a:t>
            </a:r>
            <a:r>
              <a:rPr lang="en-US" sz="2800" dirty="0" smtClean="0">
                <a:solidFill>
                  <a:srgbClr val="FF0000"/>
                </a:solidFill>
                <a:sym typeface="Symbol"/>
              </a:rPr>
              <a:t> </a:t>
            </a:r>
            <a:r>
              <a:rPr lang="en-US" sz="2800" i="1" dirty="0" smtClean="0">
                <a:solidFill>
                  <a:srgbClr val="FF0000"/>
                </a:solidFill>
                <a:sym typeface="Symbol"/>
              </a:rPr>
              <a:t>p </a:t>
            </a:r>
            <a:r>
              <a:rPr lang="en-US" sz="2800" i="1" dirty="0" smtClean="0">
                <a:sym typeface="Symbol"/>
              </a:rPr>
              <a:t> </a:t>
            </a:r>
            <a:r>
              <a:rPr lang="en-US" sz="2800" i="1" dirty="0" smtClean="0">
                <a:solidFill>
                  <a:srgbClr val="FF0000"/>
                </a:solidFill>
                <a:sym typeface="Symbol"/>
              </a:rPr>
              <a:t>M || F || C</a:t>
            </a:r>
            <a:r>
              <a:rPr lang="en-US" sz="2800" dirty="0" smtClean="0">
                <a:solidFill>
                  <a:srgbClr val="FF0000"/>
                </a:solidFill>
              </a:rPr>
              <a:t> </a:t>
            </a:r>
            <a:r>
              <a:rPr lang="en-US" sz="2800" dirty="0" smtClean="0">
                <a:solidFill>
                  <a:srgbClr val="FF0000"/>
                </a:solidFill>
                <a:sym typeface="Symbol"/>
              </a:rPr>
              <a:t> C’</a:t>
            </a:r>
            <a:r>
              <a:rPr lang="en-US" sz="2800" dirty="0" smtClean="0">
                <a:solidFill>
                  <a:srgbClr val="FF0000"/>
                </a:solidFill>
              </a:rPr>
              <a:t> </a:t>
            </a:r>
            <a:r>
              <a:rPr lang="en-US" sz="2800" dirty="0" smtClean="0"/>
              <a:t/>
            </a:r>
            <a:br>
              <a:rPr lang="en-US" sz="2800" dirty="0" smtClean="0"/>
            </a:br>
            <a:endParaRPr lang="en-US" sz="2800" i="1" dirty="0" smtClean="0">
              <a:sym typeface="Symbol"/>
            </a:endParaRPr>
          </a:p>
          <a:p>
            <a:r>
              <a:rPr lang="en-US" sz="2800" b="1" dirty="0" smtClean="0"/>
              <a:t>Skip </a:t>
            </a:r>
            <a:r>
              <a:rPr lang="en-US" sz="2800" dirty="0" smtClean="0">
                <a:solidFill>
                  <a:srgbClr val="FF0000"/>
                </a:solidFill>
              </a:rPr>
              <a:t>M</a:t>
            </a:r>
            <a:r>
              <a:rPr lang="en-US" sz="2800" i="1" dirty="0" smtClean="0">
                <a:solidFill>
                  <a:srgbClr val="FF0000"/>
                </a:solidFill>
              </a:rPr>
              <a:t>p</a:t>
            </a:r>
            <a:r>
              <a:rPr lang="en-US" sz="2800" dirty="0" smtClean="0">
                <a:solidFill>
                  <a:srgbClr val="FF0000"/>
                </a:solidFill>
              </a:rPr>
              <a:t> || F || C </a:t>
            </a:r>
            <a:r>
              <a:rPr lang="en-US" sz="2800" i="1" dirty="0" smtClean="0">
                <a:sym typeface="Symbol"/>
              </a:rPr>
              <a:t> </a:t>
            </a:r>
            <a:r>
              <a:rPr lang="en-US" sz="2800" i="1" dirty="0" smtClean="0">
                <a:solidFill>
                  <a:srgbClr val="FF0000"/>
                </a:solidFill>
                <a:sym typeface="Symbol"/>
              </a:rPr>
              <a:t>M || F || C</a:t>
            </a:r>
            <a:r>
              <a:rPr lang="en-US" sz="2800" i="1" dirty="0" smtClean="0">
                <a:sym typeface="Symbol"/>
              </a:rPr>
              <a:t>	</a:t>
            </a:r>
            <a:r>
              <a:rPr lang="en-US" sz="2800" b="1" dirty="0" smtClean="0">
                <a:sym typeface="Symbol"/>
              </a:rPr>
              <a:t>if</a:t>
            </a:r>
            <a:r>
              <a:rPr lang="en-US" sz="2800" i="1" dirty="0" smtClean="0">
                <a:sym typeface="Symbol"/>
              </a:rPr>
              <a:t> </a:t>
            </a:r>
            <a:r>
              <a:rPr lang="en-US" sz="2800" i="1" dirty="0" err="1" smtClean="0">
                <a:sym typeface="Symbol"/>
              </a:rPr>
              <a:t>lC</a:t>
            </a:r>
            <a:r>
              <a:rPr lang="en-US" sz="2800" i="1" dirty="0" smtClean="0">
                <a:sym typeface="Symbol"/>
              </a:rPr>
              <a:t> </a:t>
            </a:r>
            <a:endParaRPr lang="en-US" sz="2800" b="1" dirty="0" smtClean="0">
              <a:sym typeface="Symbol"/>
            </a:endParaRPr>
          </a:p>
          <a:p>
            <a:endParaRPr lang="en-US" sz="2800" b="1" dirty="0" smtClean="0">
              <a:sym typeface="Symbol"/>
            </a:endParaRPr>
          </a:p>
          <a:p>
            <a:r>
              <a:rPr lang="en-US" sz="2800" b="1" dirty="0" err="1" smtClean="0">
                <a:sym typeface="Symbol"/>
              </a:rPr>
              <a:t>Backjump</a:t>
            </a:r>
            <a:r>
              <a:rPr lang="en-US" sz="2800" b="1" dirty="0" smtClean="0">
                <a:sym typeface="Symbol"/>
              </a:rPr>
              <a:t> </a:t>
            </a:r>
            <a:r>
              <a:rPr lang="en-US" sz="2800" dirty="0" err="1" smtClean="0">
                <a:solidFill>
                  <a:srgbClr val="FF0000"/>
                </a:solidFill>
              </a:rPr>
              <a:t>MM’</a:t>
            </a:r>
            <a:r>
              <a:rPr lang="en-US" sz="2800" i="1" dirty="0" err="1" smtClean="0">
                <a:solidFill>
                  <a:srgbClr val="FF0000"/>
                </a:solidFill>
              </a:rPr>
              <a:t>l</a:t>
            </a:r>
            <a:r>
              <a:rPr lang="en-US" sz="2800" i="1" baseline="30000" dirty="0" err="1" smtClean="0">
                <a:solidFill>
                  <a:srgbClr val="FF0000"/>
                </a:solidFill>
              </a:rPr>
              <a:t>d</a:t>
            </a:r>
            <a:r>
              <a:rPr lang="en-US" sz="2800" dirty="0" smtClean="0">
                <a:solidFill>
                  <a:srgbClr val="FF0000"/>
                </a:solidFill>
              </a:rPr>
              <a:t>|| F || C</a:t>
            </a:r>
            <a:r>
              <a:rPr lang="en-US" sz="2800" i="1" dirty="0" smtClean="0">
                <a:solidFill>
                  <a:srgbClr val="FF0000"/>
                </a:solidFill>
                <a:sym typeface="Symbol"/>
              </a:rPr>
              <a:t> </a:t>
            </a:r>
            <a:r>
              <a:rPr lang="en-US" sz="2800" i="1" dirty="0" smtClean="0">
                <a:sym typeface="Symbol"/>
              </a:rPr>
              <a:t> </a:t>
            </a:r>
            <a:r>
              <a:rPr lang="en-US" sz="2800" i="1" dirty="0" err="1" smtClean="0">
                <a:sym typeface="Symbol"/>
              </a:rPr>
              <a:t>Ml</a:t>
            </a:r>
            <a:r>
              <a:rPr lang="en-US" sz="2800" i="1" baseline="30000" dirty="0" err="1" smtClean="0">
                <a:sym typeface="Symbol"/>
              </a:rPr>
              <a:t>C</a:t>
            </a:r>
            <a:r>
              <a:rPr lang="en-US" sz="2800" i="1" dirty="0" smtClean="0">
                <a:sym typeface="Symbol"/>
              </a:rPr>
              <a:t> || F </a:t>
            </a:r>
            <a:r>
              <a:rPr lang="en-US" sz="2800" dirty="0" smtClean="0"/>
              <a:t>	 </a:t>
            </a:r>
          </a:p>
          <a:p>
            <a:pPr>
              <a:buNone/>
            </a:pPr>
            <a:r>
              <a:rPr lang="en-US" sz="2800" b="1" dirty="0" smtClean="0">
                <a:sym typeface="Symbol"/>
              </a:rPr>
              <a:t/>
            </a:r>
            <a:br>
              <a:rPr lang="en-US" sz="2800" b="1" dirty="0" smtClean="0">
                <a:sym typeface="Symbol"/>
              </a:rPr>
            </a:br>
            <a:r>
              <a:rPr lang="en-US" sz="2800" b="1" dirty="0" smtClean="0">
                <a:sym typeface="Symbol"/>
              </a:rPr>
              <a:t>	if </a:t>
            </a:r>
            <a:r>
              <a:rPr lang="en-US" sz="2800" i="1" dirty="0" smtClean="0">
                <a:sym typeface="Symbol"/>
              </a:rPr>
              <a:t></a:t>
            </a:r>
            <a:r>
              <a:rPr lang="en-US" sz="2800" i="1" dirty="0" err="1" smtClean="0">
                <a:sym typeface="Symbol"/>
              </a:rPr>
              <a:t>lC</a:t>
            </a:r>
            <a:r>
              <a:rPr lang="en-US" sz="2800" i="1" dirty="0" smtClean="0">
                <a:sym typeface="Symbol"/>
              </a:rPr>
              <a:t> </a:t>
            </a:r>
            <a:r>
              <a:rPr lang="en-US" sz="2800" dirty="0" smtClean="0">
                <a:sym typeface="Symbol"/>
              </a:rPr>
              <a:t>and</a:t>
            </a:r>
            <a:r>
              <a:rPr lang="en-US" sz="2800" i="1" dirty="0" smtClean="0">
                <a:sym typeface="Symbol"/>
              </a:rPr>
              <a:t> </a:t>
            </a:r>
            <a:r>
              <a:rPr lang="en-US" sz="2800" dirty="0" smtClean="0">
                <a:sym typeface="Symbol"/>
              </a:rPr>
              <a:t>M’ does not intersect with </a:t>
            </a:r>
            <a:r>
              <a:rPr lang="en-US" sz="2800" i="1" dirty="0" smtClean="0">
                <a:sym typeface="Symbol"/>
              </a:rPr>
              <a:t>C</a:t>
            </a:r>
            <a:endParaRPr lang="en-US" sz="2800" b="1" dirty="0" smtClean="0">
              <a:sym typeface="Symbol"/>
            </a:endParaRPr>
          </a:p>
          <a:p>
            <a:endParaRPr lang="en-US" sz="2800" b="1" i="1" dirty="0" smtClean="0">
              <a:sym typeface="Symbol"/>
            </a:endParaRPr>
          </a:p>
          <a:p>
            <a:endParaRPr lang="en-US" dirty="0"/>
          </a:p>
        </p:txBody>
      </p:sp>
    </p:spTree>
  </p:cSld>
  <p:clrMapOvr>
    <a:masterClrMapping/>
  </p:clrMapOvr>
  <p:transition>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379267" y="3131143"/>
            <a:ext cx="7043208" cy="1384994"/>
          </a:xfrm>
        </p:spPr>
        <p:txBody>
          <a:bodyPr/>
          <a:lstStyle/>
          <a:p>
            <a:r>
              <a:rPr smtClean="0"/>
              <a:t>DPLL(</a:t>
            </a:r>
            <a:r>
              <a:rPr>
                <a:sym typeface="Symbol"/>
              </a:rPr>
              <a:t>E</a:t>
            </a:r>
            <a:r>
              <a:rPr lang="en-US" dirty="0" smtClean="0">
                <a:sym typeface="Symbol"/>
              </a:rPr>
              <a:t>)</a:t>
            </a:r>
            <a:endParaRPr lang="en-US" dirty="0"/>
          </a:p>
        </p:txBody>
      </p:sp>
    </p:spTree>
  </p:cSld>
  <p:clrMapOvr>
    <a:masterClrMapping/>
  </p:clrMapOvr>
  <p:transition>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 DPLL(</a:t>
            </a:r>
            <a:r>
              <a:rPr lang="en-US" i="1" dirty="0" smtClean="0"/>
              <a:t>E</a:t>
            </a:r>
            <a:r>
              <a:rPr lang="en-US" dirty="0" smtClean="0"/>
              <a:t>)</a:t>
            </a:r>
            <a:endParaRPr lang="en-US" dirty="0"/>
          </a:p>
        </p:txBody>
      </p:sp>
      <p:sp>
        <p:nvSpPr>
          <p:cNvPr id="3" name="Content Placeholder 2"/>
          <p:cNvSpPr>
            <a:spLocks noGrp="1"/>
          </p:cNvSpPr>
          <p:nvPr>
            <p:ph idx="1"/>
          </p:nvPr>
        </p:nvSpPr>
        <p:spPr>
          <a:xfrm>
            <a:off x="370952" y="1171715"/>
            <a:ext cx="8382000" cy="5950860"/>
          </a:xfrm>
        </p:spPr>
        <p:txBody>
          <a:bodyPr/>
          <a:lstStyle/>
          <a:p>
            <a:r>
              <a:rPr lang="en-US" dirty="0" smtClean="0"/>
              <a:t>Congruence closure just checks satisfiability of </a:t>
            </a:r>
            <a:r>
              <a:rPr lang="en-US" i="1" dirty="0" smtClean="0"/>
              <a:t>conjunction of literals.</a:t>
            </a:r>
          </a:p>
          <a:p>
            <a:endParaRPr lang="en-US" i="1" dirty="0" smtClean="0"/>
          </a:p>
          <a:p>
            <a:r>
              <a:rPr lang="en-US" dirty="0" smtClean="0"/>
              <a:t>How does this fit together with Boolean search DPLL?</a:t>
            </a:r>
          </a:p>
          <a:p>
            <a:endParaRPr lang="en-US" dirty="0" smtClean="0"/>
          </a:p>
          <a:p>
            <a:r>
              <a:rPr lang="en-US" dirty="0" smtClean="0"/>
              <a:t>DPLL builds partial model </a:t>
            </a:r>
            <a:r>
              <a:rPr lang="en-US" i="1" dirty="0" smtClean="0"/>
              <a:t>M incrementally</a:t>
            </a:r>
          </a:p>
          <a:p>
            <a:pPr lvl="1"/>
            <a:r>
              <a:rPr lang="en-US" dirty="0" smtClean="0"/>
              <a:t>Use </a:t>
            </a:r>
            <a:r>
              <a:rPr lang="en-US" i="1" dirty="0" smtClean="0"/>
              <a:t>M </a:t>
            </a:r>
            <a:r>
              <a:rPr lang="en-US" dirty="0" smtClean="0"/>
              <a:t>to build </a:t>
            </a:r>
            <a:r>
              <a:rPr lang="en-US" i="1" dirty="0" smtClean="0">
                <a:sym typeface="Symbol"/>
              </a:rPr>
              <a:t>C</a:t>
            </a:r>
            <a:r>
              <a:rPr lang="en-US" i="1" baseline="30000" dirty="0" smtClean="0">
                <a:sym typeface="Symbol"/>
              </a:rPr>
              <a:t>* </a:t>
            </a:r>
          </a:p>
          <a:p>
            <a:pPr lvl="2"/>
            <a:r>
              <a:rPr lang="en-US" dirty="0" smtClean="0">
                <a:sym typeface="Symbol"/>
              </a:rPr>
              <a:t>After every </a:t>
            </a:r>
            <a:r>
              <a:rPr lang="en-US" b="1" i="1" dirty="0" smtClean="0">
                <a:sym typeface="Symbol"/>
              </a:rPr>
              <a:t>Decision </a:t>
            </a:r>
            <a:r>
              <a:rPr lang="en-US" i="1" dirty="0" smtClean="0">
                <a:sym typeface="Symbol"/>
              </a:rPr>
              <a:t>or </a:t>
            </a:r>
            <a:r>
              <a:rPr lang="en-US" b="1" i="1" dirty="0" smtClean="0">
                <a:sym typeface="Symbol"/>
              </a:rPr>
              <a:t>Propagate, </a:t>
            </a:r>
            <a:r>
              <a:rPr lang="en-US" i="1" dirty="0" smtClean="0">
                <a:sym typeface="Symbol"/>
              </a:rPr>
              <a:t>or</a:t>
            </a:r>
          </a:p>
          <a:p>
            <a:pPr lvl="2"/>
            <a:r>
              <a:rPr lang="en-US" dirty="0" smtClean="0"/>
              <a:t>When </a:t>
            </a:r>
            <a:r>
              <a:rPr lang="en-US" i="1" dirty="0" smtClean="0"/>
              <a:t>F </a:t>
            </a:r>
            <a:r>
              <a:rPr lang="en-US" dirty="0" smtClean="0"/>
              <a:t>is propositionally satisfied by </a:t>
            </a:r>
            <a:r>
              <a:rPr lang="en-US" i="1" dirty="0" smtClean="0"/>
              <a:t>M.</a:t>
            </a:r>
            <a:r>
              <a:rPr lang="en-US" dirty="0" smtClean="0"/>
              <a:t> </a:t>
            </a:r>
          </a:p>
          <a:p>
            <a:pPr lvl="1"/>
            <a:r>
              <a:rPr lang="en-US" dirty="0" smtClean="0"/>
              <a:t>Check that disequalities are satisfied.</a:t>
            </a:r>
            <a:br>
              <a:rPr lang="en-US" dirty="0" smtClean="0"/>
            </a:br>
            <a:endParaRPr lang="en-US" dirty="0" smtClean="0"/>
          </a:p>
        </p:txBody>
      </p:sp>
    </p:spTree>
  </p:cSld>
  <p:clrMapOvr>
    <a:masterClrMapping/>
  </p:clrMapOvr>
  <p:transition>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i="1" smtClean="0"/>
              <a:t>E - </a:t>
            </a:r>
            <a:r>
              <a:rPr smtClean="0"/>
              <a:t>conflicts</a:t>
            </a:r>
            <a:endParaRPr lang="en-US" i="1" dirty="0"/>
          </a:p>
        </p:txBody>
      </p:sp>
      <p:sp>
        <p:nvSpPr>
          <p:cNvPr id="3" name="Content Placeholder 2"/>
          <p:cNvSpPr>
            <a:spLocks noGrp="1"/>
          </p:cNvSpPr>
          <p:nvPr>
            <p:ph idx="1"/>
          </p:nvPr>
        </p:nvSpPr>
        <p:spPr>
          <a:xfrm>
            <a:off x="140677" y="1412875"/>
            <a:ext cx="8852597" cy="3876446"/>
          </a:xfrm>
        </p:spPr>
        <p:txBody>
          <a:bodyPr/>
          <a:lstStyle/>
          <a:p>
            <a:pPr>
              <a:buNone/>
            </a:pPr>
            <a:r>
              <a:rPr lang="en-US" dirty="0" smtClean="0"/>
              <a:t>Recall </a:t>
            </a:r>
            <a:r>
              <a:rPr lang="en-US" b="1" dirty="0" smtClean="0"/>
              <a:t>Conflict</a:t>
            </a:r>
            <a:r>
              <a:rPr lang="en-US" dirty="0" smtClean="0"/>
              <a:t>:</a:t>
            </a:r>
            <a:endParaRPr lang="en-US" b="1" dirty="0" smtClean="0"/>
          </a:p>
          <a:p>
            <a:endParaRPr lang="en-US" b="1" dirty="0" smtClean="0"/>
          </a:p>
          <a:p>
            <a:r>
              <a:rPr lang="en-US" sz="3200" b="1" dirty="0" smtClean="0"/>
              <a:t>Conflict </a:t>
            </a:r>
            <a:r>
              <a:rPr lang="en-US" sz="3200" dirty="0" smtClean="0"/>
              <a:t>M || F </a:t>
            </a:r>
            <a:r>
              <a:rPr lang="en-US" sz="3200" i="1" dirty="0" smtClean="0">
                <a:sym typeface="Symbol"/>
              </a:rPr>
              <a:t> M || F || C</a:t>
            </a:r>
            <a:r>
              <a:rPr lang="en-US" sz="3200" dirty="0" smtClean="0"/>
              <a:t>  </a:t>
            </a:r>
            <a:r>
              <a:rPr lang="en-US" sz="3200" b="1" dirty="0" smtClean="0"/>
              <a:t>if</a:t>
            </a:r>
            <a:r>
              <a:rPr lang="en-US" sz="3200" dirty="0" smtClean="0"/>
              <a:t> </a:t>
            </a:r>
            <a:r>
              <a:rPr lang="en-US" sz="3200" i="1" dirty="0" smtClean="0"/>
              <a:t>C</a:t>
            </a:r>
            <a:r>
              <a:rPr lang="en-US" sz="3200" i="1" dirty="0" smtClean="0">
                <a:sym typeface="Symbol"/>
              </a:rPr>
              <a:t>F, M </a:t>
            </a:r>
            <a:r>
              <a:rPr lang="en-US" sz="3200" dirty="0" smtClean="0"/>
              <a:t>⊨</a:t>
            </a:r>
            <a:r>
              <a:rPr lang="en-US" sz="3200" baseline="-25000" dirty="0" smtClean="0"/>
              <a:t>T</a:t>
            </a:r>
            <a:r>
              <a:rPr lang="en-US" sz="3200" i="1" dirty="0" smtClean="0">
                <a:sym typeface="Symbol"/>
              </a:rPr>
              <a:t> C</a:t>
            </a:r>
            <a:endParaRPr lang="en-US" sz="3200" dirty="0" smtClean="0">
              <a:sym typeface="Symbol"/>
            </a:endParaRPr>
          </a:p>
          <a:p>
            <a:endParaRPr lang="en-US" sz="3600" i="1" dirty="0" smtClean="0">
              <a:sym typeface="Symbol"/>
            </a:endParaRPr>
          </a:p>
          <a:p>
            <a:pPr>
              <a:buNone/>
            </a:pPr>
            <a:r>
              <a:rPr lang="en-US" dirty="0" smtClean="0"/>
              <a:t>A version more useful for theories:</a:t>
            </a:r>
          </a:p>
          <a:p>
            <a:endParaRPr lang="en-US" sz="3600" b="1" dirty="0" smtClean="0"/>
          </a:p>
          <a:p>
            <a:r>
              <a:rPr lang="en-US" sz="3200" b="1" dirty="0" smtClean="0"/>
              <a:t>Conflict </a:t>
            </a:r>
            <a:r>
              <a:rPr lang="en-US" sz="3200" dirty="0" smtClean="0"/>
              <a:t>M || F </a:t>
            </a:r>
            <a:r>
              <a:rPr lang="en-US" sz="3200" i="1" dirty="0" smtClean="0">
                <a:sym typeface="Symbol"/>
              </a:rPr>
              <a:t> M || F || C</a:t>
            </a:r>
            <a:r>
              <a:rPr lang="en-US" sz="3200" dirty="0" smtClean="0"/>
              <a:t>  </a:t>
            </a:r>
            <a:r>
              <a:rPr lang="en-US" sz="3200" b="1" dirty="0" smtClean="0"/>
              <a:t>if</a:t>
            </a:r>
            <a:r>
              <a:rPr lang="en-US" sz="3200" dirty="0" smtClean="0"/>
              <a:t> </a:t>
            </a:r>
            <a:r>
              <a:rPr lang="en-US" sz="3200" i="1" dirty="0" smtClean="0">
                <a:sym typeface="Symbol"/>
              </a:rPr>
              <a:t>C M,  </a:t>
            </a:r>
            <a:r>
              <a:rPr lang="en-US" sz="3200" dirty="0" smtClean="0"/>
              <a:t>⊨</a:t>
            </a:r>
            <a:r>
              <a:rPr lang="en-US" sz="3200" baseline="-25000" dirty="0" smtClean="0"/>
              <a:t>T</a:t>
            </a:r>
            <a:r>
              <a:rPr lang="en-US" sz="3200" i="1" dirty="0" smtClean="0">
                <a:sym typeface="Symbol"/>
              </a:rPr>
              <a:t> C</a:t>
            </a:r>
            <a:endParaRPr lang="en-US" sz="3200" dirty="0" smtClean="0">
              <a:sym typeface="Symbol"/>
            </a:endParaRPr>
          </a:p>
        </p:txBody>
      </p:sp>
    </p:spTree>
  </p:cSld>
  <p:clrMapOvr>
    <a:masterClrMapping/>
  </p:clrMapOvr>
  <p:transition>
    <p:fad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i="1" smtClean="0"/>
              <a:t>E - </a:t>
            </a:r>
            <a:r>
              <a:rPr smtClean="0"/>
              <a:t>conflicts</a:t>
            </a:r>
            <a:endParaRPr lang="en-US" i="1" dirty="0"/>
          </a:p>
        </p:txBody>
      </p:sp>
      <p:sp>
        <p:nvSpPr>
          <p:cNvPr id="3" name="Content Placeholder 2"/>
          <p:cNvSpPr>
            <a:spLocks noGrp="1"/>
          </p:cNvSpPr>
          <p:nvPr>
            <p:ph idx="1"/>
          </p:nvPr>
        </p:nvSpPr>
        <p:spPr>
          <a:xfrm>
            <a:off x="381000" y="1412875"/>
            <a:ext cx="8382000" cy="4418133"/>
          </a:xfrm>
        </p:spPr>
        <p:txBody>
          <a:bodyPr/>
          <a:lstStyle/>
          <a:p>
            <a:pPr>
              <a:buNone/>
            </a:pPr>
            <a:r>
              <a:rPr lang="en-US" dirty="0" smtClean="0"/>
              <a:t>Example</a:t>
            </a:r>
            <a:endParaRPr lang="en-US" b="1" dirty="0" smtClean="0"/>
          </a:p>
          <a:p>
            <a:endParaRPr lang="en-US" dirty="0" smtClean="0"/>
          </a:p>
          <a:p>
            <a:r>
              <a:rPr lang="en-US" dirty="0" smtClean="0"/>
              <a:t>M = </a:t>
            </a:r>
            <a:r>
              <a:rPr lang="en-US" sz="2800" i="1" dirty="0" smtClean="0"/>
              <a:t>fff(a) = a, </a:t>
            </a:r>
            <a:r>
              <a:rPr lang="en-US" sz="2800" i="1" dirty="0" smtClean="0">
                <a:solidFill>
                  <a:schemeClr val="accent2">
                    <a:lumMod val="75000"/>
                  </a:schemeClr>
                </a:solidFill>
              </a:rPr>
              <a:t>g(b) = c</a:t>
            </a:r>
            <a:r>
              <a:rPr lang="en-US" sz="2800" i="1" dirty="0" smtClean="0"/>
              <a:t>, fffff(a)= a, a </a:t>
            </a:r>
            <a:r>
              <a:rPr lang="en-US" sz="2800" i="1" dirty="0" smtClean="0">
                <a:sym typeface="Symbol"/>
              </a:rPr>
              <a:t></a:t>
            </a:r>
            <a:r>
              <a:rPr lang="en-US" sz="2800" i="1" dirty="0" smtClean="0"/>
              <a:t> f(a)</a:t>
            </a:r>
            <a:endParaRPr lang="en-US" i="1" dirty="0" smtClean="0"/>
          </a:p>
          <a:p>
            <a:r>
              <a:rPr lang="en-US" sz="3600" i="1" dirty="0" smtClean="0">
                <a:sym typeface="Symbol"/>
              </a:rPr>
              <a:t> </a:t>
            </a:r>
            <a:r>
              <a:rPr lang="en-US" i="1" dirty="0" smtClean="0"/>
              <a:t>C = </a:t>
            </a:r>
            <a:r>
              <a:rPr lang="en-US" sz="3200" i="1" dirty="0" smtClean="0"/>
              <a:t>fff(a) </a:t>
            </a:r>
            <a:r>
              <a:rPr lang="en-US" sz="3200" i="1" dirty="0" smtClean="0">
                <a:sym typeface="Symbol"/>
              </a:rPr>
              <a:t>=</a:t>
            </a:r>
            <a:r>
              <a:rPr lang="en-US" sz="3200" i="1" dirty="0" smtClean="0"/>
              <a:t> a, fffff(a)</a:t>
            </a:r>
            <a:r>
              <a:rPr lang="en-US" sz="3200" i="1" dirty="0" smtClean="0">
                <a:sym typeface="Symbol"/>
              </a:rPr>
              <a:t>=</a:t>
            </a:r>
            <a:r>
              <a:rPr lang="en-US" sz="3200" i="1" dirty="0" smtClean="0"/>
              <a:t>a, a </a:t>
            </a:r>
            <a:r>
              <a:rPr lang="en-US" sz="3200" i="1" dirty="0" smtClean="0">
                <a:sym typeface="Symbol"/>
              </a:rPr>
              <a:t></a:t>
            </a:r>
            <a:r>
              <a:rPr lang="en-US" sz="3200" i="1" dirty="0" smtClean="0"/>
              <a:t> f(a)</a:t>
            </a:r>
          </a:p>
          <a:p>
            <a:r>
              <a:rPr lang="en-US" sz="3600" dirty="0" smtClean="0"/>
              <a:t>⊨</a:t>
            </a:r>
            <a:r>
              <a:rPr lang="en-US" sz="3600" baseline="-25000" dirty="0" smtClean="0"/>
              <a:t>E </a:t>
            </a:r>
            <a:r>
              <a:rPr lang="en-US" sz="3200" i="1" dirty="0" smtClean="0"/>
              <a:t>fff(a)</a:t>
            </a:r>
            <a:r>
              <a:rPr lang="en-US" sz="3200" i="1" dirty="0" smtClean="0">
                <a:sym typeface="Symbol"/>
              </a:rPr>
              <a:t></a:t>
            </a:r>
            <a:r>
              <a:rPr lang="en-US" sz="3200" i="1" dirty="0" smtClean="0"/>
              <a:t> a</a:t>
            </a:r>
            <a:r>
              <a:rPr lang="en-US" sz="3200" i="1" dirty="0" smtClean="0">
                <a:sym typeface="Symbol"/>
              </a:rPr>
              <a:t></a:t>
            </a:r>
            <a:r>
              <a:rPr lang="en-US" sz="3200" i="1" dirty="0" smtClean="0"/>
              <a:t> fffff(a)</a:t>
            </a:r>
            <a:r>
              <a:rPr lang="en-US" sz="3200" i="1" dirty="0" smtClean="0">
                <a:sym typeface="Symbol"/>
              </a:rPr>
              <a:t></a:t>
            </a:r>
            <a:r>
              <a:rPr lang="en-US" sz="3200" i="1" dirty="0" smtClean="0"/>
              <a:t> a</a:t>
            </a:r>
            <a:r>
              <a:rPr lang="en-US" sz="3200" i="1" dirty="0" smtClean="0">
                <a:sym typeface="Symbol"/>
              </a:rPr>
              <a:t> </a:t>
            </a:r>
            <a:r>
              <a:rPr lang="en-US" sz="3200" i="1" dirty="0" smtClean="0"/>
              <a:t> a </a:t>
            </a:r>
            <a:r>
              <a:rPr lang="en-US" sz="3200" i="1" dirty="0" smtClean="0">
                <a:sym typeface="Symbol"/>
              </a:rPr>
              <a:t>=</a:t>
            </a:r>
            <a:r>
              <a:rPr lang="en-US" sz="3200" i="1" dirty="0" smtClean="0"/>
              <a:t> f(a)</a:t>
            </a:r>
          </a:p>
          <a:p>
            <a:endParaRPr lang="en-US" sz="3200" i="1" dirty="0" smtClean="0"/>
          </a:p>
          <a:p>
            <a:endParaRPr lang="en-US" sz="3200" dirty="0" smtClean="0"/>
          </a:p>
          <a:p>
            <a:r>
              <a:rPr lang="en-US" sz="3200" dirty="0" smtClean="0"/>
              <a:t>Use </a:t>
            </a:r>
            <a:r>
              <a:rPr lang="en-US" sz="3200" i="1" dirty="0" smtClean="0"/>
              <a:t>C </a:t>
            </a:r>
            <a:r>
              <a:rPr lang="en-US" sz="3200" dirty="0" smtClean="0"/>
              <a:t>as a conflict clause.</a:t>
            </a:r>
          </a:p>
        </p:txBody>
      </p:sp>
    </p:spTree>
  </p:cSld>
  <p:clrMapOvr>
    <a:masterClrMapping/>
  </p:clrMapOvr>
  <p:transition>
    <p:fad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339073" y="2568435"/>
            <a:ext cx="7043208" cy="3077766"/>
          </a:xfrm>
        </p:spPr>
        <p:txBody>
          <a:bodyPr/>
          <a:lstStyle/>
          <a:p>
            <a:r>
              <a:rPr smtClean="0">
                <a:sym typeface="Symbol"/>
              </a:rPr>
              <a:t>Linear</a:t>
            </a:r>
          </a:p>
          <a:p>
            <a:r>
              <a:rPr smtClean="0">
                <a:sym typeface="Symbol"/>
              </a:rPr>
              <a:t>Arithmetic</a:t>
            </a:r>
            <a:endParaRPr lang="en-US" dirty="0"/>
          </a:p>
        </p:txBody>
      </p:sp>
    </p:spTree>
  </p:cSld>
  <p:clrMapOvr>
    <a:masterClrMapping/>
  </p:clrMapOvr>
  <p:transition>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Approaches to linear arithmetic</a:t>
            </a:r>
            <a:endParaRPr lang="en-US" dirty="0"/>
          </a:p>
        </p:txBody>
      </p:sp>
      <p:sp>
        <p:nvSpPr>
          <p:cNvPr id="3" name="Content Placeholder 2"/>
          <p:cNvSpPr>
            <a:spLocks noGrp="1"/>
          </p:cNvSpPr>
          <p:nvPr>
            <p:ph idx="1"/>
          </p:nvPr>
        </p:nvSpPr>
        <p:spPr>
          <a:xfrm>
            <a:off x="381000" y="1412875"/>
            <a:ext cx="8382000" cy="5164491"/>
          </a:xfrm>
        </p:spPr>
        <p:txBody>
          <a:bodyPr/>
          <a:lstStyle/>
          <a:p>
            <a:r>
              <a:rPr lang="en-US" sz="3200" dirty="0" smtClean="0"/>
              <a:t>Fourier-</a:t>
            </a:r>
            <a:r>
              <a:rPr lang="en-US" sz="3200" dirty="0" err="1" smtClean="0"/>
              <a:t>Motzkin</a:t>
            </a:r>
            <a:r>
              <a:rPr lang="en-US" sz="3200" dirty="0" smtClean="0"/>
              <a:t>:</a:t>
            </a:r>
          </a:p>
          <a:p>
            <a:pPr lvl="1"/>
            <a:r>
              <a:rPr lang="en-US" sz="2800" dirty="0" smtClean="0"/>
              <a:t>Quantifier elimination procedure</a:t>
            </a:r>
          </a:p>
          <a:p>
            <a:pPr lvl="1">
              <a:buNone/>
            </a:pPr>
            <a:r>
              <a:rPr lang="en-US" sz="2800" i="1" dirty="0" smtClean="0">
                <a:sym typeface="Symbol"/>
              </a:rPr>
              <a:t>	</a:t>
            </a:r>
            <a:r>
              <a:rPr lang="en-US" sz="2400" i="1" dirty="0" smtClean="0">
                <a:sym typeface="Symbol"/>
              </a:rPr>
              <a:t>x (</a:t>
            </a:r>
            <a:r>
              <a:rPr lang="en-US" sz="2400" i="1" dirty="0" smtClean="0"/>
              <a:t>t </a:t>
            </a:r>
            <a:r>
              <a:rPr lang="en-US" sz="2400" i="1" dirty="0" smtClean="0">
                <a:sym typeface="Symbol"/>
              </a:rPr>
              <a:t> ax  t’  </a:t>
            </a:r>
            <a:r>
              <a:rPr lang="en-US" sz="2400" i="1" dirty="0" err="1" smtClean="0">
                <a:sym typeface="Symbol"/>
              </a:rPr>
              <a:t>bx</a:t>
            </a:r>
            <a:r>
              <a:rPr lang="en-US" sz="2400" i="1" dirty="0" smtClean="0">
                <a:sym typeface="Symbol"/>
              </a:rPr>
              <a:t>  </a:t>
            </a:r>
            <a:r>
              <a:rPr lang="en-US" sz="2400" i="1" dirty="0" err="1" smtClean="0">
                <a:sym typeface="Symbol"/>
              </a:rPr>
              <a:t>cx</a:t>
            </a:r>
            <a:r>
              <a:rPr lang="en-US" sz="2400" i="1" dirty="0" smtClean="0">
                <a:sym typeface="Symbol"/>
              </a:rPr>
              <a:t>  t’’)  ct  at’ ct’  </a:t>
            </a:r>
            <a:r>
              <a:rPr lang="en-US" sz="2400" i="1" dirty="0" err="1" smtClean="0">
                <a:sym typeface="Symbol"/>
              </a:rPr>
              <a:t>bt</a:t>
            </a:r>
            <a:r>
              <a:rPr lang="en-US" sz="2400" i="1" dirty="0" smtClean="0">
                <a:sym typeface="Symbol"/>
              </a:rPr>
              <a:t>’’</a:t>
            </a:r>
            <a:endParaRPr lang="en-US" sz="2800" i="1" dirty="0" smtClean="0">
              <a:sym typeface="Symbol"/>
            </a:endParaRPr>
          </a:p>
          <a:p>
            <a:pPr lvl="1"/>
            <a:r>
              <a:rPr lang="en-US" sz="2800" dirty="0" smtClean="0">
                <a:sym typeface="Symbol"/>
              </a:rPr>
              <a:t>Polynomial for difference logic.</a:t>
            </a:r>
          </a:p>
          <a:p>
            <a:pPr lvl="1"/>
            <a:r>
              <a:rPr lang="en-US" sz="2800" dirty="0" smtClean="0">
                <a:sym typeface="Symbol"/>
              </a:rPr>
              <a:t>Generally: exponential space, doubly exponential time.</a:t>
            </a:r>
          </a:p>
          <a:p>
            <a:pPr lvl="1"/>
            <a:endParaRPr lang="en-US" sz="2800" dirty="0" smtClean="0">
              <a:sym typeface="Symbol"/>
            </a:endParaRPr>
          </a:p>
          <a:p>
            <a:r>
              <a:rPr lang="en-US" sz="3200" dirty="0" smtClean="0">
                <a:sym typeface="Symbol"/>
              </a:rPr>
              <a:t>Simplex:</a:t>
            </a:r>
          </a:p>
          <a:p>
            <a:pPr lvl="1"/>
            <a:r>
              <a:rPr lang="en-US" sz="2800" dirty="0" smtClean="0">
                <a:sym typeface="Symbol"/>
              </a:rPr>
              <a:t>Worst-case exponential, but</a:t>
            </a:r>
            <a:endParaRPr lang="en-US" sz="2800" i="1" dirty="0" smtClean="0"/>
          </a:p>
          <a:p>
            <a:pPr lvl="1"/>
            <a:r>
              <a:rPr lang="en-US" sz="2800" dirty="0" smtClean="0">
                <a:sym typeface="Symbol"/>
              </a:rPr>
              <a:t>Time-tried practical efficiency.</a:t>
            </a:r>
          </a:p>
          <a:p>
            <a:pPr lvl="1"/>
            <a:r>
              <a:rPr lang="en-US" sz="2800" dirty="0" smtClean="0">
                <a:sym typeface="Symbol"/>
              </a:rPr>
              <a:t>Linear space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inkTgt spid="_x0000_s788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95901" y="2229492"/>
            <a:ext cx="8032058" cy="3155916"/>
          </a:xfrm>
        </p:spPr>
        <p:txBody>
          <a:bodyPr/>
          <a:lstStyle/>
          <a:p>
            <a:r>
              <a:rPr smtClean="0"/>
              <a:t>Combining Theory Solvers</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Tutorial overview</a:t>
            </a:r>
            <a:endParaRPr lang="en-US" dirty="0"/>
          </a:p>
        </p:txBody>
      </p:sp>
      <p:sp>
        <p:nvSpPr>
          <p:cNvPr id="3" name="Content Placeholder 2"/>
          <p:cNvSpPr>
            <a:spLocks noGrp="1"/>
          </p:cNvSpPr>
          <p:nvPr>
            <p:ph idx="1"/>
          </p:nvPr>
        </p:nvSpPr>
        <p:spPr>
          <a:xfrm>
            <a:off x="423530" y="1572363"/>
            <a:ext cx="8382000" cy="4778231"/>
          </a:xfrm>
        </p:spPr>
        <p:txBody>
          <a:bodyPr/>
          <a:lstStyle/>
          <a:p>
            <a:r>
              <a:rPr lang="en-US" sz="2400" dirty="0" smtClean="0"/>
              <a:t>Appetizers</a:t>
            </a:r>
          </a:p>
          <a:p>
            <a:pPr lvl="1"/>
            <a:r>
              <a:rPr lang="en-US" sz="2400" dirty="0" smtClean="0"/>
              <a:t>SMT solving	</a:t>
            </a:r>
          </a:p>
          <a:p>
            <a:pPr lvl="1"/>
            <a:r>
              <a:rPr lang="en-US" sz="2400" dirty="0" smtClean="0"/>
              <a:t>Applications</a:t>
            </a:r>
          </a:p>
          <a:p>
            <a:pPr>
              <a:buNone/>
            </a:pPr>
            <a:endParaRPr lang="en-US" sz="2400" dirty="0" smtClean="0"/>
          </a:p>
          <a:p>
            <a:r>
              <a:rPr lang="en-US" sz="2400" dirty="0" smtClean="0"/>
              <a:t>Applications at Microsoft Research</a:t>
            </a:r>
          </a:p>
          <a:p>
            <a:pPr>
              <a:buNone/>
            </a:pPr>
            <a:endParaRPr lang="en-US" sz="2400" dirty="0" smtClean="0"/>
          </a:p>
          <a:p>
            <a:r>
              <a:rPr lang="en-US" sz="2400" dirty="0" smtClean="0"/>
              <a:t>Background</a:t>
            </a:r>
          </a:p>
          <a:p>
            <a:pPr lvl="1"/>
            <a:r>
              <a:rPr lang="en-US" sz="2400" dirty="0" smtClean="0"/>
              <a:t>Basics, DPLL(</a:t>
            </a:r>
            <a:r>
              <a:rPr lang="en-US" sz="2400" dirty="0" smtClean="0">
                <a:sym typeface="Symbol"/>
              </a:rPr>
              <a:t>)</a:t>
            </a:r>
            <a:r>
              <a:rPr lang="en-US" sz="2400" dirty="0" smtClean="0"/>
              <a:t>, Equality, Arithmetic, </a:t>
            </a:r>
            <a:br>
              <a:rPr lang="en-US" sz="2400" dirty="0" smtClean="0"/>
            </a:br>
            <a:r>
              <a:rPr lang="en-US" sz="2400" dirty="0" smtClean="0"/>
              <a:t>DPLL(T), Arrays, Matching</a:t>
            </a:r>
          </a:p>
          <a:p>
            <a:pPr lvl="1"/>
            <a:endParaRPr lang="en-US" sz="2400" dirty="0" smtClean="0"/>
          </a:p>
          <a:p>
            <a:r>
              <a:rPr lang="en-US" sz="2700" dirty="0" smtClean="0"/>
              <a:t>Z3 – An Efficient SMT solver </a:t>
            </a:r>
          </a:p>
          <a:p>
            <a:pPr lvl="1"/>
            <a:endParaRPr lang="en-US" sz="2400"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Run 1, (0,null)</a:t>
            </a:r>
            <a:endParaRPr lang="en-US" dirty="0"/>
          </a:p>
        </p:txBody>
      </p:sp>
      <p:graphicFrame>
        <p:nvGraphicFramePr>
          <p:cNvPr id="11" name="Table 10"/>
          <p:cNvGraphicFramePr>
            <a:graphicFrameLocks noGrp="1"/>
          </p:cNvGraphicFramePr>
          <p:nvPr/>
        </p:nvGraphicFramePr>
        <p:xfrm>
          <a:off x="4038600" y="1198880"/>
          <a:ext cx="4876800" cy="949960"/>
        </p:xfrm>
        <a:graphic>
          <a:graphicData uri="http://schemas.openxmlformats.org/drawingml/2006/table">
            <a:tbl>
              <a:tblPr firstRow="1" bandRow="1">
                <a:tableStyleId>{9DCAF9ED-07DC-4A11-8D7F-57B35C25682E}</a:tableStyleId>
              </a:tblPr>
              <a:tblGrid>
                <a:gridCol w="1625600"/>
                <a:gridCol w="1193800"/>
                <a:gridCol w="2057400"/>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a:t>
              </a:r>
              <a:r>
                <a:rPr lang="en-US" sz="1400" b="1" dirty="0" smtClean="0">
                  <a:solidFill>
                    <a:srgbClr val="FF0000"/>
                  </a:solidFill>
                  <a:latin typeface="Consolas" pitchFamily="49" charset="0"/>
                </a:rPr>
                <a:t>count == </a:t>
              </a:r>
              <a:r>
                <a:rPr lang="en-US" sz="1400" b="1" dirty="0" err="1" smtClean="0">
                  <a:solidFill>
                    <a:srgbClr val="FF0000"/>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pSp>
        <p:nvGrpSpPr>
          <p:cNvPr id="5" name="Group 18"/>
          <p:cNvGrpSpPr/>
          <p:nvPr/>
        </p:nvGrpSpPr>
        <p:grpSpPr>
          <a:xfrm>
            <a:off x="3124200" y="5029200"/>
            <a:ext cx="2057400" cy="738664"/>
            <a:chOff x="4572000" y="2362200"/>
            <a:chExt cx="2057400" cy="738664"/>
          </a:xfrm>
        </p:grpSpPr>
        <p:sp>
          <p:nvSpPr>
            <p:cNvPr id="17" name="Rounded Rectangle 16"/>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8" name="TextBox 17"/>
            <p:cNvSpPr txBox="1"/>
            <p:nvPr/>
          </p:nvSpPr>
          <p:spPr>
            <a:xfrm>
              <a:off x="4572001" y="2362200"/>
              <a:ext cx="1981199" cy="738664"/>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0 == c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true</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cSld>
  <p:clrMapOvr>
    <a:masterClrMapping/>
  </p:clrMapOvr>
  <p:transition>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Nelson-Oppen procedure</a:t>
            </a:r>
            <a:endParaRPr lang="en-US" dirty="0"/>
          </a:p>
        </p:txBody>
      </p:sp>
      <p:sp>
        <p:nvSpPr>
          <p:cNvPr id="3" name="Content Placeholder 2"/>
          <p:cNvSpPr>
            <a:spLocks noGrp="1"/>
          </p:cNvSpPr>
          <p:nvPr>
            <p:ph idx="1"/>
          </p:nvPr>
        </p:nvSpPr>
        <p:spPr>
          <a:xfrm>
            <a:off x="421194" y="1724374"/>
            <a:ext cx="8382000" cy="4616648"/>
          </a:xfrm>
        </p:spPr>
        <p:txBody>
          <a:bodyPr/>
          <a:lstStyle/>
          <a:p>
            <a:pPr>
              <a:buNone/>
            </a:pPr>
            <a:r>
              <a:rPr lang="en-US" sz="2400" b="1" dirty="0" smtClean="0"/>
              <a:t>Initial state: </a:t>
            </a:r>
            <a:r>
              <a:rPr lang="en-US" sz="2400" i="1" dirty="0" smtClean="0">
                <a:sym typeface="Symbol"/>
              </a:rPr>
              <a:t>L </a:t>
            </a:r>
            <a:r>
              <a:rPr lang="en-US" sz="2400" dirty="0" smtClean="0">
                <a:sym typeface="Symbol"/>
              </a:rPr>
              <a:t>is set of literals over </a:t>
            </a:r>
            <a:r>
              <a:rPr lang="en-US" sz="2400" baseline="-25000" dirty="0" smtClean="0">
                <a:sym typeface="Symbol"/>
              </a:rPr>
              <a:t>1</a:t>
            </a:r>
            <a:r>
              <a:rPr lang="en-US" sz="2400" i="1" dirty="0" smtClean="0"/>
              <a:t> </a:t>
            </a:r>
            <a:r>
              <a:rPr lang="en-US" sz="2400" dirty="0" smtClean="0">
                <a:sym typeface="Symbol"/>
              </a:rPr>
              <a:t> </a:t>
            </a:r>
            <a:r>
              <a:rPr lang="en-US" sz="2400" baseline="-25000" dirty="0" smtClean="0">
                <a:sym typeface="Symbol"/>
              </a:rPr>
              <a:t>2</a:t>
            </a:r>
            <a:r>
              <a:rPr lang="en-US" sz="2400" dirty="0" smtClean="0">
                <a:sym typeface="Symbol"/>
              </a:rPr>
              <a:t> </a:t>
            </a:r>
          </a:p>
          <a:p>
            <a:pPr>
              <a:buNone/>
            </a:pPr>
            <a:r>
              <a:rPr lang="en-US" sz="2400" b="1" dirty="0" smtClean="0">
                <a:sym typeface="Symbol"/>
              </a:rPr>
              <a:t>Purify: </a:t>
            </a:r>
            <a:r>
              <a:rPr lang="en-US" sz="2400" dirty="0" smtClean="0">
                <a:sym typeface="Symbol"/>
              </a:rPr>
              <a:t>Preserving </a:t>
            </a:r>
            <a:r>
              <a:rPr lang="en-US" sz="2400" dirty="0" err="1" smtClean="0">
                <a:sym typeface="Symbol"/>
              </a:rPr>
              <a:t>satisfiability</a:t>
            </a:r>
            <a:r>
              <a:rPr lang="en-US" sz="2400" dirty="0" smtClean="0">
                <a:sym typeface="Symbol"/>
              </a:rPr>
              <a:t>, </a:t>
            </a:r>
            <a:br>
              <a:rPr lang="en-US" sz="2400" dirty="0" smtClean="0">
                <a:sym typeface="Symbol"/>
              </a:rPr>
            </a:br>
            <a:r>
              <a:rPr lang="en-US" sz="2400" dirty="0" smtClean="0">
                <a:sym typeface="Symbol"/>
              </a:rPr>
              <a:t>convert </a:t>
            </a:r>
            <a:r>
              <a:rPr lang="en-US" sz="2400" i="1" dirty="0" smtClean="0">
                <a:sym typeface="Symbol"/>
              </a:rPr>
              <a:t>L </a:t>
            </a:r>
            <a:r>
              <a:rPr lang="en-US" sz="2400" dirty="0" smtClean="0">
                <a:sym typeface="Symbol"/>
              </a:rPr>
              <a:t>into </a:t>
            </a:r>
            <a:r>
              <a:rPr lang="en-US" sz="2400" i="1" dirty="0" smtClean="0">
                <a:sym typeface="Symbol"/>
              </a:rPr>
              <a:t>L’ </a:t>
            </a:r>
            <a:r>
              <a:rPr lang="en-US" sz="2400" dirty="0" smtClean="0">
                <a:sym typeface="Symbol"/>
              </a:rPr>
              <a:t>= </a:t>
            </a:r>
            <a:r>
              <a:rPr lang="en-US" sz="2400" i="1" dirty="0" smtClean="0">
                <a:sym typeface="Symbol"/>
              </a:rPr>
              <a:t>L</a:t>
            </a:r>
            <a:r>
              <a:rPr lang="en-US" sz="2400" i="1" baseline="-25000" dirty="0" smtClean="0">
                <a:sym typeface="Symbol"/>
              </a:rPr>
              <a:t>1</a:t>
            </a:r>
            <a:r>
              <a:rPr lang="en-US" sz="2400" i="1" dirty="0" smtClean="0">
                <a:sym typeface="Symbol"/>
              </a:rPr>
              <a:t> </a:t>
            </a:r>
            <a:r>
              <a:rPr lang="en-US" sz="2400" dirty="0" smtClean="0">
                <a:sym typeface="Symbol"/>
              </a:rPr>
              <a:t> </a:t>
            </a:r>
            <a:r>
              <a:rPr lang="en-US" sz="2400" i="1" dirty="0" smtClean="0">
                <a:sym typeface="Symbol"/>
              </a:rPr>
              <a:t>L</a:t>
            </a:r>
            <a:r>
              <a:rPr lang="en-US" sz="2400" i="1" baseline="-25000" dirty="0" smtClean="0">
                <a:sym typeface="Symbol"/>
              </a:rPr>
              <a:t>2</a:t>
            </a:r>
            <a:r>
              <a:rPr lang="en-US" sz="2400" dirty="0" smtClean="0">
                <a:sym typeface="Symbol"/>
              </a:rPr>
              <a:t> such that </a:t>
            </a:r>
            <a:br>
              <a:rPr lang="en-US" sz="2400" dirty="0" smtClean="0">
                <a:sym typeface="Symbol"/>
              </a:rPr>
            </a:br>
            <a:r>
              <a:rPr lang="en-US" sz="2400" i="1" dirty="0" smtClean="0">
                <a:sym typeface="Symbol"/>
              </a:rPr>
              <a:t>L</a:t>
            </a:r>
            <a:r>
              <a:rPr lang="en-US" sz="2400" i="1" baseline="-25000" dirty="0" smtClean="0">
                <a:sym typeface="Symbol"/>
              </a:rPr>
              <a:t>1 </a:t>
            </a:r>
            <a:r>
              <a:rPr lang="en-US" sz="2400" i="1" dirty="0" smtClean="0">
                <a:sym typeface="Symbol"/>
              </a:rPr>
              <a:t></a:t>
            </a:r>
            <a:r>
              <a:rPr lang="en-US" sz="2400" dirty="0" smtClean="0">
                <a:sym typeface="Symbol"/>
              </a:rPr>
              <a:t> T(</a:t>
            </a:r>
            <a:r>
              <a:rPr lang="en-US" sz="2400" baseline="-25000" dirty="0" smtClean="0">
                <a:sym typeface="Symbol"/>
              </a:rPr>
              <a:t>1</a:t>
            </a:r>
            <a:r>
              <a:rPr lang="en-US" sz="2400" i="1" dirty="0" smtClean="0"/>
              <a:t>,V),  </a:t>
            </a:r>
            <a:r>
              <a:rPr lang="en-US" sz="2400" i="1" dirty="0" smtClean="0">
                <a:sym typeface="Symbol"/>
              </a:rPr>
              <a:t>L</a:t>
            </a:r>
            <a:r>
              <a:rPr lang="en-US" sz="2400" i="1" baseline="-25000" dirty="0" smtClean="0">
                <a:sym typeface="Symbol"/>
              </a:rPr>
              <a:t>2 </a:t>
            </a:r>
            <a:r>
              <a:rPr lang="en-US" sz="2400" i="1" dirty="0" smtClean="0">
                <a:sym typeface="Symbol"/>
              </a:rPr>
              <a:t></a:t>
            </a:r>
            <a:r>
              <a:rPr lang="en-US" sz="2400" dirty="0" smtClean="0">
                <a:sym typeface="Symbol"/>
              </a:rPr>
              <a:t> T(</a:t>
            </a:r>
            <a:r>
              <a:rPr lang="en-US" sz="2400" baseline="-25000" dirty="0" smtClean="0">
                <a:sym typeface="Symbol"/>
              </a:rPr>
              <a:t>2</a:t>
            </a:r>
            <a:r>
              <a:rPr lang="en-US" sz="2400" dirty="0" smtClean="0">
                <a:sym typeface="Symbol"/>
              </a:rPr>
              <a:t>,V)</a:t>
            </a:r>
            <a:br>
              <a:rPr lang="en-US" sz="2400" dirty="0" smtClean="0">
                <a:sym typeface="Symbol"/>
              </a:rPr>
            </a:br>
            <a:r>
              <a:rPr lang="en-US" sz="2400" dirty="0" smtClean="0">
                <a:sym typeface="Symbol"/>
              </a:rPr>
              <a:t>So </a:t>
            </a:r>
            <a:r>
              <a:rPr lang="en-US" sz="2400" i="1" dirty="0" smtClean="0">
                <a:sym typeface="Symbol"/>
              </a:rPr>
              <a:t>L</a:t>
            </a:r>
            <a:r>
              <a:rPr lang="en-US" sz="2400" i="1" baseline="-25000" dirty="0" smtClean="0">
                <a:sym typeface="Symbol"/>
              </a:rPr>
              <a:t>1</a:t>
            </a:r>
            <a:r>
              <a:rPr lang="en-US" sz="2400" i="1" dirty="0" smtClean="0">
                <a:sym typeface="Symbol"/>
              </a:rPr>
              <a:t> </a:t>
            </a:r>
            <a:r>
              <a:rPr lang="en-US" sz="2400" dirty="0" smtClean="0">
                <a:sym typeface="Symbol"/>
              </a:rPr>
              <a:t> </a:t>
            </a:r>
            <a:r>
              <a:rPr lang="en-US" sz="2400" i="1" dirty="0" smtClean="0">
                <a:sym typeface="Symbol"/>
              </a:rPr>
              <a:t>L</a:t>
            </a:r>
            <a:r>
              <a:rPr lang="en-US" sz="2400" i="1" baseline="-25000" dirty="0" smtClean="0">
                <a:sym typeface="Symbol"/>
              </a:rPr>
              <a:t>2</a:t>
            </a:r>
            <a:r>
              <a:rPr lang="en-US" sz="2400" dirty="0" smtClean="0">
                <a:sym typeface="Symbol"/>
              </a:rPr>
              <a:t> = </a:t>
            </a:r>
            <a:r>
              <a:rPr lang="en-US" sz="2400" dirty="0" err="1" smtClean="0">
                <a:sym typeface="Symbol"/>
              </a:rPr>
              <a:t>V</a:t>
            </a:r>
            <a:r>
              <a:rPr lang="en-US" sz="2400" baseline="-25000" dirty="0" err="1" smtClean="0">
                <a:sym typeface="Symbol"/>
              </a:rPr>
              <a:t>shared</a:t>
            </a:r>
            <a:r>
              <a:rPr lang="en-US" sz="2400" dirty="0" smtClean="0">
                <a:sym typeface="Symbol"/>
              </a:rPr>
              <a:t>  V</a:t>
            </a:r>
          </a:p>
          <a:p>
            <a:pPr>
              <a:buNone/>
            </a:pPr>
            <a:r>
              <a:rPr lang="en-US" sz="2400" b="1" dirty="0" smtClean="0">
                <a:sym typeface="Symbol"/>
              </a:rPr>
              <a:t>Interaction: </a:t>
            </a:r>
            <a:r>
              <a:rPr lang="en-US" sz="2400" i="1" dirty="0" smtClean="0"/>
              <a:t> </a:t>
            </a:r>
            <a:br>
              <a:rPr lang="en-US" sz="2400" i="1" dirty="0" smtClean="0"/>
            </a:br>
            <a:r>
              <a:rPr lang="en-US" sz="2400" dirty="0" smtClean="0"/>
              <a:t>Guess a partition of </a:t>
            </a:r>
            <a:r>
              <a:rPr lang="en-US" sz="2400" dirty="0" err="1" smtClean="0">
                <a:sym typeface="Symbol"/>
              </a:rPr>
              <a:t>V</a:t>
            </a:r>
            <a:r>
              <a:rPr lang="en-US" sz="2400" baseline="-25000" dirty="0" err="1" smtClean="0">
                <a:sym typeface="Symbol"/>
              </a:rPr>
              <a:t>shared</a:t>
            </a:r>
            <a:r>
              <a:rPr lang="en-US" sz="2400" dirty="0" smtClean="0">
                <a:sym typeface="Symbol"/>
              </a:rPr>
              <a:t>  </a:t>
            </a:r>
          </a:p>
          <a:p>
            <a:pPr>
              <a:buNone/>
            </a:pPr>
            <a:r>
              <a:rPr lang="en-US" sz="2400" b="1" dirty="0" smtClean="0">
                <a:sym typeface="Symbol"/>
              </a:rPr>
              <a:t>	</a:t>
            </a:r>
            <a:r>
              <a:rPr lang="en-US" sz="2400" dirty="0" smtClean="0">
                <a:sym typeface="Symbol"/>
              </a:rPr>
              <a:t>Express the partition as a conjunction of equalities.</a:t>
            </a:r>
            <a:br>
              <a:rPr lang="en-US" sz="2400" dirty="0" smtClean="0">
                <a:sym typeface="Symbol"/>
              </a:rPr>
            </a:br>
            <a:r>
              <a:rPr lang="en-US" sz="2400" dirty="0" smtClean="0">
                <a:sym typeface="Symbol"/>
              </a:rPr>
              <a:t>Example, { x</a:t>
            </a:r>
            <a:r>
              <a:rPr lang="en-US" sz="2400" baseline="-25000" dirty="0" smtClean="0">
                <a:sym typeface="Symbol"/>
              </a:rPr>
              <a:t>1</a:t>
            </a:r>
            <a:r>
              <a:rPr lang="en-US" sz="2400" dirty="0" smtClean="0">
                <a:sym typeface="Symbol"/>
              </a:rPr>
              <a:t> }, { x</a:t>
            </a:r>
            <a:r>
              <a:rPr lang="en-US" sz="2400" baseline="-25000" dirty="0" smtClean="0">
                <a:sym typeface="Symbol"/>
              </a:rPr>
              <a:t>2</a:t>
            </a:r>
            <a:r>
              <a:rPr lang="en-US" sz="2400" dirty="0" smtClean="0">
                <a:sym typeface="Symbol"/>
              </a:rPr>
              <a:t> , x</a:t>
            </a:r>
            <a:r>
              <a:rPr lang="en-US" sz="2400" baseline="-25000" dirty="0" smtClean="0">
                <a:sym typeface="Symbol"/>
              </a:rPr>
              <a:t>3</a:t>
            </a:r>
            <a:r>
              <a:rPr lang="en-US" sz="2400" dirty="0" smtClean="0">
                <a:sym typeface="Symbol"/>
              </a:rPr>
              <a:t> }, { x</a:t>
            </a:r>
            <a:r>
              <a:rPr lang="en-US" sz="2400" baseline="-25000" dirty="0" smtClean="0">
                <a:sym typeface="Symbol"/>
              </a:rPr>
              <a:t>4</a:t>
            </a:r>
            <a:r>
              <a:rPr lang="en-US" sz="2400" dirty="0" smtClean="0">
                <a:sym typeface="Symbol"/>
              </a:rPr>
              <a:t> } is represented as:</a:t>
            </a:r>
            <a:br>
              <a:rPr lang="en-US" sz="2400" dirty="0" smtClean="0">
                <a:sym typeface="Symbol"/>
              </a:rPr>
            </a:br>
            <a:r>
              <a:rPr lang="en-US" sz="2400" dirty="0" smtClean="0">
                <a:sym typeface="Symbol"/>
              </a:rPr>
              <a:t> : x</a:t>
            </a:r>
            <a:r>
              <a:rPr lang="en-US" sz="2400" baseline="-25000" dirty="0" smtClean="0">
                <a:sym typeface="Symbol"/>
              </a:rPr>
              <a:t>1</a:t>
            </a:r>
            <a:r>
              <a:rPr lang="en-US" sz="2400" dirty="0" smtClean="0">
                <a:sym typeface="Symbol"/>
              </a:rPr>
              <a:t>  x</a:t>
            </a:r>
            <a:r>
              <a:rPr lang="en-US" sz="2400" baseline="-25000" dirty="0" smtClean="0">
                <a:sym typeface="Symbol"/>
              </a:rPr>
              <a:t>2 </a:t>
            </a:r>
            <a:r>
              <a:rPr lang="en-US" sz="2400" dirty="0" smtClean="0">
                <a:sym typeface="Symbol"/>
              </a:rPr>
              <a:t>x</a:t>
            </a:r>
            <a:r>
              <a:rPr lang="en-US" sz="2400" baseline="-25000" dirty="0" smtClean="0">
                <a:sym typeface="Symbol"/>
              </a:rPr>
              <a:t>1</a:t>
            </a:r>
            <a:r>
              <a:rPr lang="en-US" sz="2400" dirty="0" smtClean="0">
                <a:sym typeface="Symbol"/>
              </a:rPr>
              <a:t>  x</a:t>
            </a:r>
            <a:r>
              <a:rPr lang="en-US" sz="2400" baseline="-25000" dirty="0" smtClean="0">
                <a:sym typeface="Symbol"/>
              </a:rPr>
              <a:t>4</a:t>
            </a:r>
            <a:r>
              <a:rPr lang="en-US" sz="2400" dirty="0" smtClean="0">
                <a:sym typeface="Symbol"/>
              </a:rPr>
              <a:t> x</a:t>
            </a:r>
            <a:r>
              <a:rPr lang="en-US" sz="2400" baseline="-25000" dirty="0" smtClean="0">
                <a:sym typeface="Symbol"/>
              </a:rPr>
              <a:t>2</a:t>
            </a:r>
            <a:r>
              <a:rPr lang="en-US" sz="2400" dirty="0" smtClean="0">
                <a:sym typeface="Symbol"/>
              </a:rPr>
              <a:t>  x</a:t>
            </a:r>
            <a:r>
              <a:rPr lang="en-US" sz="2400" baseline="-25000" dirty="0" smtClean="0">
                <a:sym typeface="Symbol"/>
              </a:rPr>
              <a:t>4</a:t>
            </a:r>
            <a:r>
              <a:rPr lang="en-US" sz="2400" dirty="0" smtClean="0">
                <a:sym typeface="Symbol"/>
              </a:rPr>
              <a:t> x</a:t>
            </a:r>
            <a:r>
              <a:rPr lang="en-US" sz="2400" baseline="-25000" dirty="0" smtClean="0">
                <a:sym typeface="Symbol"/>
              </a:rPr>
              <a:t>2</a:t>
            </a:r>
            <a:r>
              <a:rPr lang="en-US" sz="2400" dirty="0" smtClean="0">
                <a:sym typeface="Symbol"/>
              </a:rPr>
              <a:t> = x</a:t>
            </a:r>
            <a:r>
              <a:rPr lang="en-US" sz="2400" baseline="-25000" dirty="0" smtClean="0">
                <a:sym typeface="Symbol"/>
              </a:rPr>
              <a:t>3</a:t>
            </a:r>
            <a:r>
              <a:rPr lang="en-US" sz="2400" dirty="0" smtClean="0">
                <a:sym typeface="Symbol"/>
              </a:rPr>
              <a:t> </a:t>
            </a:r>
          </a:p>
          <a:p>
            <a:pPr>
              <a:buNone/>
            </a:pPr>
            <a:r>
              <a:rPr lang="en-US" sz="2400" b="1" dirty="0" smtClean="0">
                <a:sym typeface="Symbol"/>
              </a:rPr>
              <a:t>Component Procedures:</a:t>
            </a:r>
            <a:r>
              <a:rPr lang="en-US" sz="2400" dirty="0" smtClean="0">
                <a:sym typeface="Symbol"/>
              </a:rPr>
              <a:t/>
            </a:r>
            <a:br>
              <a:rPr lang="en-US" sz="2400" dirty="0" smtClean="0">
                <a:sym typeface="Symbol"/>
              </a:rPr>
            </a:br>
            <a:r>
              <a:rPr lang="en-US" sz="2400" dirty="0" smtClean="0">
                <a:sym typeface="Symbol"/>
              </a:rPr>
              <a:t>Use solver 1 to check </a:t>
            </a:r>
            <a:r>
              <a:rPr lang="en-US" sz="2400" dirty="0" err="1" smtClean="0">
                <a:sym typeface="Symbol"/>
              </a:rPr>
              <a:t>satisfiability</a:t>
            </a:r>
            <a:r>
              <a:rPr lang="en-US" sz="2400" dirty="0" smtClean="0">
                <a:sym typeface="Symbol"/>
              </a:rPr>
              <a:t> of </a:t>
            </a:r>
            <a:r>
              <a:rPr lang="en-US" sz="2400" i="1" dirty="0" smtClean="0">
                <a:sym typeface="Symbol"/>
              </a:rPr>
              <a:t>L</a:t>
            </a:r>
            <a:r>
              <a:rPr lang="en-US" sz="2400" i="1" baseline="-25000" dirty="0" smtClean="0">
                <a:sym typeface="Symbol"/>
              </a:rPr>
              <a:t>1</a:t>
            </a:r>
            <a:r>
              <a:rPr lang="en-US" sz="2400" dirty="0" smtClean="0">
                <a:sym typeface="Symbol"/>
              </a:rPr>
              <a:t>  </a:t>
            </a:r>
            <a:br>
              <a:rPr lang="en-US" sz="2400" dirty="0" smtClean="0">
                <a:sym typeface="Symbol"/>
              </a:rPr>
            </a:br>
            <a:r>
              <a:rPr lang="en-US" sz="2400" dirty="0" smtClean="0">
                <a:sym typeface="Symbol"/>
              </a:rPr>
              <a:t>Use solver 2 to check </a:t>
            </a:r>
            <a:r>
              <a:rPr lang="en-US" sz="2400" dirty="0" err="1" smtClean="0">
                <a:sym typeface="Symbol"/>
              </a:rPr>
              <a:t>satisfiability</a:t>
            </a:r>
            <a:r>
              <a:rPr lang="en-US" sz="2400" dirty="0" smtClean="0">
                <a:sym typeface="Symbol"/>
              </a:rPr>
              <a:t> of </a:t>
            </a:r>
            <a:r>
              <a:rPr lang="en-US" sz="2400" i="1" dirty="0" smtClean="0">
                <a:sym typeface="Symbol"/>
              </a:rPr>
              <a:t>L</a:t>
            </a:r>
            <a:r>
              <a:rPr lang="en-US" sz="2400" i="1" baseline="-25000" dirty="0" smtClean="0">
                <a:sym typeface="Symbol"/>
              </a:rPr>
              <a:t>2</a:t>
            </a:r>
            <a:r>
              <a:rPr lang="en-US" sz="2400" dirty="0" smtClean="0">
                <a:sym typeface="Symbol"/>
              </a:rPr>
              <a:t>  </a:t>
            </a:r>
            <a:endParaRPr lang="en-US" sz="2400" b="1" dirty="0"/>
          </a:p>
        </p:txBody>
      </p:sp>
    </p:spTree>
  </p:cSld>
  <p:clrMapOvr>
    <a:masterClrMapping/>
  </p:clrMapOvr>
  <p:transition>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NO </a:t>
            </a:r>
            <a:r>
              <a:rPr lang="en-US" dirty="0" smtClean="0"/>
              <a:t>–</a:t>
            </a:r>
            <a:r>
              <a:rPr smtClean="0"/>
              <a:t> reduced guessing</a:t>
            </a:r>
            <a:endParaRPr lang="en-US" dirty="0"/>
          </a:p>
        </p:txBody>
      </p:sp>
      <p:sp>
        <p:nvSpPr>
          <p:cNvPr id="3" name="Content Placeholder 2"/>
          <p:cNvSpPr>
            <a:spLocks noGrp="1"/>
          </p:cNvSpPr>
          <p:nvPr>
            <p:ph idx="1"/>
          </p:nvPr>
        </p:nvSpPr>
        <p:spPr>
          <a:xfrm>
            <a:off x="381000" y="1563601"/>
            <a:ext cx="8382000" cy="4918269"/>
          </a:xfrm>
        </p:spPr>
        <p:txBody>
          <a:bodyPr/>
          <a:lstStyle/>
          <a:p>
            <a:r>
              <a:rPr lang="en-US" sz="3200" dirty="0" smtClean="0"/>
              <a:t>Instead of guessing, we can often </a:t>
            </a:r>
            <a:r>
              <a:rPr lang="en-US" sz="3200" i="1" dirty="0" smtClean="0"/>
              <a:t>deduce </a:t>
            </a:r>
            <a:r>
              <a:rPr lang="en-US" sz="3200" dirty="0" smtClean="0"/>
              <a:t>the equalities to be shared.</a:t>
            </a:r>
          </a:p>
          <a:p>
            <a:endParaRPr lang="en-US" sz="3200" dirty="0" smtClean="0"/>
          </a:p>
          <a:p>
            <a:r>
              <a:rPr lang="en-US" sz="3200" b="1" dirty="0" smtClean="0"/>
              <a:t>Interaction: </a:t>
            </a:r>
            <a:r>
              <a:rPr lang="en-US" sz="3200" i="1" dirty="0" smtClean="0">
                <a:sym typeface="Symbol"/>
              </a:rPr>
              <a:t>T</a:t>
            </a:r>
            <a:r>
              <a:rPr lang="en-US" sz="3200" i="1" baseline="-25000" dirty="0" smtClean="0">
                <a:sym typeface="Symbol"/>
              </a:rPr>
              <a:t>1 </a:t>
            </a:r>
            <a:r>
              <a:rPr lang="en-US" sz="3200" i="1" dirty="0" smtClean="0">
                <a:sym typeface="Symbol"/>
              </a:rPr>
              <a:t></a:t>
            </a:r>
            <a:r>
              <a:rPr lang="en-US" sz="2800" i="1" dirty="0" smtClean="0">
                <a:sym typeface="Symbol"/>
              </a:rPr>
              <a:t> L</a:t>
            </a:r>
            <a:r>
              <a:rPr lang="en-US" sz="2800" i="1" baseline="-25000" dirty="0" smtClean="0">
                <a:sym typeface="Symbol"/>
              </a:rPr>
              <a:t>1 </a:t>
            </a:r>
            <a:r>
              <a:rPr lang="en-US" sz="3200" dirty="0" smtClean="0"/>
              <a:t>⊨ </a:t>
            </a:r>
            <a:r>
              <a:rPr lang="en-US" sz="3200" i="1" dirty="0" smtClean="0"/>
              <a:t>x = y</a:t>
            </a:r>
            <a:br>
              <a:rPr lang="en-US" sz="3200" i="1" dirty="0" smtClean="0"/>
            </a:br>
            <a:r>
              <a:rPr lang="en-US" sz="3200" i="1" dirty="0" smtClean="0"/>
              <a:t>then add equality to </a:t>
            </a:r>
            <a:r>
              <a:rPr lang="en-US" sz="3200" i="1" dirty="0" smtClean="0">
                <a:sym typeface="Symbol"/>
              </a:rPr>
              <a:t>.</a:t>
            </a:r>
          </a:p>
          <a:p>
            <a:endParaRPr lang="en-US" sz="3200" i="1" dirty="0" smtClean="0">
              <a:sym typeface="Symbol"/>
            </a:endParaRPr>
          </a:p>
          <a:p>
            <a:r>
              <a:rPr lang="en-US" sz="3200" dirty="0" smtClean="0">
                <a:sym typeface="Symbol"/>
              </a:rPr>
              <a:t>If theories are </a:t>
            </a:r>
            <a:r>
              <a:rPr lang="en-US" sz="3200" i="1" dirty="0" smtClean="0">
                <a:sym typeface="Symbol"/>
              </a:rPr>
              <a:t>convex, </a:t>
            </a:r>
            <a:r>
              <a:rPr lang="en-US" sz="3200" dirty="0" smtClean="0">
                <a:sym typeface="Symbol"/>
              </a:rPr>
              <a:t>then we can:</a:t>
            </a:r>
          </a:p>
          <a:p>
            <a:pPr lvl="1"/>
            <a:r>
              <a:rPr lang="en-US" sz="2800" dirty="0" smtClean="0">
                <a:sym typeface="Symbol"/>
              </a:rPr>
              <a:t>Deduce all equalities.</a:t>
            </a:r>
          </a:p>
          <a:p>
            <a:pPr lvl="1"/>
            <a:r>
              <a:rPr lang="en-US" sz="2800" dirty="0" smtClean="0">
                <a:sym typeface="Symbol"/>
              </a:rPr>
              <a:t>Assume every thing not deduced is distinct.</a:t>
            </a:r>
          </a:p>
          <a:p>
            <a:pPr lvl="1"/>
            <a:r>
              <a:rPr lang="en-US" sz="2800" dirty="0" smtClean="0">
                <a:sym typeface="Symbol"/>
              </a:rPr>
              <a:t>Complexity: </a:t>
            </a:r>
            <a:r>
              <a:rPr lang="en-US" sz="2800" dirty="0" smtClean="0"/>
              <a:t>O(n</a:t>
            </a:r>
            <a:r>
              <a:rPr lang="en-US" sz="2800" baseline="30000" dirty="0" smtClean="0"/>
              <a:t>4</a:t>
            </a:r>
            <a:r>
              <a:rPr lang="en-US" sz="2800" dirty="0" smtClean="0"/>
              <a:t> x T</a:t>
            </a:r>
            <a:r>
              <a:rPr lang="en-US" sz="2800" i="1" baseline="-25000" dirty="0" smtClean="0"/>
              <a:t>1</a:t>
            </a:r>
            <a:r>
              <a:rPr lang="en-US" sz="2800" dirty="0" smtClean="0"/>
              <a:t>(</a:t>
            </a:r>
            <a:r>
              <a:rPr lang="en-US" sz="2800" i="1" dirty="0" smtClean="0"/>
              <a:t>n</a:t>
            </a:r>
            <a:r>
              <a:rPr lang="en-US" sz="2800" dirty="0" smtClean="0"/>
              <a:t>) x T</a:t>
            </a:r>
            <a:r>
              <a:rPr lang="en-US" sz="2800" i="1" baseline="-25000" dirty="0" smtClean="0"/>
              <a:t>2</a:t>
            </a:r>
            <a:r>
              <a:rPr lang="en-US" sz="2800" dirty="0" smtClean="0"/>
              <a:t>(</a:t>
            </a:r>
            <a:r>
              <a:rPr lang="en-US" sz="2800" i="1" dirty="0" smtClean="0"/>
              <a:t>n</a:t>
            </a:r>
            <a:r>
              <a:rPr lang="en-US" sz="2800" dirty="0" smtClean="0"/>
              <a:t>)).</a:t>
            </a:r>
            <a:endParaRPr lang="en-US" sz="2800" dirty="0" smtClean="0">
              <a:sym typeface="Symbol"/>
            </a:endParaRPr>
          </a:p>
        </p:txBody>
      </p:sp>
    </p:spTree>
  </p:cSld>
  <p:clrMapOvr>
    <a:masterClrMapping/>
  </p:clrMapOvr>
  <p:transition>
    <p:fad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combination</a:t>
            </a:r>
            <a:endParaRPr lang="en-US" dirty="0"/>
          </a:p>
        </p:txBody>
      </p:sp>
      <p:sp>
        <p:nvSpPr>
          <p:cNvPr id="3" name="Content Placeholder 2"/>
          <p:cNvSpPr>
            <a:spLocks noGrp="1"/>
          </p:cNvSpPr>
          <p:nvPr>
            <p:ph idx="1"/>
          </p:nvPr>
        </p:nvSpPr>
        <p:spPr>
          <a:xfrm>
            <a:off x="401097" y="1885147"/>
            <a:ext cx="8382000" cy="4081117"/>
          </a:xfrm>
        </p:spPr>
        <p:txBody>
          <a:bodyPr/>
          <a:lstStyle/>
          <a:p>
            <a:r>
              <a:rPr lang="en-US" sz="2800" dirty="0" smtClean="0"/>
              <a:t>Reduced guessing is only complete for convex theories.</a:t>
            </a:r>
          </a:p>
          <a:p>
            <a:endParaRPr lang="en-US" sz="2800" dirty="0" smtClean="0"/>
          </a:p>
          <a:p>
            <a:r>
              <a:rPr lang="en-US" sz="2800" dirty="0" smtClean="0"/>
              <a:t>Deducing all implied equalities may be expensive.</a:t>
            </a:r>
          </a:p>
          <a:p>
            <a:pPr lvl="1"/>
            <a:r>
              <a:rPr lang="en-US" sz="2400" dirty="0" smtClean="0"/>
              <a:t>Example: Simplex – no direct way to extract from just bounds and </a:t>
            </a:r>
            <a:r>
              <a:rPr lang="en-US" sz="2400" dirty="0" smtClean="0">
                <a:sym typeface="Symbol"/>
              </a:rPr>
              <a:t></a:t>
            </a:r>
            <a:endParaRPr lang="en-US" sz="2400" dirty="0" smtClean="0"/>
          </a:p>
          <a:p>
            <a:pPr lvl="1"/>
            <a:endParaRPr lang="en-US" sz="2400" dirty="0" smtClean="0"/>
          </a:p>
          <a:p>
            <a:r>
              <a:rPr lang="en-US" sz="2800" i="1" dirty="0" smtClean="0"/>
              <a:t>But: </a:t>
            </a:r>
            <a:r>
              <a:rPr lang="en-US" sz="2800" dirty="0" smtClean="0"/>
              <a:t>backtracking is pretty cheap nowadays:</a:t>
            </a:r>
          </a:p>
          <a:p>
            <a:pPr lvl="1"/>
            <a:r>
              <a:rPr lang="en-US" sz="2400" dirty="0" smtClean="0"/>
              <a:t>If </a:t>
            </a:r>
            <a:r>
              <a:rPr lang="en-US" sz="2400" dirty="0" smtClean="0">
                <a:sym typeface="Symbol"/>
              </a:rPr>
              <a:t>(x) = (y), then x, y are equal in arithmetical component.</a:t>
            </a:r>
            <a:endParaRPr lang="en-US" dirty="0" smtClean="0"/>
          </a:p>
        </p:txBody>
      </p:sp>
    </p:spTree>
  </p:cSld>
  <p:clrMapOvr>
    <a:masterClrMapping/>
  </p:clrMapOvr>
  <p:transition>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Model-based combination</a:t>
            </a:r>
            <a:endParaRPr lang="en-US" dirty="0"/>
          </a:p>
        </p:txBody>
      </p:sp>
      <p:sp>
        <p:nvSpPr>
          <p:cNvPr id="3" name="Content Placeholder 2"/>
          <p:cNvSpPr>
            <a:spLocks noGrp="1"/>
          </p:cNvSpPr>
          <p:nvPr>
            <p:ph idx="1"/>
          </p:nvPr>
        </p:nvSpPr>
        <p:spPr>
          <a:xfrm>
            <a:off x="383309" y="1221352"/>
            <a:ext cx="8382000" cy="5202963"/>
          </a:xfrm>
        </p:spPr>
        <p:txBody>
          <a:bodyPr/>
          <a:lstStyle/>
          <a:p>
            <a:pPr lvl="1">
              <a:buNone/>
            </a:pPr>
            <a:endParaRPr lang="en-US" dirty="0" smtClean="0"/>
          </a:p>
          <a:p>
            <a:r>
              <a:rPr lang="en-US" sz="3200" dirty="0" err="1" smtClean="0"/>
              <a:t>Backjumping</a:t>
            </a:r>
            <a:r>
              <a:rPr lang="en-US" sz="3200" dirty="0" smtClean="0"/>
              <a:t> is cheap with modern DPLL:</a:t>
            </a:r>
          </a:p>
          <a:p>
            <a:pPr lvl="1"/>
            <a:endParaRPr lang="en-US" sz="2800" dirty="0" smtClean="0"/>
          </a:p>
          <a:p>
            <a:pPr lvl="1"/>
            <a:r>
              <a:rPr lang="en-US" sz="2800" dirty="0" smtClean="0"/>
              <a:t>If </a:t>
            </a:r>
            <a:r>
              <a:rPr lang="en-US" sz="2800" dirty="0" smtClean="0">
                <a:sym typeface="Symbol"/>
              </a:rPr>
              <a:t>(x) = (y), then x, y are equal in arithmetical model.</a:t>
            </a:r>
          </a:p>
          <a:p>
            <a:pPr lvl="1"/>
            <a:endParaRPr lang="en-US" sz="2800" dirty="0" smtClean="0">
              <a:sym typeface="Symbol"/>
            </a:endParaRPr>
          </a:p>
          <a:p>
            <a:pPr lvl="1"/>
            <a:r>
              <a:rPr lang="en-US" sz="2800" dirty="0" smtClean="0">
                <a:sym typeface="Symbol"/>
              </a:rPr>
              <a:t>So let’s add x = y to , but allow to backtrack from guess.</a:t>
            </a:r>
            <a:endParaRPr lang="en-US" sz="2800" dirty="0" smtClean="0"/>
          </a:p>
          <a:p>
            <a:pPr lvl="1"/>
            <a:endParaRPr lang="en-US" sz="2800" i="1" dirty="0" smtClean="0"/>
          </a:p>
          <a:p>
            <a:r>
              <a:rPr lang="en-US" sz="3200" dirty="0" smtClean="0"/>
              <a:t>In general: if </a:t>
            </a:r>
            <a:r>
              <a:rPr lang="en-US" sz="3200" i="1" dirty="0" smtClean="0"/>
              <a:t>M</a:t>
            </a:r>
            <a:r>
              <a:rPr lang="en-US" sz="3200" i="1" baseline="-25000" dirty="0" smtClean="0"/>
              <a:t>1</a:t>
            </a:r>
            <a:r>
              <a:rPr lang="en-US" sz="3200" i="1" dirty="0" smtClean="0"/>
              <a:t> </a:t>
            </a:r>
            <a:r>
              <a:rPr lang="en-US" sz="3200" dirty="0" smtClean="0"/>
              <a:t>is the current model</a:t>
            </a:r>
          </a:p>
          <a:p>
            <a:pPr lvl="1"/>
            <a:r>
              <a:rPr lang="en-US" sz="2800" i="1" dirty="0" smtClean="0"/>
              <a:t>M</a:t>
            </a:r>
            <a:r>
              <a:rPr lang="en-US" sz="2800" i="1" baseline="-25000" dirty="0" smtClean="0"/>
              <a:t>1</a:t>
            </a:r>
            <a:r>
              <a:rPr lang="en-US" sz="2800" i="1" dirty="0" smtClean="0"/>
              <a:t> </a:t>
            </a:r>
            <a:r>
              <a:rPr lang="en-US" sz="2800" dirty="0" smtClean="0"/>
              <a:t>⊨</a:t>
            </a:r>
            <a:r>
              <a:rPr lang="en-US" sz="2800" i="1" dirty="0" smtClean="0"/>
              <a:t> x = y </a:t>
            </a:r>
            <a:r>
              <a:rPr lang="en-US" sz="2800" dirty="0" smtClean="0"/>
              <a:t>then add literal (x = y)</a:t>
            </a:r>
            <a:r>
              <a:rPr lang="en-US" sz="2800" baseline="30000" dirty="0" smtClean="0"/>
              <a:t>d</a:t>
            </a:r>
            <a:endParaRPr lang="en-US" sz="2800" dirty="0" smtClean="0"/>
          </a:p>
        </p:txBody>
      </p:sp>
    </p:spTree>
  </p:cSld>
  <p:clrMapOvr>
    <a:masterClrMapping/>
  </p:clrMapOvr>
  <p:transition>
    <p:fad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26724" y="2866490"/>
            <a:ext cx="8032058" cy="1384995"/>
          </a:xfrm>
        </p:spPr>
        <p:txBody>
          <a:bodyPr/>
          <a:lstStyle/>
          <a:p>
            <a:r>
              <a:rPr smtClean="0"/>
              <a:t>Arrays</a:t>
            </a:r>
            <a:endParaRPr lang="en-US" dirty="0"/>
          </a:p>
        </p:txBody>
      </p:sp>
    </p:spTree>
  </p:cSld>
  <p:clrMapOvr>
    <a:masterClrMapping/>
  </p:clrMapOvr>
  <p:transition>
    <p:fad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Theory of arrays</a:t>
            </a:r>
            <a:endParaRPr lang="en-US" dirty="0"/>
          </a:p>
        </p:txBody>
      </p:sp>
      <p:sp>
        <p:nvSpPr>
          <p:cNvPr id="3" name="Content Placeholder 2"/>
          <p:cNvSpPr>
            <a:spLocks noGrp="1"/>
          </p:cNvSpPr>
          <p:nvPr>
            <p:ph idx="1"/>
          </p:nvPr>
        </p:nvSpPr>
        <p:spPr>
          <a:xfrm>
            <a:off x="381000" y="1412875"/>
            <a:ext cx="8382000" cy="6297108"/>
          </a:xfrm>
        </p:spPr>
        <p:txBody>
          <a:bodyPr/>
          <a:lstStyle/>
          <a:p>
            <a:r>
              <a:rPr lang="en-US" dirty="0" smtClean="0">
                <a:sym typeface="Symbol"/>
              </a:rPr>
              <a:t>Functions: </a:t>
            </a:r>
            <a:r>
              <a:rPr lang="en-US" baseline="-25000" dirty="0" smtClean="0">
                <a:sym typeface="Symbol"/>
              </a:rPr>
              <a:t>F</a:t>
            </a:r>
            <a:r>
              <a:rPr lang="en-US" i="1" dirty="0" smtClean="0"/>
              <a:t> </a:t>
            </a:r>
            <a:r>
              <a:rPr lang="en-US" dirty="0" smtClean="0">
                <a:sym typeface="Symbol"/>
              </a:rPr>
              <a:t>= { </a:t>
            </a:r>
            <a:r>
              <a:rPr lang="en-US" i="1" dirty="0" smtClean="0">
                <a:sym typeface="Symbol"/>
              </a:rPr>
              <a:t>read, write </a:t>
            </a:r>
            <a:r>
              <a:rPr lang="en-US" dirty="0" smtClean="0">
                <a:sym typeface="Symbol"/>
              </a:rPr>
              <a:t>}</a:t>
            </a:r>
          </a:p>
          <a:p>
            <a:r>
              <a:rPr lang="en-US" dirty="0" smtClean="0">
                <a:sym typeface="Symbol"/>
              </a:rPr>
              <a:t>Predicates: </a:t>
            </a:r>
            <a:r>
              <a:rPr lang="en-US" baseline="-25000" dirty="0" smtClean="0">
                <a:sym typeface="Symbol"/>
              </a:rPr>
              <a:t>P</a:t>
            </a:r>
            <a:r>
              <a:rPr lang="en-US" i="1" dirty="0" smtClean="0"/>
              <a:t> </a:t>
            </a:r>
            <a:r>
              <a:rPr lang="en-US" dirty="0" smtClean="0">
                <a:sym typeface="Symbol"/>
              </a:rPr>
              <a:t>= { = }</a:t>
            </a:r>
          </a:p>
          <a:p>
            <a:r>
              <a:rPr lang="en-US" dirty="0" smtClean="0">
                <a:sym typeface="Symbol"/>
              </a:rPr>
              <a:t>Convention </a:t>
            </a:r>
            <a:r>
              <a:rPr lang="en-US" i="1" dirty="0" smtClean="0">
                <a:sym typeface="Symbol"/>
              </a:rPr>
              <a:t>a[</a:t>
            </a:r>
            <a:r>
              <a:rPr lang="en-US" i="1" dirty="0" err="1" smtClean="0">
                <a:sym typeface="Symbol"/>
              </a:rPr>
              <a:t>i</a:t>
            </a:r>
            <a:r>
              <a:rPr lang="en-US" i="1" dirty="0" smtClean="0">
                <a:sym typeface="Symbol"/>
              </a:rPr>
              <a:t>] </a:t>
            </a:r>
            <a:r>
              <a:rPr lang="en-US" dirty="0" smtClean="0">
                <a:sym typeface="Symbol"/>
              </a:rPr>
              <a:t>means: </a:t>
            </a:r>
            <a:r>
              <a:rPr lang="en-US" i="1" dirty="0" smtClean="0">
                <a:sym typeface="Symbol"/>
              </a:rPr>
              <a:t>read(</a:t>
            </a:r>
            <a:r>
              <a:rPr lang="en-US" i="1" dirty="0" err="1" smtClean="0">
                <a:sym typeface="Symbol"/>
              </a:rPr>
              <a:t>a,i</a:t>
            </a:r>
            <a:r>
              <a:rPr lang="en-US" i="1" dirty="0" smtClean="0">
                <a:sym typeface="Symbol"/>
              </a:rPr>
              <a:t>) </a:t>
            </a:r>
            <a:endParaRPr lang="en-US" dirty="0" smtClean="0">
              <a:sym typeface="Symbol"/>
            </a:endParaRPr>
          </a:p>
          <a:p>
            <a:endParaRPr lang="en-US" dirty="0" smtClean="0">
              <a:sym typeface="Symbol"/>
            </a:endParaRPr>
          </a:p>
          <a:p>
            <a:r>
              <a:rPr lang="en-US" dirty="0" smtClean="0">
                <a:sym typeface="Symbol"/>
              </a:rPr>
              <a:t>Non-extensional arrays </a:t>
            </a:r>
            <a:r>
              <a:rPr lang="en-US" b="1" i="1" dirty="0" smtClean="0">
                <a:solidFill>
                  <a:srgbClr val="CF6A3D"/>
                </a:solidFill>
                <a:sym typeface="Symbol"/>
              </a:rPr>
              <a:t>T</a:t>
            </a:r>
            <a:r>
              <a:rPr lang="en-US" b="1" i="1" baseline="-25000" dirty="0" smtClean="0">
                <a:solidFill>
                  <a:srgbClr val="CF6A3D"/>
                </a:solidFill>
                <a:sym typeface="Symbol"/>
              </a:rPr>
              <a:t>A</a:t>
            </a:r>
            <a:r>
              <a:rPr lang="en-US" b="1" dirty="0" smtClean="0">
                <a:solidFill>
                  <a:srgbClr val="CF6A3D"/>
                </a:solidFill>
                <a:sym typeface="Symbol"/>
              </a:rPr>
              <a:t>: </a:t>
            </a:r>
          </a:p>
          <a:p>
            <a:pPr lvl="1"/>
            <a:r>
              <a:rPr lang="en-US" i="1" dirty="0" smtClean="0">
                <a:sym typeface="Symbol"/>
              </a:rPr>
              <a:t>a, </a:t>
            </a:r>
            <a:r>
              <a:rPr lang="en-US" i="1" dirty="0" err="1" smtClean="0">
                <a:sym typeface="Symbol"/>
              </a:rPr>
              <a:t>i</a:t>
            </a:r>
            <a:r>
              <a:rPr lang="en-US" i="1" dirty="0" smtClean="0">
                <a:sym typeface="Symbol"/>
              </a:rPr>
              <a:t>, v . write(</a:t>
            </a:r>
            <a:r>
              <a:rPr lang="en-US" i="1" dirty="0" err="1" smtClean="0">
                <a:sym typeface="Symbol"/>
              </a:rPr>
              <a:t>a,i,v</a:t>
            </a:r>
            <a:r>
              <a:rPr lang="en-US" i="1" dirty="0" smtClean="0">
                <a:sym typeface="Symbol"/>
              </a:rPr>
              <a:t>)[</a:t>
            </a:r>
            <a:r>
              <a:rPr lang="en-US" i="1" dirty="0" err="1" smtClean="0">
                <a:sym typeface="Symbol"/>
              </a:rPr>
              <a:t>i</a:t>
            </a:r>
            <a:r>
              <a:rPr lang="en-US" i="1" dirty="0" smtClean="0">
                <a:sym typeface="Symbol"/>
              </a:rPr>
              <a:t>] = v</a:t>
            </a:r>
          </a:p>
          <a:p>
            <a:pPr lvl="1"/>
            <a:r>
              <a:rPr lang="en-US" i="1" dirty="0" smtClean="0">
                <a:sym typeface="Symbol"/>
              </a:rPr>
              <a:t>a, </a:t>
            </a:r>
            <a:r>
              <a:rPr lang="en-US" i="1" dirty="0" err="1" smtClean="0">
                <a:sym typeface="Symbol"/>
              </a:rPr>
              <a:t>i</a:t>
            </a:r>
            <a:r>
              <a:rPr lang="en-US" i="1" dirty="0" smtClean="0">
                <a:sym typeface="Symbol"/>
              </a:rPr>
              <a:t>, j, v . </a:t>
            </a:r>
            <a:r>
              <a:rPr lang="en-US" i="1" dirty="0" err="1" smtClean="0">
                <a:sym typeface="Symbol"/>
              </a:rPr>
              <a:t>i</a:t>
            </a:r>
            <a:r>
              <a:rPr lang="en-US" i="1" dirty="0" smtClean="0">
                <a:sym typeface="Symbol"/>
              </a:rPr>
              <a:t>  j  write(</a:t>
            </a:r>
            <a:r>
              <a:rPr lang="en-US" i="1" dirty="0" err="1" smtClean="0">
                <a:sym typeface="Symbol"/>
              </a:rPr>
              <a:t>a,i,v</a:t>
            </a:r>
            <a:r>
              <a:rPr lang="en-US" i="1" dirty="0" smtClean="0">
                <a:sym typeface="Symbol"/>
              </a:rPr>
              <a:t>)[j] = a[j]</a:t>
            </a:r>
          </a:p>
          <a:p>
            <a:pPr lvl="1"/>
            <a:endParaRPr lang="en-US" dirty="0" smtClean="0">
              <a:sym typeface="Symbol"/>
            </a:endParaRPr>
          </a:p>
          <a:p>
            <a:r>
              <a:rPr lang="en-US" dirty="0" smtClean="0"/>
              <a:t>Extensional arrays: </a:t>
            </a:r>
            <a:r>
              <a:rPr lang="en-US" b="1" i="1" dirty="0" smtClean="0">
                <a:solidFill>
                  <a:srgbClr val="CF6A3D"/>
                </a:solidFill>
                <a:sym typeface="Symbol"/>
              </a:rPr>
              <a:t>T</a:t>
            </a:r>
            <a:r>
              <a:rPr lang="en-US" b="1" i="1" baseline="-25000" dirty="0" smtClean="0">
                <a:solidFill>
                  <a:srgbClr val="CF6A3D"/>
                </a:solidFill>
                <a:sym typeface="Symbol"/>
              </a:rPr>
              <a:t>EA</a:t>
            </a:r>
            <a:r>
              <a:rPr lang="en-US" b="1" dirty="0" smtClean="0">
                <a:solidFill>
                  <a:srgbClr val="CF6A3D"/>
                </a:solidFill>
                <a:sym typeface="Symbol"/>
              </a:rPr>
              <a:t> =</a:t>
            </a:r>
            <a:r>
              <a:rPr lang="en-US" b="1" i="1" dirty="0" smtClean="0">
                <a:solidFill>
                  <a:srgbClr val="CF6A3D"/>
                </a:solidFill>
                <a:sym typeface="Symbol"/>
              </a:rPr>
              <a:t> T</a:t>
            </a:r>
            <a:r>
              <a:rPr lang="en-US" b="1" i="1" baseline="-25000" dirty="0" smtClean="0">
                <a:solidFill>
                  <a:srgbClr val="CF6A3D"/>
                </a:solidFill>
                <a:sym typeface="Symbol"/>
              </a:rPr>
              <a:t>A </a:t>
            </a:r>
            <a:r>
              <a:rPr lang="en-US" b="1" dirty="0" smtClean="0">
                <a:solidFill>
                  <a:srgbClr val="CF6A3D"/>
                </a:solidFill>
                <a:sym typeface="Symbol"/>
              </a:rPr>
              <a:t> + </a:t>
            </a:r>
            <a:endParaRPr lang="en-US" b="1" dirty="0" smtClean="0">
              <a:solidFill>
                <a:srgbClr val="CF6A3D"/>
              </a:solidFill>
            </a:endParaRPr>
          </a:p>
          <a:p>
            <a:pPr lvl="1"/>
            <a:r>
              <a:rPr lang="en-US" i="1" dirty="0" smtClean="0">
                <a:sym typeface="Symbol"/>
              </a:rPr>
              <a:t>a, b. ((</a:t>
            </a:r>
            <a:r>
              <a:rPr lang="en-US" i="1" dirty="0" err="1" smtClean="0">
                <a:sym typeface="Symbol"/>
              </a:rPr>
              <a:t>i</a:t>
            </a:r>
            <a:r>
              <a:rPr lang="en-US" i="1" dirty="0" smtClean="0">
                <a:sym typeface="Symbol"/>
              </a:rPr>
              <a:t>. a[</a:t>
            </a:r>
            <a:r>
              <a:rPr lang="en-US" i="1" dirty="0" err="1" smtClean="0">
                <a:sym typeface="Symbol"/>
              </a:rPr>
              <a:t>i</a:t>
            </a:r>
            <a:r>
              <a:rPr lang="en-US" i="1" dirty="0" smtClean="0">
                <a:sym typeface="Symbol"/>
              </a:rPr>
              <a:t>] = b[</a:t>
            </a:r>
            <a:r>
              <a:rPr lang="en-US" i="1" dirty="0" err="1" smtClean="0">
                <a:sym typeface="Symbol"/>
              </a:rPr>
              <a:t>i</a:t>
            </a:r>
            <a:r>
              <a:rPr lang="en-US" i="1" dirty="0" smtClean="0">
                <a:sym typeface="Symbol"/>
              </a:rPr>
              <a:t>])  a = b)</a:t>
            </a:r>
          </a:p>
          <a:p>
            <a:pPr lvl="1"/>
            <a:endParaRPr lang="en-US" dirty="0" smtClean="0">
              <a:sym typeface="Symbol"/>
            </a:endParaRPr>
          </a:p>
          <a:p>
            <a:pPr lvl="1">
              <a:buNone/>
            </a:pPr>
            <a:endParaRPr lang="en-US" i="1" dirty="0" smtClean="0">
              <a:sym typeface="Symbol"/>
            </a:endParaRPr>
          </a:p>
        </p:txBody>
      </p:sp>
    </p:spTree>
  </p:cSld>
  <p:clrMapOvr>
    <a:masterClrMapping/>
  </p:clrMapOvr>
  <p:transition>
    <p:fad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Decision procedures for arrays</a:t>
            </a:r>
            <a:endParaRPr lang="en-US" dirty="0"/>
          </a:p>
        </p:txBody>
      </p:sp>
      <p:sp>
        <p:nvSpPr>
          <p:cNvPr id="3" name="Content Placeholder 2"/>
          <p:cNvSpPr>
            <a:spLocks noGrp="1"/>
          </p:cNvSpPr>
          <p:nvPr>
            <p:ph idx="1"/>
          </p:nvPr>
        </p:nvSpPr>
        <p:spPr>
          <a:xfrm>
            <a:off x="381000" y="1412875"/>
            <a:ext cx="8382000" cy="4615110"/>
          </a:xfrm>
        </p:spPr>
        <p:txBody>
          <a:bodyPr/>
          <a:lstStyle/>
          <a:p>
            <a:r>
              <a:rPr lang="en-US" dirty="0" smtClean="0"/>
              <a:t>Let </a:t>
            </a:r>
            <a:r>
              <a:rPr lang="en-US" i="1" dirty="0" smtClean="0"/>
              <a:t>L </a:t>
            </a:r>
            <a:r>
              <a:rPr lang="en-US" dirty="0" smtClean="0"/>
              <a:t>be literals over </a:t>
            </a:r>
            <a:r>
              <a:rPr lang="en-US" dirty="0" smtClean="0">
                <a:sym typeface="Symbol"/>
              </a:rPr>
              <a:t></a:t>
            </a:r>
            <a:r>
              <a:rPr lang="en-US" baseline="-25000" dirty="0" smtClean="0">
                <a:sym typeface="Symbol"/>
              </a:rPr>
              <a:t>F</a:t>
            </a:r>
            <a:r>
              <a:rPr lang="en-US" i="1" dirty="0" smtClean="0"/>
              <a:t> </a:t>
            </a:r>
            <a:r>
              <a:rPr lang="en-US" dirty="0" smtClean="0">
                <a:sym typeface="Symbol"/>
              </a:rPr>
              <a:t>= { </a:t>
            </a:r>
            <a:r>
              <a:rPr lang="en-US" i="1" dirty="0" smtClean="0">
                <a:sym typeface="Symbol"/>
              </a:rPr>
              <a:t>read, write </a:t>
            </a:r>
            <a:r>
              <a:rPr lang="en-US" dirty="0" smtClean="0">
                <a:sym typeface="Symbol"/>
              </a:rPr>
              <a:t>}</a:t>
            </a:r>
            <a:r>
              <a:rPr lang="en-US" dirty="0" smtClean="0"/>
              <a:t> </a:t>
            </a:r>
          </a:p>
          <a:p>
            <a:r>
              <a:rPr lang="en-US" dirty="0" smtClean="0"/>
              <a:t>Find </a:t>
            </a:r>
            <a:r>
              <a:rPr lang="en-US" i="1" dirty="0" smtClean="0"/>
              <a:t>M </a:t>
            </a:r>
            <a:r>
              <a:rPr lang="en-US" dirty="0" smtClean="0"/>
              <a:t>such that: </a:t>
            </a:r>
            <a:r>
              <a:rPr lang="en-US" sz="4000" i="1" dirty="0" smtClean="0">
                <a:sym typeface="Symbol"/>
              </a:rPr>
              <a:t>M </a:t>
            </a:r>
            <a:r>
              <a:rPr lang="en-US" dirty="0" smtClean="0"/>
              <a:t>⊨</a:t>
            </a:r>
            <a:r>
              <a:rPr lang="en-US" baseline="-25000" dirty="0" smtClean="0"/>
              <a:t>T</a:t>
            </a:r>
            <a:r>
              <a:rPr lang="en-US" baseline="-50000" dirty="0" smtClean="0"/>
              <a:t>A</a:t>
            </a:r>
            <a:r>
              <a:rPr lang="en-US" sz="3600" i="1" dirty="0" smtClean="0">
                <a:sym typeface="Symbol"/>
              </a:rPr>
              <a:t> L</a:t>
            </a:r>
            <a:br>
              <a:rPr lang="en-US" sz="3600" i="1" dirty="0" smtClean="0">
                <a:sym typeface="Symbol"/>
              </a:rPr>
            </a:br>
            <a:endParaRPr lang="en-US" sz="3600" i="1" dirty="0" smtClean="0">
              <a:sym typeface="Symbol"/>
            </a:endParaRPr>
          </a:p>
          <a:p>
            <a:r>
              <a:rPr lang="en-US" sz="3600" dirty="0" smtClean="0">
                <a:sym typeface="Symbol"/>
              </a:rPr>
              <a:t>Basic algorithm, reduce to </a:t>
            </a:r>
            <a:r>
              <a:rPr lang="en-US" sz="3600" i="1" dirty="0" smtClean="0">
                <a:sym typeface="Symbol"/>
              </a:rPr>
              <a:t>E:</a:t>
            </a:r>
            <a:endParaRPr lang="en-US" sz="3600" dirty="0" smtClean="0">
              <a:sym typeface="Symbol"/>
            </a:endParaRPr>
          </a:p>
          <a:p>
            <a:pPr lvl="1"/>
            <a:r>
              <a:rPr lang="en-US" i="1" dirty="0" smtClean="0">
                <a:sym typeface="Symbol"/>
              </a:rPr>
              <a:t> </a:t>
            </a:r>
            <a:r>
              <a:rPr lang="en-US" dirty="0" smtClean="0">
                <a:sym typeface="Symbol"/>
              </a:rPr>
              <a:t>for every sub-term </a:t>
            </a:r>
            <a:r>
              <a:rPr lang="en-US" i="1" dirty="0" smtClean="0">
                <a:sym typeface="Symbol"/>
              </a:rPr>
              <a:t>read(</a:t>
            </a:r>
            <a:r>
              <a:rPr lang="en-US" i="1" dirty="0" err="1" smtClean="0">
                <a:sym typeface="Symbol"/>
              </a:rPr>
              <a:t>a,i</a:t>
            </a:r>
            <a:r>
              <a:rPr lang="en-US" i="1" dirty="0" smtClean="0">
                <a:sym typeface="Symbol"/>
              </a:rPr>
              <a:t>), write(</a:t>
            </a:r>
            <a:r>
              <a:rPr lang="en-US" i="1" dirty="0" err="1" smtClean="0">
                <a:sym typeface="Symbol"/>
              </a:rPr>
              <a:t>b,j,v</a:t>
            </a:r>
            <a:r>
              <a:rPr lang="en-US" i="1" dirty="0" smtClean="0">
                <a:sym typeface="Symbol"/>
              </a:rPr>
              <a:t>) in L</a:t>
            </a:r>
          </a:p>
          <a:p>
            <a:pPr lvl="2"/>
            <a:r>
              <a:rPr lang="en-US" i="1" dirty="0" err="1" smtClean="0">
                <a:sym typeface="Symbol"/>
              </a:rPr>
              <a:t>i</a:t>
            </a:r>
            <a:r>
              <a:rPr lang="en-US" i="1" dirty="0" smtClean="0">
                <a:sym typeface="Symbol"/>
              </a:rPr>
              <a:t>  j  a = b  read(write(</a:t>
            </a:r>
            <a:r>
              <a:rPr lang="en-US" i="1" dirty="0" err="1" smtClean="0">
                <a:sym typeface="Symbol"/>
              </a:rPr>
              <a:t>b,j,v</a:t>
            </a:r>
            <a:r>
              <a:rPr lang="en-US" i="1" dirty="0" smtClean="0">
                <a:sym typeface="Symbol"/>
              </a:rPr>
              <a:t>),</a:t>
            </a:r>
            <a:r>
              <a:rPr lang="en-US" i="1" dirty="0" err="1" smtClean="0">
                <a:sym typeface="Symbol"/>
              </a:rPr>
              <a:t>i</a:t>
            </a:r>
            <a:r>
              <a:rPr lang="en-US" i="1" dirty="0" smtClean="0">
                <a:sym typeface="Symbol"/>
              </a:rPr>
              <a:t>) = read(</a:t>
            </a:r>
            <a:r>
              <a:rPr lang="en-US" i="1" dirty="0" err="1" smtClean="0">
                <a:sym typeface="Symbol"/>
              </a:rPr>
              <a:t>a,i</a:t>
            </a:r>
            <a:r>
              <a:rPr lang="en-US" i="1" dirty="0" smtClean="0">
                <a:sym typeface="Symbol"/>
              </a:rPr>
              <a:t>)</a:t>
            </a:r>
          </a:p>
          <a:p>
            <a:pPr lvl="2"/>
            <a:r>
              <a:rPr lang="en-US" i="1" dirty="0" smtClean="0">
                <a:sym typeface="Symbol"/>
              </a:rPr>
              <a:t>read(write(</a:t>
            </a:r>
            <a:r>
              <a:rPr lang="en-US" i="1" dirty="0" err="1" smtClean="0">
                <a:sym typeface="Symbol"/>
              </a:rPr>
              <a:t>b,j,v</a:t>
            </a:r>
            <a:r>
              <a:rPr lang="en-US" i="1" dirty="0" smtClean="0">
                <a:sym typeface="Symbol"/>
              </a:rPr>
              <a:t>),j) = v</a:t>
            </a:r>
          </a:p>
          <a:p>
            <a:pPr lvl="1"/>
            <a:r>
              <a:rPr lang="en-US" dirty="0" smtClean="0">
                <a:sym typeface="Symbol"/>
              </a:rPr>
              <a:t>Find </a:t>
            </a:r>
            <a:r>
              <a:rPr lang="en-US" i="1" dirty="0" smtClean="0">
                <a:sym typeface="Symbol"/>
              </a:rPr>
              <a:t>M</a:t>
            </a:r>
            <a:r>
              <a:rPr lang="en-US" i="1" baseline="-25000" dirty="0" smtClean="0">
                <a:sym typeface="Symbol"/>
              </a:rPr>
              <a:t>E</a:t>
            </a:r>
            <a:r>
              <a:rPr lang="en-US" i="1" dirty="0" smtClean="0">
                <a:sym typeface="Symbol"/>
              </a:rPr>
              <a:t>, such that</a:t>
            </a:r>
            <a:br>
              <a:rPr lang="en-US" i="1" dirty="0" smtClean="0">
                <a:sym typeface="Symbol"/>
              </a:rPr>
            </a:br>
            <a:r>
              <a:rPr lang="en-US" i="1" dirty="0" smtClean="0">
                <a:sym typeface="Symbol"/>
              </a:rPr>
              <a:t>		M</a:t>
            </a:r>
            <a:r>
              <a:rPr lang="en-US" i="1" baseline="-25000" dirty="0" smtClean="0">
                <a:sym typeface="Symbol"/>
              </a:rPr>
              <a:t>E</a:t>
            </a:r>
            <a:r>
              <a:rPr lang="en-US" dirty="0" smtClean="0">
                <a:sym typeface="Symbol"/>
              </a:rPr>
              <a:t> </a:t>
            </a:r>
            <a:r>
              <a:rPr lang="en-US" dirty="0" smtClean="0"/>
              <a:t>⊨</a:t>
            </a:r>
            <a:r>
              <a:rPr lang="en-US" baseline="-25000" dirty="0" smtClean="0"/>
              <a:t>E</a:t>
            </a:r>
            <a:r>
              <a:rPr lang="en-US" sz="3200" i="1" dirty="0" smtClean="0">
                <a:sym typeface="Symbol"/>
              </a:rPr>
              <a:t> </a:t>
            </a:r>
            <a:r>
              <a:rPr lang="en-US" i="1" dirty="0" smtClean="0">
                <a:sym typeface="Symbol"/>
              </a:rPr>
              <a:t>L  </a:t>
            </a:r>
            <a:r>
              <a:rPr lang="en-US" dirty="0" err="1" smtClean="0">
                <a:sym typeface="Symbol"/>
              </a:rPr>
              <a:t>AssertedAxioms</a:t>
            </a:r>
            <a:r>
              <a:rPr lang="en-US" dirty="0" smtClean="0">
                <a:sym typeface="Symbol"/>
              </a:rPr>
              <a:t> </a:t>
            </a:r>
            <a:endParaRPr lang="en-US" dirty="0"/>
          </a:p>
        </p:txBody>
      </p:sp>
    </p:spTree>
  </p:cSld>
  <p:clrMapOvr>
    <a:masterClrMapping/>
  </p:clrMapOvr>
  <p:transition>
    <p:fad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29464" y="996593"/>
            <a:ext cx="8013843" cy="4154984"/>
          </a:xfrm>
        </p:spPr>
        <p:txBody>
          <a:bodyPr/>
          <a:lstStyle/>
          <a:p>
            <a:r>
              <a:rPr smtClean="0"/>
              <a:t>Quantifiers and E-graph matching</a:t>
            </a:r>
            <a:endParaRPr lang="en-US" dirty="0"/>
          </a:p>
        </p:txBody>
      </p:sp>
    </p:spTree>
  </p:cSld>
  <p:clrMapOvr>
    <a:masterClrMapping/>
  </p:clrMapOvr>
  <p:transition>
    <p:fad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DPLL</a:t>
            </a:r>
            <a:r>
              <a:rPr smtClean="0"/>
              <a:t>(QT) </a:t>
            </a:r>
            <a:r>
              <a:rPr lang="en-US" dirty="0" smtClean="0"/>
              <a:t>–</a:t>
            </a:r>
            <a:r>
              <a:rPr smtClean="0"/>
              <a:t> </a:t>
            </a:r>
            <a:r>
              <a:rPr i="1" smtClean="0"/>
              <a:t>cute quantifiers</a:t>
            </a:r>
            <a:endParaRPr lang="en-US" dirty="0"/>
          </a:p>
        </p:txBody>
      </p:sp>
      <p:sp>
        <p:nvSpPr>
          <p:cNvPr id="3" name="Content Placeholder 2"/>
          <p:cNvSpPr>
            <a:spLocks noGrp="1"/>
          </p:cNvSpPr>
          <p:nvPr>
            <p:ph idx="1"/>
          </p:nvPr>
        </p:nvSpPr>
        <p:spPr>
          <a:xfrm>
            <a:off x="368969" y="1737727"/>
            <a:ext cx="8382000" cy="4801314"/>
          </a:xfrm>
        </p:spPr>
        <p:txBody>
          <a:bodyPr/>
          <a:lstStyle/>
          <a:p>
            <a:r>
              <a:rPr lang="en-US" dirty="0" smtClean="0">
                <a:sym typeface="Symbol"/>
              </a:rPr>
              <a:t>We can use DPLL(T) for  with quantifiers.</a:t>
            </a:r>
          </a:p>
          <a:p>
            <a:pPr lvl="1"/>
            <a:endParaRPr lang="en-US" dirty="0" smtClean="0">
              <a:sym typeface="Symbol"/>
            </a:endParaRPr>
          </a:p>
          <a:p>
            <a:pPr lvl="1"/>
            <a:r>
              <a:rPr lang="en-US" dirty="0" smtClean="0">
                <a:sym typeface="Symbol"/>
              </a:rPr>
              <a:t>Treat quantified sub-formulas as atomic predicates.</a:t>
            </a:r>
          </a:p>
          <a:p>
            <a:pPr lvl="1"/>
            <a:endParaRPr lang="en-US" dirty="0" smtClean="0">
              <a:sym typeface="Symbol"/>
            </a:endParaRPr>
          </a:p>
          <a:p>
            <a:pPr lvl="1"/>
            <a:r>
              <a:rPr lang="en-US" dirty="0" smtClean="0">
                <a:sym typeface="Symbol"/>
              </a:rPr>
              <a:t>In other words, if x.(x) is a sub-formula if , then introduce </a:t>
            </a:r>
            <a:r>
              <a:rPr lang="en-US" i="1" dirty="0" smtClean="0">
                <a:sym typeface="Symbol"/>
              </a:rPr>
              <a:t>fresh </a:t>
            </a:r>
            <a:r>
              <a:rPr lang="en-US" b="1" i="1" dirty="0" smtClean="0">
                <a:solidFill>
                  <a:schemeClr val="accent4">
                    <a:lumMod val="75000"/>
                  </a:schemeClr>
                </a:solidFill>
                <a:sym typeface="Symbol"/>
              </a:rPr>
              <a:t>p</a:t>
            </a:r>
            <a:r>
              <a:rPr lang="en-US" i="1" dirty="0" smtClean="0">
                <a:sym typeface="Symbol"/>
              </a:rPr>
              <a:t>. </a:t>
            </a:r>
            <a:r>
              <a:rPr lang="en-US" dirty="0" smtClean="0">
                <a:sym typeface="Symbol"/>
              </a:rPr>
              <a:t>Solve instead </a:t>
            </a:r>
          </a:p>
          <a:p>
            <a:pPr lvl="1">
              <a:buNone/>
            </a:pPr>
            <a:r>
              <a:rPr lang="en-US" dirty="0" smtClean="0">
                <a:sym typeface="Symbol"/>
              </a:rPr>
              <a:t/>
            </a:r>
            <a:br>
              <a:rPr lang="en-US" dirty="0" smtClean="0">
                <a:sym typeface="Symbol"/>
              </a:rPr>
            </a:br>
            <a:r>
              <a:rPr lang="en-US" dirty="0" smtClean="0">
                <a:sym typeface="Symbol"/>
              </a:rPr>
              <a:t>		 [x.(x)  </a:t>
            </a:r>
            <a:r>
              <a:rPr lang="en-US" b="1" i="1" dirty="0" smtClean="0">
                <a:solidFill>
                  <a:schemeClr val="accent4">
                    <a:lumMod val="75000"/>
                  </a:schemeClr>
                </a:solidFill>
                <a:sym typeface="Symbol"/>
              </a:rPr>
              <a:t>p</a:t>
            </a:r>
            <a:r>
              <a:rPr lang="en-US" dirty="0" smtClean="0">
                <a:sym typeface="Symbol"/>
              </a:rPr>
              <a:t>]</a:t>
            </a:r>
          </a:p>
          <a:p>
            <a:pPr>
              <a:buNone/>
            </a:pPr>
            <a:endParaRPr lang="en-US" dirty="0"/>
          </a:p>
        </p:txBody>
      </p:sp>
    </p:spTree>
  </p:cSld>
  <p:clrMapOvr>
    <a:masterClrMapping/>
  </p:clrMapOvr>
  <p:transition>
    <p:fad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DPLL</a:t>
            </a:r>
            <a:r>
              <a:rPr smtClean="0"/>
              <a:t>(QT) </a:t>
            </a:r>
            <a:endParaRPr lang="en-US" dirty="0"/>
          </a:p>
        </p:txBody>
      </p:sp>
      <p:sp>
        <p:nvSpPr>
          <p:cNvPr id="3" name="Content Placeholder 2"/>
          <p:cNvSpPr>
            <a:spLocks noGrp="1"/>
          </p:cNvSpPr>
          <p:nvPr>
            <p:ph idx="1"/>
          </p:nvPr>
        </p:nvSpPr>
        <p:spPr>
          <a:xfrm>
            <a:off x="356937" y="1318022"/>
            <a:ext cx="8382000" cy="4801314"/>
          </a:xfrm>
        </p:spPr>
        <p:txBody>
          <a:bodyPr/>
          <a:lstStyle/>
          <a:p>
            <a:r>
              <a:rPr lang="en-US" dirty="0" smtClean="0">
                <a:sym typeface="Symbol"/>
              </a:rPr>
              <a:t>Suppose DPLL(T) sets </a:t>
            </a:r>
            <a:r>
              <a:rPr lang="en-US" b="1" i="1" dirty="0" smtClean="0">
                <a:solidFill>
                  <a:schemeClr val="accent4">
                    <a:lumMod val="75000"/>
                  </a:schemeClr>
                </a:solidFill>
                <a:sym typeface="Symbol"/>
              </a:rPr>
              <a:t>p</a:t>
            </a:r>
            <a:r>
              <a:rPr lang="en-US" i="1" dirty="0" smtClean="0">
                <a:sym typeface="Symbol"/>
              </a:rPr>
              <a:t> </a:t>
            </a:r>
            <a:r>
              <a:rPr lang="en-US" dirty="0" smtClean="0">
                <a:sym typeface="Symbol"/>
              </a:rPr>
              <a:t>to </a:t>
            </a:r>
            <a:r>
              <a:rPr lang="en-US" b="1" dirty="0" smtClean="0">
                <a:sym typeface="Symbol"/>
              </a:rPr>
              <a:t>false</a:t>
            </a:r>
          </a:p>
          <a:p>
            <a:endParaRPr lang="en-US" b="1" dirty="0" smtClean="0">
              <a:sym typeface="Symbol"/>
            </a:endParaRPr>
          </a:p>
          <a:p>
            <a:pPr lvl="1"/>
            <a:r>
              <a:rPr lang="en-US" dirty="0" smtClean="0">
                <a:sym typeface="Symbol"/>
              </a:rPr>
              <a:t> any model </a:t>
            </a:r>
            <a:r>
              <a:rPr lang="en-US" i="1" dirty="0" smtClean="0">
                <a:sym typeface="Symbol"/>
              </a:rPr>
              <a:t>M </a:t>
            </a:r>
            <a:r>
              <a:rPr lang="en-US" dirty="0" smtClean="0">
                <a:sym typeface="Symbol"/>
              </a:rPr>
              <a:t>for  must satisfy:</a:t>
            </a:r>
            <a:br>
              <a:rPr lang="en-US" dirty="0" smtClean="0">
                <a:sym typeface="Symbol"/>
              </a:rPr>
            </a:br>
            <a:r>
              <a:rPr lang="en-US" dirty="0" smtClean="0">
                <a:sym typeface="Symbol"/>
              </a:rPr>
              <a:t/>
            </a:r>
            <a:br>
              <a:rPr lang="en-US" dirty="0" smtClean="0">
                <a:sym typeface="Symbol"/>
              </a:rPr>
            </a:br>
            <a:r>
              <a:rPr lang="en-US" dirty="0" smtClean="0">
                <a:sym typeface="Symbol"/>
              </a:rPr>
              <a:t>				</a:t>
            </a:r>
            <a:r>
              <a:rPr lang="en-US" i="1" dirty="0" smtClean="0">
                <a:sym typeface="Symbol"/>
              </a:rPr>
              <a:t>M </a:t>
            </a:r>
            <a:r>
              <a:rPr lang="en-US" dirty="0" smtClean="0"/>
              <a:t>⊨</a:t>
            </a:r>
            <a:r>
              <a:rPr lang="en-US" dirty="0" smtClean="0">
                <a:sym typeface="Symbol"/>
              </a:rPr>
              <a:t>  x.(x) </a:t>
            </a:r>
          </a:p>
          <a:p>
            <a:pPr lvl="1"/>
            <a:endParaRPr lang="en-US" dirty="0" smtClean="0">
              <a:sym typeface="Symbol"/>
            </a:endParaRPr>
          </a:p>
          <a:p>
            <a:pPr lvl="1"/>
            <a:r>
              <a:rPr lang="en-US" dirty="0" smtClean="0">
                <a:sym typeface="Symbol"/>
              </a:rPr>
              <a:t> for some </a:t>
            </a:r>
            <a:r>
              <a:rPr lang="en-US" i="1" dirty="0" err="1" smtClean="0">
                <a:sym typeface="Symbol"/>
              </a:rPr>
              <a:t>sk</a:t>
            </a:r>
            <a:r>
              <a:rPr lang="en-US" i="1" baseline="-25000" dirty="0" err="1" smtClean="0">
                <a:sym typeface="Symbol"/>
              </a:rPr>
              <a:t>x</a:t>
            </a:r>
            <a:r>
              <a:rPr lang="en-US" i="1" dirty="0" smtClean="0">
                <a:sym typeface="Symbol"/>
              </a:rPr>
              <a:t>: 	M </a:t>
            </a:r>
            <a:r>
              <a:rPr lang="en-US" dirty="0" smtClean="0"/>
              <a:t>⊨</a:t>
            </a:r>
            <a:r>
              <a:rPr lang="en-US" dirty="0" smtClean="0">
                <a:sym typeface="Symbol"/>
              </a:rPr>
              <a:t>  (</a:t>
            </a:r>
            <a:r>
              <a:rPr lang="en-US" dirty="0" err="1" smtClean="0">
                <a:sym typeface="Symbol"/>
              </a:rPr>
              <a:t>sk</a:t>
            </a:r>
            <a:r>
              <a:rPr lang="en-US" i="1" baseline="-25000" dirty="0" err="1" smtClean="0">
                <a:sym typeface="Symbol"/>
              </a:rPr>
              <a:t>x</a:t>
            </a:r>
            <a:r>
              <a:rPr lang="en-US" dirty="0" smtClean="0">
                <a:sym typeface="Symbol"/>
              </a:rPr>
              <a:t>) </a:t>
            </a:r>
            <a:br>
              <a:rPr lang="en-US" dirty="0" smtClean="0">
                <a:sym typeface="Symbol"/>
              </a:rPr>
            </a:br>
            <a:endParaRPr lang="en-US" dirty="0" smtClean="0">
              <a:sym typeface="Symbol"/>
            </a:endParaRPr>
          </a:p>
          <a:p>
            <a:pPr lvl="1"/>
            <a:endParaRPr lang="en-US" dirty="0" smtClean="0">
              <a:sym typeface="Symbol"/>
            </a:endParaRPr>
          </a:p>
          <a:p>
            <a:pPr lvl="1"/>
            <a:r>
              <a:rPr lang="en-US" dirty="0" smtClean="0">
                <a:sym typeface="Symbol"/>
              </a:rPr>
              <a:t>In general:</a:t>
            </a:r>
            <a:r>
              <a:rPr lang="en-US" dirty="0" smtClean="0"/>
              <a:t> 		⊨</a:t>
            </a:r>
            <a:r>
              <a:rPr lang="en-US" dirty="0" smtClean="0">
                <a:sym typeface="Symbol"/>
              </a:rPr>
              <a:t>  </a:t>
            </a:r>
            <a:r>
              <a:rPr lang="en-US" b="1" i="1" dirty="0" smtClean="0">
                <a:solidFill>
                  <a:schemeClr val="accent4">
                    <a:lumMod val="75000"/>
                  </a:schemeClr>
                </a:solidFill>
                <a:sym typeface="Symbol"/>
              </a:rPr>
              <a:t>p</a:t>
            </a:r>
            <a:r>
              <a:rPr lang="en-US" dirty="0" smtClean="0">
                <a:sym typeface="Symbol"/>
              </a:rPr>
              <a:t>   (</a:t>
            </a:r>
            <a:r>
              <a:rPr lang="en-US" dirty="0" err="1" smtClean="0">
                <a:sym typeface="Symbol"/>
              </a:rPr>
              <a:t>sk</a:t>
            </a:r>
            <a:r>
              <a:rPr lang="en-US" i="1" baseline="-25000" dirty="0" err="1" smtClean="0">
                <a:sym typeface="Symbol"/>
              </a:rPr>
              <a:t>x</a:t>
            </a:r>
            <a:r>
              <a:rPr lang="en-US" dirty="0" smtClean="0">
                <a:sym typeface="Symbol"/>
              </a:rPr>
              <a:t>) </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Run 1, (0,null)</a:t>
            </a:r>
            <a:endParaRPr lang="en-US" dirty="0"/>
          </a:p>
        </p:txBody>
      </p:sp>
      <p:graphicFrame>
        <p:nvGraphicFramePr>
          <p:cNvPr id="11" name="Table 10"/>
          <p:cNvGraphicFramePr>
            <a:graphicFrameLocks noGrp="1"/>
          </p:cNvGraphicFramePr>
          <p:nvPr/>
        </p:nvGraphicFramePr>
        <p:xfrm>
          <a:off x="4038600" y="1198880"/>
          <a:ext cx="4876800" cy="949960"/>
        </p:xfrm>
        <a:graphic>
          <a:graphicData uri="http://schemas.openxmlformats.org/drawingml/2006/table">
            <a:tbl>
              <a:tblPr firstRow="1" bandRow="1">
                <a:tableStyleId>{9DCAF9ED-07DC-4A11-8D7F-57B35C25682E}</a:tableStyleId>
              </a:tblPr>
              <a:tblGrid>
                <a:gridCol w="1625600"/>
                <a:gridCol w="1193800"/>
                <a:gridCol w="2057400"/>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a:t>
              </a:r>
              <a:r>
                <a:rPr lang="en-US" sz="1400" b="1" dirty="0" smtClean="0">
                  <a:solidFill>
                    <a:srgbClr val="FF0000"/>
                  </a:solidFill>
                  <a:latin typeface="Consolas" pitchFamily="49" charset="0"/>
                </a:rPr>
                <a:t>list[0] == item</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pSp>
        <p:nvGrpSpPr>
          <p:cNvPr id="5" name="Group 18"/>
          <p:cNvGrpSpPr/>
          <p:nvPr/>
        </p:nvGrpSpPr>
        <p:grpSpPr>
          <a:xfrm>
            <a:off x="3581400" y="2209800"/>
            <a:ext cx="2438400" cy="738664"/>
            <a:chOff x="4572000" y="2362200"/>
            <a:chExt cx="2057400" cy="738664"/>
          </a:xfrm>
        </p:grpSpPr>
        <p:sp>
          <p:nvSpPr>
            <p:cNvPr id="17" name="Rounded Rectangle 16"/>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8" name="TextBox 17"/>
            <p:cNvSpPr txBox="1"/>
            <p:nvPr/>
          </p:nvSpPr>
          <p:spPr>
            <a:xfrm>
              <a:off x="4572001" y="2362200"/>
              <a:ext cx="1981199" cy="738664"/>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item == item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true</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
        <p:nvSpPr>
          <p:cNvPr id="14" name="TextBox 13"/>
          <p:cNvSpPr txBox="1"/>
          <p:nvPr/>
        </p:nvSpPr>
        <p:spPr>
          <a:xfrm>
            <a:off x="4191000" y="3200400"/>
            <a:ext cx="3724096" cy="1477328"/>
          </a:xfrm>
          <a:prstGeom prst="rect">
            <a:avLst/>
          </a:prstGeom>
          <a:noFill/>
        </p:spPr>
        <p:txBody>
          <a:bodyPr wrap="none" rtlCol="0">
            <a:spAutoFit/>
          </a:bodyPr>
          <a:lstStyle/>
          <a:p>
            <a:r>
              <a:rPr lang="en-US" dirty="0" smtClean="0"/>
              <a:t>This is a </a:t>
            </a:r>
            <a:r>
              <a:rPr lang="en-US" i="1" dirty="0" smtClean="0"/>
              <a:t>tautology</a:t>
            </a:r>
            <a:r>
              <a:rPr lang="en-US" dirty="0" smtClean="0"/>
              <a:t>, </a:t>
            </a:r>
          </a:p>
          <a:p>
            <a:r>
              <a:rPr lang="en-US" dirty="0" smtClean="0"/>
              <a:t>i.e. a constraint that is always true,</a:t>
            </a:r>
          </a:p>
          <a:p>
            <a:r>
              <a:rPr lang="en-US" dirty="0" smtClean="0"/>
              <a:t>regardless of the chosen values.</a:t>
            </a:r>
          </a:p>
          <a:p>
            <a:endParaRPr lang="en-US" dirty="0" smtClean="0"/>
          </a:p>
          <a:p>
            <a:r>
              <a:rPr lang="en-US" dirty="0" smtClean="0"/>
              <a:t>We can ignore </a:t>
            </a:r>
            <a:r>
              <a:rPr lang="en-US" smtClean="0"/>
              <a:t>such constraints.</a:t>
            </a:r>
            <a:endParaRPr lang="en-US" dirty="0" smtClean="0"/>
          </a:p>
        </p:txBody>
      </p:sp>
    </p:spTree>
  </p:cSld>
  <p:clrMapOvr>
    <a:masterClrMapping/>
  </p:clrMapOvr>
  <p:transition>
    <p:fad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DPLL</a:t>
            </a:r>
            <a:r>
              <a:rPr smtClean="0"/>
              <a:t>(QT)</a:t>
            </a:r>
            <a:endParaRPr lang="en-US" dirty="0"/>
          </a:p>
        </p:txBody>
      </p:sp>
      <p:sp>
        <p:nvSpPr>
          <p:cNvPr id="3" name="Content Placeholder 2"/>
          <p:cNvSpPr>
            <a:spLocks noGrp="1"/>
          </p:cNvSpPr>
          <p:nvPr>
            <p:ph idx="1"/>
          </p:nvPr>
        </p:nvSpPr>
        <p:spPr>
          <a:xfrm>
            <a:off x="368969" y="1376780"/>
            <a:ext cx="8382000" cy="5216813"/>
          </a:xfrm>
        </p:spPr>
        <p:txBody>
          <a:bodyPr/>
          <a:lstStyle/>
          <a:p>
            <a:r>
              <a:rPr lang="x-none" smtClean="0"/>
              <a:t>  </a:t>
            </a:r>
            <a:r>
              <a:rPr lang="en-US" dirty="0" smtClean="0">
                <a:sym typeface="Symbol"/>
              </a:rPr>
              <a:t>Suppose DPLL(T) sets </a:t>
            </a:r>
            <a:r>
              <a:rPr lang="en-US" b="1" i="1" dirty="0" smtClean="0">
                <a:solidFill>
                  <a:schemeClr val="accent4">
                    <a:lumMod val="75000"/>
                  </a:schemeClr>
                </a:solidFill>
                <a:sym typeface="Symbol"/>
              </a:rPr>
              <a:t>p</a:t>
            </a:r>
            <a:r>
              <a:rPr lang="en-US" i="1" dirty="0" smtClean="0">
                <a:sym typeface="Symbol"/>
              </a:rPr>
              <a:t> </a:t>
            </a:r>
            <a:r>
              <a:rPr lang="en-US" dirty="0" smtClean="0">
                <a:sym typeface="Symbol"/>
              </a:rPr>
              <a:t>to </a:t>
            </a:r>
            <a:r>
              <a:rPr lang="en-US" b="1" dirty="0" smtClean="0">
                <a:sym typeface="Symbol"/>
              </a:rPr>
              <a:t>true</a:t>
            </a:r>
          </a:p>
          <a:p>
            <a:endParaRPr lang="en-US" b="1" dirty="0" smtClean="0">
              <a:sym typeface="Symbol"/>
            </a:endParaRPr>
          </a:p>
          <a:p>
            <a:pPr lvl="1"/>
            <a:r>
              <a:rPr lang="en-US" dirty="0" smtClean="0">
                <a:sym typeface="Symbol"/>
              </a:rPr>
              <a:t> any model </a:t>
            </a:r>
            <a:r>
              <a:rPr lang="en-US" i="1" dirty="0" smtClean="0">
                <a:sym typeface="Symbol"/>
              </a:rPr>
              <a:t>M </a:t>
            </a:r>
            <a:r>
              <a:rPr lang="en-US" dirty="0" smtClean="0">
                <a:sym typeface="Symbol"/>
              </a:rPr>
              <a:t>for  must satisfy:</a:t>
            </a:r>
            <a:br>
              <a:rPr lang="en-US" dirty="0" smtClean="0">
                <a:sym typeface="Symbol"/>
              </a:rPr>
            </a:br>
            <a:r>
              <a:rPr lang="en-US" dirty="0" smtClean="0">
                <a:sym typeface="Symbol"/>
              </a:rPr>
              <a:t/>
            </a:r>
            <a:br>
              <a:rPr lang="en-US" dirty="0" smtClean="0">
                <a:sym typeface="Symbol"/>
              </a:rPr>
            </a:br>
            <a:r>
              <a:rPr lang="en-US" dirty="0" smtClean="0">
                <a:sym typeface="Symbol"/>
              </a:rPr>
              <a:t>				</a:t>
            </a:r>
            <a:r>
              <a:rPr lang="en-US" i="1" dirty="0" smtClean="0">
                <a:sym typeface="Symbol"/>
              </a:rPr>
              <a:t>M </a:t>
            </a:r>
            <a:r>
              <a:rPr lang="en-US" dirty="0" smtClean="0"/>
              <a:t>⊨</a:t>
            </a:r>
            <a:r>
              <a:rPr lang="en-US" dirty="0" smtClean="0">
                <a:sym typeface="Symbol"/>
              </a:rPr>
              <a:t> x.(x) </a:t>
            </a:r>
          </a:p>
          <a:p>
            <a:pPr lvl="1"/>
            <a:endParaRPr lang="en-US" dirty="0" smtClean="0">
              <a:sym typeface="Symbol"/>
            </a:endParaRPr>
          </a:p>
          <a:p>
            <a:pPr lvl="1"/>
            <a:r>
              <a:rPr lang="en-US" dirty="0" smtClean="0">
                <a:sym typeface="Symbol"/>
              </a:rPr>
              <a:t> for every term </a:t>
            </a:r>
            <a:r>
              <a:rPr lang="en-US" i="1" dirty="0" smtClean="0">
                <a:sym typeface="Symbol"/>
              </a:rPr>
              <a:t>t: 	M </a:t>
            </a:r>
            <a:r>
              <a:rPr lang="en-US" dirty="0" smtClean="0"/>
              <a:t>⊨</a:t>
            </a:r>
            <a:r>
              <a:rPr lang="en-US" dirty="0" smtClean="0">
                <a:sym typeface="Symbol"/>
              </a:rPr>
              <a:t> </a:t>
            </a:r>
            <a:r>
              <a:rPr lang="en-US" i="1" dirty="0" smtClean="0">
                <a:sym typeface="Symbol"/>
              </a:rPr>
              <a:t>(t)</a:t>
            </a:r>
            <a:r>
              <a:rPr lang="en-US" dirty="0" smtClean="0">
                <a:sym typeface="Symbol"/>
              </a:rPr>
              <a:t> </a:t>
            </a:r>
            <a:br>
              <a:rPr lang="en-US" dirty="0" smtClean="0">
                <a:sym typeface="Symbol"/>
              </a:rPr>
            </a:br>
            <a:endParaRPr lang="en-US" dirty="0" smtClean="0">
              <a:sym typeface="Symbol"/>
            </a:endParaRPr>
          </a:p>
          <a:p>
            <a:pPr lvl="1"/>
            <a:endParaRPr lang="en-US" dirty="0" smtClean="0">
              <a:sym typeface="Symbol"/>
            </a:endParaRPr>
          </a:p>
          <a:p>
            <a:pPr lvl="1"/>
            <a:r>
              <a:rPr lang="en-US" dirty="0" smtClean="0">
                <a:sym typeface="Symbol"/>
              </a:rPr>
              <a:t>In general:</a:t>
            </a:r>
            <a:r>
              <a:rPr lang="en-US" dirty="0" smtClean="0"/>
              <a:t> 		⊨</a:t>
            </a:r>
            <a:r>
              <a:rPr lang="en-US" dirty="0" smtClean="0">
                <a:sym typeface="Symbol"/>
              </a:rPr>
              <a:t> </a:t>
            </a:r>
            <a:r>
              <a:rPr lang="en-US" b="1" i="1" dirty="0" smtClean="0">
                <a:solidFill>
                  <a:schemeClr val="accent4">
                    <a:lumMod val="75000"/>
                  </a:schemeClr>
                </a:solidFill>
                <a:sym typeface="Symbol"/>
              </a:rPr>
              <a:t>p</a:t>
            </a:r>
            <a:r>
              <a:rPr lang="en-US" dirty="0" smtClean="0">
                <a:sym typeface="Symbol"/>
              </a:rPr>
              <a:t>  </a:t>
            </a:r>
            <a:r>
              <a:rPr lang="en-US" i="1" dirty="0" smtClean="0">
                <a:sym typeface="Symbol"/>
              </a:rPr>
              <a:t>(t)</a:t>
            </a:r>
            <a:r>
              <a:rPr lang="en-US" dirty="0" smtClean="0">
                <a:sym typeface="Symbol"/>
              </a:rPr>
              <a:t> </a:t>
            </a:r>
            <a:br>
              <a:rPr lang="en-US" dirty="0" smtClean="0">
                <a:sym typeface="Symbol"/>
              </a:rPr>
            </a:br>
            <a:r>
              <a:rPr lang="en-US" dirty="0" smtClean="0">
                <a:sym typeface="Symbol"/>
              </a:rPr>
              <a:t>For every term </a:t>
            </a:r>
            <a:r>
              <a:rPr lang="en-US" i="1" dirty="0" smtClean="0">
                <a:sym typeface="Symbol"/>
              </a:rPr>
              <a:t>t.</a:t>
            </a:r>
            <a:r>
              <a:rPr lang="x-none" smtClean="0"/>
              <a:t>  </a:t>
            </a:r>
            <a:endParaRPr lang="en-US" dirty="0"/>
          </a:p>
        </p:txBody>
      </p:sp>
    </p:spTree>
  </p:cSld>
  <p:clrMapOvr>
    <a:masterClrMapping/>
  </p:clrMapOvr>
  <p:transition>
    <p:fad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DPLL</a:t>
            </a:r>
            <a:r>
              <a:rPr smtClean="0"/>
              <a:t>(QT)</a:t>
            </a:r>
            <a:endParaRPr lang="en-US" dirty="0"/>
          </a:p>
        </p:txBody>
      </p:sp>
      <p:sp>
        <p:nvSpPr>
          <p:cNvPr id="3" name="Content Placeholder 2"/>
          <p:cNvSpPr>
            <a:spLocks noGrp="1"/>
          </p:cNvSpPr>
          <p:nvPr>
            <p:ph idx="1"/>
          </p:nvPr>
        </p:nvSpPr>
        <p:spPr>
          <a:xfrm>
            <a:off x="381000" y="1412875"/>
            <a:ext cx="8382000" cy="3554819"/>
          </a:xfrm>
        </p:spPr>
        <p:txBody>
          <a:bodyPr/>
          <a:lstStyle/>
          <a:p>
            <a:r>
              <a:rPr lang="x-none" smtClean="0"/>
              <a:t> </a:t>
            </a:r>
            <a:r>
              <a:rPr lang="en-US" dirty="0" smtClean="0"/>
              <a:t>Summary of auxiliary axioms:</a:t>
            </a:r>
          </a:p>
          <a:p>
            <a:endParaRPr lang="en-US" dirty="0" smtClean="0">
              <a:sym typeface="Symbol"/>
            </a:endParaRPr>
          </a:p>
          <a:p>
            <a:pPr lvl="1"/>
            <a:r>
              <a:rPr lang="en-US" dirty="0" smtClean="0"/>
              <a:t>⊨</a:t>
            </a:r>
            <a:r>
              <a:rPr lang="en-US" dirty="0" smtClean="0">
                <a:sym typeface="Symbol"/>
              </a:rPr>
              <a:t>  </a:t>
            </a:r>
            <a:r>
              <a:rPr lang="en-US" b="1" i="1" dirty="0" smtClean="0">
                <a:solidFill>
                  <a:schemeClr val="accent4">
                    <a:lumMod val="75000"/>
                  </a:schemeClr>
                </a:solidFill>
                <a:sym typeface="Symbol"/>
              </a:rPr>
              <a:t>p</a:t>
            </a:r>
            <a:r>
              <a:rPr lang="en-US" dirty="0" smtClean="0">
                <a:sym typeface="Symbol"/>
              </a:rPr>
              <a:t>   (</a:t>
            </a:r>
            <a:r>
              <a:rPr lang="en-US" dirty="0" err="1" smtClean="0">
                <a:sym typeface="Symbol"/>
              </a:rPr>
              <a:t>sk</a:t>
            </a:r>
            <a:r>
              <a:rPr lang="en-US" i="1" baseline="-25000" dirty="0" err="1" smtClean="0">
                <a:sym typeface="Symbol"/>
              </a:rPr>
              <a:t>x</a:t>
            </a:r>
            <a:r>
              <a:rPr lang="en-US" dirty="0" smtClean="0">
                <a:sym typeface="Symbol"/>
              </a:rPr>
              <a:t>)		For fixed, fresh </a:t>
            </a:r>
            <a:r>
              <a:rPr lang="en-US" dirty="0" err="1" smtClean="0">
                <a:sym typeface="Symbol"/>
              </a:rPr>
              <a:t>sk</a:t>
            </a:r>
            <a:r>
              <a:rPr lang="en-US" i="1" baseline="-25000" dirty="0" err="1" smtClean="0">
                <a:sym typeface="Symbol"/>
              </a:rPr>
              <a:t>x</a:t>
            </a:r>
            <a:endParaRPr lang="en-US" dirty="0" smtClean="0">
              <a:sym typeface="Symbol"/>
            </a:endParaRPr>
          </a:p>
          <a:p>
            <a:pPr lvl="1"/>
            <a:r>
              <a:rPr lang="en-US" dirty="0" smtClean="0"/>
              <a:t>⊨</a:t>
            </a:r>
            <a:r>
              <a:rPr lang="en-US" dirty="0" smtClean="0">
                <a:sym typeface="Symbol"/>
              </a:rPr>
              <a:t> </a:t>
            </a:r>
            <a:r>
              <a:rPr lang="en-US" b="1" i="1" dirty="0" smtClean="0">
                <a:solidFill>
                  <a:schemeClr val="accent4">
                    <a:lumMod val="75000"/>
                  </a:schemeClr>
                </a:solidFill>
                <a:sym typeface="Symbol"/>
              </a:rPr>
              <a:t>p</a:t>
            </a:r>
            <a:r>
              <a:rPr lang="en-US" dirty="0" smtClean="0">
                <a:sym typeface="Symbol"/>
              </a:rPr>
              <a:t>  </a:t>
            </a:r>
            <a:r>
              <a:rPr lang="en-US" i="1" dirty="0" smtClean="0">
                <a:sym typeface="Symbol"/>
              </a:rPr>
              <a:t>(t)</a:t>
            </a:r>
            <a:r>
              <a:rPr lang="en-US" dirty="0" smtClean="0">
                <a:sym typeface="Symbol"/>
              </a:rPr>
              <a:t> 			For every term </a:t>
            </a:r>
            <a:r>
              <a:rPr lang="en-US" i="1" dirty="0" smtClean="0">
                <a:sym typeface="Symbol"/>
              </a:rPr>
              <a:t>t.</a:t>
            </a:r>
          </a:p>
          <a:p>
            <a:pPr lvl="1"/>
            <a:endParaRPr lang="en-US" i="1" dirty="0" smtClean="0">
              <a:sym typeface="Symbol"/>
            </a:endParaRPr>
          </a:p>
          <a:p>
            <a:r>
              <a:rPr lang="en-US" dirty="0" smtClean="0">
                <a:sym typeface="Symbol"/>
              </a:rPr>
              <a:t>Which terms </a:t>
            </a:r>
            <a:r>
              <a:rPr lang="en-US" i="1" dirty="0" smtClean="0">
                <a:sym typeface="Symbol"/>
              </a:rPr>
              <a:t>t </a:t>
            </a:r>
            <a:r>
              <a:rPr lang="en-US" dirty="0" smtClean="0">
                <a:sym typeface="Symbol"/>
              </a:rPr>
              <a:t>to use for auxiliary axioms of the second kind?</a:t>
            </a:r>
            <a:endParaRPr lang="en-US" dirty="0"/>
          </a:p>
        </p:txBody>
      </p:sp>
    </p:spTree>
  </p:cSld>
  <p:clrMapOvr>
    <a:masterClrMapping/>
  </p:clrMapOvr>
  <p:transition>
    <p:fade/>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DPLL</a:t>
            </a:r>
            <a:r>
              <a:rPr smtClean="0"/>
              <a:t>(QT)  with E-matching</a:t>
            </a:r>
            <a:endParaRPr lang="en-US" dirty="0"/>
          </a:p>
        </p:txBody>
      </p:sp>
      <p:sp>
        <p:nvSpPr>
          <p:cNvPr id="3" name="Content Placeholder 2"/>
          <p:cNvSpPr>
            <a:spLocks noGrp="1"/>
          </p:cNvSpPr>
          <p:nvPr>
            <p:ph idx="1"/>
          </p:nvPr>
        </p:nvSpPr>
        <p:spPr>
          <a:xfrm>
            <a:off x="381000" y="1665538"/>
            <a:ext cx="8382000" cy="3877985"/>
          </a:xfrm>
        </p:spPr>
        <p:txBody>
          <a:bodyPr/>
          <a:lstStyle/>
          <a:p>
            <a:pPr>
              <a:buNone/>
            </a:pPr>
            <a:endParaRPr lang="en-US" dirty="0" smtClean="0"/>
          </a:p>
          <a:p>
            <a:pPr lvl="1"/>
            <a:r>
              <a:rPr lang="en-US" dirty="0" smtClean="0"/>
              <a:t>⊨</a:t>
            </a:r>
            <a:r>
              <a:rPr lang="en-US" dirty="0" smtClean="0">
                <a:sym typeface="Symbol"/>
              </a:rPr>
              <a:t> </a:t>
            </a:r>
            <a:r>
              <a:rPr lang="en-US" i="1" dirty="0" smtClean="0">
                <a:sym typeface="Symbol"/>
              </a:rPr>
              <a:t>p</a:t>
            </a:r>
            <a:r>
              <a:rPr lang="en-US" dirty="0" smtClean="0">
                <a:sym typeface="Symbol"/>
              </a:rPr>
              <a:t>  </a:t>
            </a:r>
            <a:r>
              <a:rPr lang="en-US" i="1" dirty="0" smtClean="0">
                <a:sym typeface="Symbol"/>
              </a:rPr>
              <a:t>(t)</a:t>
            </a:r>
            <a:r>
              <a:rPr lang="en-US" dirty="0" smtClean="0">
                <a:sym typeface="Symbol"/>
              </a:rPr>
              <a:t> 			For every term </a:t>
            </a:r>
            <a:r>
              <a:rPr lang="en-US" i="1" dirty="0" smtClean="0">
                <a:sym typeface="Symbol"/>
              </a:rPr>
              <a:t>t.</a:t>
            </a:r>
          </a:p>
          <a:p>
            <a:pPr lvl="1"/>
            <a:endParaRPr lang="en-US" i="1" dirty="0" smtClean="0">
              <a:sym typeface="Symbol"/>
            </a:endParaRPr>
          </a:p>
          <a:p>
            <a:r>
              <a:rPr lang="en-US" dirty="0" smtClean="0">
                <a:sym typeface="Symbol"/>
              </a:rPr>
              <a:t>Approach: </a:t>
            </a:r>
          </a:p>
          <a:p>
            <a:pPr lvl="1"/>
            <a:r>
              <a:rPr lang="en-US" dirty="0" smtClean="0">
                <a:sym typeface="Symbol"/>
              </a:rPr>
              <a:t>Add patterns to quantifiers</a:t>
            </a:r>
          </a:p>
          <a:p>
            <a:pPr lvl="1"/>
            <a:r>
              <a:rPr lang="en-US" dirty="0" smtClean="0">
                <a:sym typeface="Symbol"/>
              </a:rPr>
              <a:t>Search for instantiations in </a:t>
            </a:r>
            <a:r>
              <a:rPr lang="en-US" i="1" dirty="0" smtClean="0">
                <a:sym typeface="Symbol"/>
              </a:rPr>
              <a:t>E-</a:t>
            </a:r>
            <a:r>
              <a:rPr lang="en-US" dirty="0" smtClean="0">
                <a:sym typeface="Symbol"/>
              </a:rPr>
              <a:t>graph.</a:t>
            </a:r>
            <a:br>
              <a:rPr lang="en-US" dirty="0" smtClean="0">
                <a:sym typeface="Symbol"/>
              </a:rPr>
            </a:br>
            <a:r>
              <a:rPr lang="en-US" dirty="0" smtClean="0">
                <a:sym typeface="Symbol"/>
              </a:rPr>
              <a:t/>
            </a:r>
            <a:br>
              <a:rPr lang="en-US" dirty="0" smtClean="0">
                <a:sym typeface="Symbol"/>
              </a:rPr>
            </a:br>
            <a:r>
              <a:rPr lang="en-US" dirty="0" smtClean="0">
                <a:sym typeface="Symbol"/>
              </a:rPr>
              <a:t></a:t>
            </a:r>
            <a:r>
              <a:rPr lang="en-US" dirty="0" err="1" smtClean="0">
                <a:sym typeface="Symbol"/>
              </a:rPr>
              <a:t>a,i,v</a:t>
            </a:r>
            <a:r>
              <a:rPr lang="en-US" dirty="0" smtClean="0">
                <a:sym typeface="Symbol"/>
              </a:rPr>
              <a:t> </a:t>
            </a:r>
            <a:r>
              <a:rPr lang="en-US" b="1" dirty="0" smtClean="0">
                <a:solidFill>
                  <a:srgbClr val="C00000"/>
                </a:solidFill>
                <a:sym typeface="Symbol"/>
              </a:rPr>
              <a:t>{ write(</a:t>
            </a:r>
            <a:r>
              <a:rPr lang="en-US" b="1" dirty="0" err="1" smtClean="0">
                <a:solidFill>
                  <a:srgbClr val="C00000"/>
                </a:solidFill>
                <a:sym typeface="Symbol"/>
              </a:rPr>
              <a:t>a,i,v</a:t>
            </a:r>
            <a:r>
              <a:rPr lang="en-US" b="1" dirty="0" smtClean="0">
                <a:solidFill>
                  <a:srgbClr val="C00000"/>
                </a:solidFill>
                <a:sym typeface="Symbol"/>
              </a:rPr>
              <a:t>) } </a:t>
            </a:r>
            <a:r>
              <a:rPr lang="en-US" dirty="0" smtClean="0">
                <a:sym typeface="Symbol"/>
              </a:rPr>
              <a:t>. read(write(</a:t>
            </a:r>
            <a:r>
              <a:rPr lang="en-US" dirty="0" err="1" smtClean="0">
                <a:sym typeface="Symbol"/>
              </a:rPr>
              <a:t>a,i,v</a:t>
            </a:r>
            <a:r>
              <a:rPr lang="en-US" dirty="0" smtClean="0">
                <a:sym typeface="Symbol"/>
              </a:rPr>
              <a:t>),</a:t>
            </a:r>
            <a:r>
              <a:rPr lang="en-US" dirty="0" err="1" smtClean="0">
                <a:sym typeface="Symbol"/>
              </a:rPr>
              <a:t>i</a:t>
            </a:r>
            <a:r>
              <a:rPr lang="en-US" dirty="0" smtClean="0">
                <a:sym typeface="Symbol"/>
              </a:rPr>
              <a:t>) = v</a:t>
            </a:r>
          </a:p>
        </p:txBody>
      </p:sp>
    </p:spTree>
  </p:cSld>
  <p:clrMapOvr>
    <a:masterClrMapping/>
  </p:clrMapOvr>
  <p:transition>
    <p:fade/>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DPLL</a:t>
            </a:r>
            <a:r>
              <a:rPr smtClean="0"/>
              <a:t>(QT)  with E-matching</a:t>
            </a:r>
            <a:endParaRPr lang="en-US" dirty="0"/>
          </a:p>
        </p:txBody>
      </p:sp>
      <p:sp>
        <p:nvSpPr>
          <p:cNvPr id="3" name="Content Placeholder 2"/>
          <p:cNvSpPr>
            <a:spLocks noGrp="1"/>
          </p:cNvSpPr>
          <p:nvPr>
            <p:ph idx="1"/>
          </p:nvPr>
        </p:nvSpPr>
        <p:spPr>
          <a:xfrm>
            <a:off x="381000" y="1665538"/>
            <a:ext cx="8382000" cy="4724370"/>
          </a:xfrm>
        </p:spPr>
        <p:txBody>
          <a:bodyPr/>
          <a:lstStyle/>
          <a:p>
            <a:pPr>
              <a:buNone/>
            </a:pPr>
            <a:endParaRPr lang="en-US" dirty="0" smtClean="0"/>
          </a:p>
          <a:p>
            <a:pPr lvl="1"/>
            <a:r>
              <a:rPr lang="en-US" dirty="0" smtClean="0"/>
              <a:t>⊨</a:t>
            </a:r>
            <a:r>
              <a:rPr lang="en-US" dirty="0" smtClean="0">
                <a:sym typeface="Symbol"/>
              </a:rPr>
              <a:t> </a:t>
            </a:r>
            <a:r>
              <a:rPr lang="en-US" b="1" i="1" dirty="0" smtClean="0">
                <a:solidFill>
                  <a:schemeClr val="accent4">
                    <a:lumMod val="75000"/>
                  </a:schemeClr>
                </a:solidFill>
                <a:sym typeface="Symbol"/>
              </a:rPr>
              <a:t>p</a:t>
            </a:r>
            <a:r>
              <a:rPr lang="en-US" dirty="0" smtClean="0">
                <a:sym typeface="Symbol"/>
              </a:rPr>
              <a:t>  </a:t>
            </a:r>
            <a:r>
              <a:rPr lang="en-US" i="1" dirty="0" smtClean="0">
                <a:sym typeface="Symbol"/>
              </a:rPr>
              <a:t>(t)</a:t>
            </a:r>
            <a:r>
              <a:rPr lang="en-US" dirty="0" smtClean="0">
                <a:sym typeface="Symbol"/>
              </a:rPr>
              <a:t> 			For every term </a:t>
            </a:r>
            <a:r>
              <a:rPr lang="en-US" i="1" dirty="0" smtClean="0">
                <a:sym typeface="Symbol"/>
              </a:rPr>
              <a:t>t.</a:t>
            </a:r>
          </a:p>
          <a:p>
            <a:pPr lvl="1"/>
            <a:endParaRPr lang="en-US" i="1" dirty="0" smtClean="0">
              <a:sym typeface="Symbol"/>
            </a:endParaRPr>
          </a:p>
          <a:p>
            <a:r>
              <a:rPr lang="en-US" dirty="0" smtClean="0">
                <a:sym typeface="Symbol"/>
              </a:rPr>
              <a:t>Approach: </a:t>
            </a:r>
          </a:p>
          <a:p>
            <a:pPr lvl="1"/>
            <a:r>
              <a:rPr lang="en-US" dirty="0" smtClean="0">
                <a:sym typeface="Symbol"/>
              </a:rPr>
              <a:t>Add patterns to quantifiers</a:t>
            </a:r>
          </a:p>
          <a:p>
            <a:pPr lvl="1"/>
            <a:r>
              <a:rPr lang="en-US" dirty="0" smtClean="0">
                <a:sym typeface="Symbol"/>
              </a:rPr>
              <a:t>Search for pattern matches in </a:t>
            </a:r>
            <a:r>
              <a:rPr lang="en-US" i="1" dirty="0" smtClean="0">
                <a:sym typeface="Symbol"/>
              </a:rPr>
              <a:t>E-</a:t>
            </a:r>
            <a:r>
              <a:rPr lang="en-US" dirty="0" smtClean="0">
                <a:sym typeface="Symbol"/>
              </a:rPr>
              <a:t>graph.</a:t>
            </a:r>
            <a:br>
              <a:rPr lang="en-US" dirty="0" smtClean="0">
                <a:sym typeface="Symbol"/>
              </a:rPr>
            </a:br>
            <a:r>
              <a:rPr lang="en-US" dirty="0" smtClean="0">
                <a:sym typeface="Symbol"/>
              </a:rPr>
              <a:t/>
            </a:r>
            <a:br>
              <a:rPr lang="en-US" dirty="0" smtClean="0">
                <a:sym typeface="Symbol"/>
              </a:rPr>
            </a:br>
            <a:r>
              <a:rPr lang="en-US" dirty="0" smtClean="0">
                <a:sym typeface="Symbol"/>
              </a:rPr>
              <a:t></a:t>
            </a:r>
            <a:r>
              <a:rPr lang="en-US" dirty="0" err="1" smtClean="0">
                <a:sym typeface="Symbol"/>
              </a:rPr>
              <a:t>a,i,v</a:t>
            </a:r>
            <a:r>
              <a:rPr lang="en-US" dirty="0" smtClean="0">
                <a:sym typeface="Symbol"/>
              </a:rPr>
              <a:t> </a:t>
            </a:r>
            <a:r>
              <a:rPr lang="en-US" b="1" dirty="0" smtClean="0">
                <a:solidFill>
                  <a:srgbClr val="C00000"/>
                </a:solidFill>
                <a:sym typeface="Symbol"/>
              </a:rPr>
              <a:t>{ write(</a:t>
            </a:r>
            <a:r>
              <a:rPr lang="en-US" b="1" dirty="0" err="1" smtClean="0">
                <a:solidFill>
                  <a:srgbClr val="C00000"/>
                </a:solidFill>
                <a:sym typeface="Symbol"/>
              </a:rPr>
              <a:t>a,i,v</a:t>
            </a:r>
            <a:r>
              <a:rPr lang="en-US" b="1" dirty="0" smtClean="0">
                <a:solidFill>
                  <a:srgbClr val="C00000"/>
                </a:solidFill>
                <a:sym typeface="Symbol"/>
              </a:rPr>
              <a:t>) } </a:t>
            </a:r>
            <a:r>
              <a:rPr lang="en-US" dirty="0" smtClean="0">
                <a:sym typeface="Symbol"/>
              </a:rPr>
              <a:t>. read(write(</a:t>
            </a:r>
            <a:r>
              <a:rPr lang="en-US" dirty="0" err="1" smtClean="0">
                <a:sym typeface="Symbol"/>
              </a:rPr>
              <a:t>a,i,v</a:t>
            </a:r>
            <a:r>
              <a:rPr lang="en-US" dirty="0" smtClean="0">
                <a:sym typeface="Symbol"/>
              </a:rPr>
              <a:t>),</a:t>
            </a:r>
            <a:r>
              <a:rPr lang="en-US" dirty="0" err="1" smtClean="0">
                <a:sym typeface="Symbol"/>
              </a:rPr>
              <a:t>i</a:t>
            </a:r>
            <a:r>
              <a:rPr lang="en-US" dirty="0" smtClean="0">
                <a:sym typeface="Symbol"/>
              </a:rPr>
              <a:t>) = v</a:t>
            </a:r>
          </a:p>
          <a:p>
            <a:pPr lvl="1"/>
            <a:endParaRPr lang="en-US" dirty="0" smtClean="0">
              <a:sym typeface="Symbol"/>
            </a:endParaRPr>
          </a:p>
          <a:p>
            <a:pPr lvl="2"/>
            <a:r>
              <a:rPr lang="en-US" sz="2000" dirty="0" smtClean="0">
                <a:sym typeface="Symbol"/>
              </a:rPr>
              <a:t>Add equality every time there is a write(</a:t>
            </a:r>
            <a:r>
              <a:rPr lang="en-US" sz="2000" dirty="0" err="1" smtClean="0">
                <a:sym typeface="Symbol"/>
              </a:rPr>
              <a:t>b,j,w</a:t>
            </a:r>
            <a:r>
              <a:rPr lang="en-US" sz="2000" dirty="0" smtClean="0">
                <a:sym typeface="Symbol"/>
              </a:rPr>
              <a:t>) term in </a:t>
            </a:r>
            <a:r>
              <a:rPr lang="en-US" sz="2000" i="1" dirty="0" smtClean="0">
                <a:sym typeface="Symbol"/>
              </a:rPr>
              <a:t>E.</a:t>
            </a:r>
            <a:endParaRPr lang="en-US" sz="2000" dirty="0" smtClean="0">
              <a:sym typeface="Symbol"/>
            </a:endParaRPr>
          </a:p>
        </p:txBody>
      </p:sp>
    </p:spTree>
  </p:cSld>
  <p:clrMapOvr>
    <a:masterClrMapping/>
  </p:clrMapOvr>
  <p:transition>
    <p:fade/>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56493" y="1348154"/>
            <a:ext cx="8217876" cy="3701842"/>
          </a:xfrm>
        </p:spPr>
        <p:txBody>
          <a:bodyPr/>
          <a:lstStyle/>
          <a:p>
            <a:r>
              <a:rPr smtClean="0"/>
              <a:t>Z3 -An Efficient </a:t>
            </a:r>
          </a:p>
          <a:p>
            <a:r>
              <a:rPr smtClean="0"/>
              <a:t>SMT Solver</a:t>
            </a:r>
            <a:endParaRPr lang="en-US" dirty="0"/>
          </a:p>
        </p:txBody>
      </p:sp>
    </p:spTree>
  </p:cSld>
  <p:clrMapOvr>
    <a:masterClrMapping/>
  </p:clrMapOvr>
  <p:transition>
    <p:fade/>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Main features</a:t>
            </a:r>
            <a:endParaRPr spc="-167">
              <a:solidFill>
                <a:schemeClr val="accent1"/>
              </a:solidFill>
              <a:effectLst>
                <a:outerShdw blurRad="50800" dist="38100" dir="2700000" algn="tl" rotWithShape="0">
                  <a:prstClr val="black">
                    <a:alpha val="61000"/>
                  </a:prstClr>
                </a:outerShdw>
              </a:effectLst>
            </a:endParaRPr>
          </a:p>
        </p:txBody>
      </p:sp>
      <p:sp>
        <p:nvSpPr>
          <p:cNvPr id="3" name="Text Placeholder 2"/>
          <p:cNvSpPr>
            <a:spLocks noGrp="1"/>
          </p:cNvSpPr>
          <p:nvPr>
            <p:ph type="body" sz="quarter" idx="4294967295"/>
          </p:nvPr>
        </p:nvSpPr>
        <p:spPr>
          <a:xfrm>
            <a:off x="335845" y="1600200"/>
            <a:ext cx="8382000" cy="3705630"/>
          </a:xfrm>
        </p:spPr>
        <p:txBody>
          <a:bodyPr/>
          <a:lstStyle/>
          <a:p>
            <a:pPr>
              <a:lnSpc>
                <a:spcPct val="90000"/>
              </a:lnSpc>
            </a:pPr>
            <a:r>
              <a:rPr lang="en-US" dirty="0" smtClean="0"/>
              <a:t>Linear real and integer arithmetic.</a:t>
            </a:r>
          </a:p>
          <a:p>
            <a:pPr>
              <a:lnSpc>
                <a:spcPct val="90000"/>
              </a:lnSpc>
            </a:pPr>
            <a:r>
              <a:rPr lang="en-US" dirty="0" smtClean="0"/>
              <a:t>Fixed-size bit-vectors</a:t>
            </a:r>
          </a:p>
          <a:p>
            <a:pPr>
              <a:lnSpc>
                <a:spcPct val="90000"/>
              </a:lnSpc>
            </a:pPr>
            <a:r>
              <a:rPr lang="en-US" dirty="0" err="1" smtClean="0"/>
              <a:t>Uninterpreted</a:t>
            </a:r>
            <a:r>
              <a:rPr lang="en-US" dirty="0" smtClean="0"/>
              <a:t> functions</a:t>
            </a:r>
          </a:p>
          <a:p>
            <a:pPr>
              <a:lnSpc>
                <a:spcPct val="90000"/>
              </a:lnSpc>
            </a:pPr>
            <a:r>
              <a:rPr lang="en-US" dirty="0" smtClean="0"/>
              <a:t>Extensional arrays</a:t>
            </a:r>
          </a:p>
          <a:p>
            <a:pPr>
              <a:lnSpc>
                <a:spcPct val="90000"/>
              </a:lnSpc>
            </a:pPr>
            <a:r>
              <a:rPr lang="en-US" dirty="0" smtClean="0"/>
              <a:t>Quantifiers</a:t>
            </a:r>
          </a:p>
          <a:p>
            <a:pPr>
              <a:lnSpc>
                <a:spcPct val="90000"/>
              </a:lnSpc>
            </a:pPr>
            <a:r>
              <a:rPr lang="en-US" dirty="0" smtClean="0"/>
              <a:t>Model generation</a:t>
            </a:r>
          </a:p>
          <a:p>
            <a:pPr>
              <a:lnSpc>
                <a:spcPct val="90000"/>
              </a:lnSpc>
            </a:pPr>
            <a:r>
              <a:rPr lang="en-US" dirty="0" smtClean="0"/>
              <a:t>Several input formats (Simplify, SMT-LIB, Z3, </a:t>
            </a:r>
            <a:r>
              <a:rPr lang="en-US" dirty="0" err="1" smtClean="0"/>
              <a:t>Dimacs</a:t>
            </a:r>
            <a:r>
              <a:rPr lang="en-US" dirty="0" smtClean="0"/>
              <a:t>)</a:t>
            </a:r>
          </a:p>
          <a:p>
            <a:pPr>
              <a:lnSpc>
                <a:spcPct val="90000"/>
              </a:lnSpc>
            </a:pPr>
            <a:r>
              <a:rPr lang="en-US" dirty="0" smtClean="0"/>
              <a:t>Extensive API (C/C++, </a:t>
            </a:r>
            <a:r>
              <a:rPr lang="en-US" dirty="0" err="1" smtClean="0"/>
              <a:t>.Net</a:t>
            </a:r>
            <a:r>
              <a:rPr lang="en-US" dirty="0" smtClean="0"/>
              <a:t>, </a:t>
            </a:r>
            <a:r>
              <a:rPr lang="en-US" dirty="0" err="1" smtClean="0"/>
              <a:t>OCaml</a:t>
            </a:r>
            <a:r>
              <a:rPr lang="en-US" dirty="0" smtClean="0"/>
              <a:t>)</a:t>
            </a:r>
          </a:p>
        </p:txBody>
      </p:sp>
    </p:spTree>
  </p:cSld>
  <p:clrMapOvr>
    <a:masterClrMapping/>
  </p:clrMapOvr>
  <p:transition>
    <p:fad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Web</a:t>
            </a:r>
            <a:endParaRPr lang="en-US" dirty="0"/>
          </a:p>
        </p:txBody>
      </p:sp>
      <p:pic>
        <p:nvPicPr>
          <p:cNvPr id="92162" name="Picture 2"/>
          <p:cNvPicPr>
            <a:picLocks noChangeAspect="1" noChangeArrowheads="1"/>
          </p:cNvPicPr>
          <p:nvPr/>
        </p:nvPicPr>
        <p:blipFill>
          <a:blip r:embed="rId2"/>
          <a:srcRect t="919" r="31090" b="29359"/>
          <a:stretch>
            <a:fillRect/>
          </a:stretch>
        </p:blipFill>
        <p:spPr bwMode="auto">
          <a:xfrm>
            <a:off x="1950808" y="214488"/>
            <a:ext cx="7001282" cy="566702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Supporting material</a:t>
            </a:r>
            <a:endParaRPr lang="en-US" dirty="0"/>
          </a:p>
        </p:txBody>
      </p:sp>
      <p:sp>
        <p:nvSpPr>
          <p:cNvPr id="3" name="Content Placeholder 2"/>
          <p:cNvSpPr>
            <a:spLocks noGrp="1"/>
          </p:cNvSpPr>
          <p:nvPr>
            <p:ph idx="1"/>
          </p:nvPr>
        </p:nvSpPr>
        <p:spPr>
          <a:xfrm>
            <a:off x="0" y="1740253"/>
            <a:ext cx="9144000" cy="3656386"/>
          </a:xfrm>
        </p:spPr>
        <p:txBody>
          <a:bodyPr/>
          <a:lstStyle/>
          <a:p>
            <a:endParaRPr lang="en-US" dirty="0" smtClean="0">
              <a:hlinkClick r:id="rId2"/>
            </a:endParaRPr>
          </a:p>
          <a:p>
            <a:endParaRPr lang="en-US" dirty="0" smtClean="0">
              <a:hlinkClick r:id="rId2"/>
            </a:endParaRPr>
          </a:p>
          <a:p>
            <a:endParaRPr lang="en-US" dirty="0" smtClean="0">
              <a:hlinkClick r:id="rId2"/>
            </a:endParaRPr>
          </a:p>
          <a:p>
            <a:r>
              <a:rPr lang="en-US" sz="2400" dirty="0" smtClean="0">
                <a:hlinkClick r:id="rId2"/>
              </a:rPr>
              <a:t>http://research.microsoft.com/projects/z3/documentation.html</a:t>
            </a:r>
            <a:endParaRPr lang="en-US" sz="2400" dirty="0" smtClean="0"/>
          </a:p>
          <a:p>
            <a:endParaRPr lang="en-US" dirty="0" smtClean="0"/>
          </a:p>
          <a:p>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Z3: Core System Components</a:t>
            </a:r>
            <a:endParaRPr spc="-167">
              <a:solidFill>
                <a:schemeClr val="accent1"/>
              </a:solidFill>
              <a:effectLst>
                <a:outerShdw blurRad="50800" dist="38100" dir="2700000" algn="tl" rotWithShape="0">
                  <a:prstClr val="black">
                    <a:alpha val="61000"/>
                  </a:prstClr>
                </a:outerShdw>
              </a:effectLst>
            </a:endParaRPr>
          </a:p>
        </p:txBody>
      </p:sp>
      <p:sp>
        <p:nvSpPr>
          <p:cNvPr id="8" name="Rectangle 7"/>
          <p:cNvSpPr/>
          <p:nvPr/>
        </p:nvSpPr>
        <p:spPr>
          <a:xfrm>
            <a:off x="5433874" y="1571349"/>
            <a:ext cx="3381652" cy="4323424"/>
          </a:xfrm>
          <a:prstGeom prst="rect">
            <a:avLst/>
          </a:prstGeom>
        </p:spPr>
        <p:style>
          <a:lnRef idx="0">
            <a:schemeClr val="accent2"/>
          </a:lnRef>
          <a:fillRef idx="3">
            <a:schemeClr val="accent2"/>
          </a:fillRef>
          <a:effectRef idx="3">
            <a:schemeClr val="accent2"/>
          </a:effectRef>
          <a:fontRef idx="minor">
            <a:schemeClr val="lt1"/>
          </a:fontRef>
        </p:style>
        <p:txBody>
          <a:bodyPr rtlCol="0" anchor="t" anchorCtr="0"/>
          <a:lstStyle/>
          <a:p>
            <a:pPr algn="ctr"/>
            <a:r>
              <a:rPr lang="en-US" sz="3200" dirty="0" smtClean="0">
                <a:latin typeface="Calibri" pitchFamily="34" charset="0"/>
              </a:rPr>
              <a:t>Theories</a:t>
            </a:r>
            <a:endParaRPr lang="en-US" sz="3200" dirty="0">
              <a:latin typeface="Calibri" pitchFamily="34" charset="0"/>
            </a:endParaRPr>
          </a:p>
        </p:txBody>
      </p:sp>
      <p:sp>
        <p:nvSpPr>
          <p:cNvPr id="9" name="Rounded Rectangle 8"/>
          <p:cNvSpPr/>
          <p:nvPr/>
        </p:nvSpPr>
        <p:spPr>
          <a:xfrm>
            <a:off x="2145299" y="3997843"/>
            <a:ext cx="2437936" cy="92489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Core Theory</a:t>
            </a:r>
            <a:endParaRPr lang="en-US" sz="2000" b="1" dirty="0">
              <a:latin typeface="Calibri" pitchFamily="34" charset="0"/>
            </a:endParaRPr>
          </a:p>
        </p:txBody>
      </p:sp>
      <p:sp>
        <p:nvSpPr>
          <p:cNvPr id="10" name="Rounded Rectangle 9"/>
          <p:cNvSpPr/>
          <p:nvPr/>
        </p:nvSpPr>
        <p:spPr>
          <a:xfrm>
            <a:off x="2132611" y="5354154"/>
            <a:ext cx="2516578" cy="92489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SAT solver</a:t>
            </a:r>
            <a:endParaRPr lang="en-US" sz="2000" b="1" dirty="0">
              <a:latin typeface="Calibri" pitchFamily="34" charset="0"/>
            </a:endParaRPr>
          </a:p>
        </p:txBody>
      </p:sp>
      <p:sp>
        <p:nvSpPr>
          <p:cNvPr id="11" name="Rounded Rectangle 10"/>
          <p:cNvSpPr/>
          <p:nvPr/>
        </p:nvSpPr>
        <p:spPr>
          <a:xfrm>
            <a:off x="2170711" y="2661317"/>
            <a:ext cx="2516578" cy="100196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Rewriting Simplification</a:t>
            </a:r>
            <a:endParaRPr lang="en-US" sz="2000" b="1" dirty="0">
              <a:latin typeface="Calibri" pitchFamily="34" charset="0"/>
            </a:endParaRPr>
          </a:p>
        </p:txBody>
      </p:sp>
      <p:sp>
        <p:nvSpPr>
          <p:cNvPr id="13" name="Rounded Rectangle 12"/>
          <p:cNvSpPr/>
          <p:nvPr/>
        </p:nvSpPr>
        <p:spPr>
          <a:xfrm>
            <a:off x="5904511" y="2282503"/>
            <a:ext cx="2516578" cy="61659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Bit-Vectors</a:t>
            </a:r>
            <a:endParaRPr lang="en-US" sz="2000" b="1" dirty="0">
              <a:latin typeface="Calibri" pitchFamily="34" charset="0"/>
            </a:endParaRPr>
          </a:p>
        </p:txBody>
      </p:sp>
      <p:sp>
        <p:nvSpPr>
          <p:cNvPr id="14" name="Rounded Rectangle 13"/>
          <p:cNvSpPr/>
          <p:nvPr/>
        </p:nvSpPr>
        <p:spPr>
          <a:xfrm>
            <a:off x="5904511" y="3044503"/>
            <a:ext cx="2516578" cy="61659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Arithmetic</a:t>
            </a:r>
            <a:endParaRPr lang="en-US" sz="2000" b="1" dirty="0">
              <a:latin typeface="Calibri" pitchFamily="34" charset="0"/>
            </a:endParaRPr>
          </a:p>
        </p:txBody>
      </p:sp>
      <p:sp>
        <p:nvSpPr>
          <p:cNvPr id="16" name="Rounded Rectangle 15"/>
          <p:cNvSpPr/>
          <p:nvPr/>
        </p:nvSpPr>
        <p:spPr>
          <a:xfrm>
            <a:off x="5904511" y="4468327"/>
            <a:ext cx="2516578" cy="53952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Partial orders</a:t>
            </a:r>
            <a:endParaRPr lang="en-US" sz="2000" b="1" dirty="0">
              <a:latin typeface="Calibri" pitchFamily="34" charset="0"/>
            </a:endParaRPr>
          </a:p>
        </p:txBody>
      </p:sp>
      <p:sp>
        <p:nvSpPr>
          <p:cNvPr id="17" name="Rounded Rectangle 16"/>
          <p:cNvSpPr/>
          <p:nvPr/>
        </p:nvSpPr>
        <p:spPr>
          <a:xfrm>
            <a:off x="5904511" y="5127931"/>
            <a:ext cx="2516578" cy="46244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Tuples</a:t>
            </a:r>
            <a:endParaRPr lang="en-US" sz="2000" b="1" dirty="0">
              <a:latin typeface="Calibri" pitchFamily="34" charset="0"/>
            </a:endParaRPr>
          </a:p>
        </p:txBody>
      </p:sp>
      <p:sp>
        <p:nvSpPr>
          <p:cNvPr id="18" name="Left-Right Arrow 17"/>
          <p:cNvSpPr/>
          <p:nvPr/>
        </p:nvSpPr>
        <p:spPr>
          <a:xfrm>
            <a:off x="4554245" y="4418289"/>
            <a:ext cx="878889" cy="231222"/>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Up-Down Arrow 18"/>
          <p:cNvSpPr/>
          <p:nvPr/>
        </p:nvSpPr>
        <p:spPr>
          <a:xfrm>
            <a:off x="3272935" y="4950814"/>
            <a:ext cx="235930" cy="385372"/>
          </a:xfrm>
          <a:prstGeom prst="up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0" name="Down Arrow 19"/>
          <p:cNvSpPr/>
          <p:nvPr/>
        </p:nvSpPr>
        <p:spPr>
          <a:xfrm>
            <a:off x="3273546" y="3655414"/>
            <a:ext cx="196608" cy="385372"/>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1" name="Rounded Rectangle 20"/>
          <p:cNvSpPr/>
          <p:nvPr/>
        </p:nvSpPr>
        <p:spPr>
          <a:xfrm>
            <a:off x="221941" y="4083728"/>
            <a:ext cx="1567631" cy="88988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E-matching</a:t>
            </a:r>
            <a:endParaRPr lang="en-US" sz="2000" b="1" dirty="0">
              <a:latin typeface="Calibri" pitchFamily="34" charset="0"/>
            </a:endParaRPr>
          </a:p>
        </p:txBody>
      </p:sp>
      <p:sp>
        <p:nvSpPr>
          <p:cNvPr id="22" name="Left-Right Arrow 21"/>
          <p:cNvSpPr/>
          <p:nvPr/>
        </p:nvSpPr>
        <p:spPr>
          <a:xfrm>
            <a:off x="1745271" y="4418289"/>
            <a:ext cx="471858" cy="231222"/>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3" name="Rounded Rectangle 22"/>
          <p:cNvSpPr/>
          <p:nvPr/>
        </p:nvSpPr>
        <p:spPr>
          <a:xfrm>
            <a:off x="5904511" y="3806940"/>
            <a:ext cx="2516578" cy="53952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latin typeface="Calibri" pitchFamily="34" charset="0"/>
              </a:rPr>
              <a:t>Arrays</a:t>
            </a:r>
            <a:endParaRPr lang="en-US" sz="2000" b="1" dirty="0">
              <a:latin typeface="Calibri" pitchFamily="34" charset="0"/>
            </a:endParaRPr>
          </a:p>
        </p:txBody>
      </p:sp>
      <p:sp>
        <p:nvSpPr>
          <p:cNvPr id="41" name="Up Arrow 40"/>
          <p:cNvSpPr/>
          <p:nvPr/>
        </p:nvSpPr>
        <p:spPr bwMode="auto">
          <a:xfrm rot="14578082">
            <a:off x="4162005" y="1917085"/>
            <a:ext cx="257453" cy="1009420"/>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8" name="Rounded Rectangle 27"/>
          <p:cNvSpPr/>
          <p:nvPr/>
        </p:nvSpPr>
        <p:spPr>
          <a:xfrm>
            <a:off x="4056137" y="1609038"/>
            <a:ext cx="1323826" cy="68082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err="1" smtClean="0">
                <a:latin typeface="Calibri" pitchFamily="34" charset="0"/>
              </a:rPr>
              <a:t>OCaml</a:t>
            </a:r>
            <a:endParaRPr lang="en-US" sz="2000" b="1" dirty="0">
              <a:latin typeface="Calibri" pitchFamily="34" charset="0"/>
            </a:endParaRPr>
          </a:p>
        </p:txBody>
      </p:sp>
      <p:sp>
        <p:nvSpPr>
          <p:cNvPr id="42" name="Up Arrow 41"/>
          <p:cNvSpPr/>
          <p:nvPr/>
        </p:nvSpPr>
        <p:spPr bwMode="auto">
          <a:xfrm rot="6677667">
            <a:off x="1418801" y="1547832"/>
            <a:ext cx="257453" cy="1649510"/>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 name="Rounded Rectangle 23"/>
          <p:cNvSpPr/>
          <p:nvPr/>
        </p:nvSpPr>
        <p:spPr>
          <a:xfrm>
            <a:off x="183452" y="1609038"/>
            <a:ext cx="1271396" cy="68082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Text</a:t>
            </a:r>
            <a:endParaRPr lang="en-US" sz="2000" b="1" dirty="0">
              <a:latin typeface="Calibri" pitchFamily="34" charset="0"/>
            </a:endParaRPr>
          </a:p>
        </p:txBody>
      </p:sp>
      <p:sp>
        <p:nvSpPr>
          <p:cNvPr id="43" name="Up Arrow 42"/>
          <p:cNvSpPr/>
          <p:nvPr/>
        </p:nvSpPr>
        <p:spPr bwMode="auto">
          <a:xfrm rot="10800000">
            <a:off x="3160307" y="2247042"/>
            <a:ext cx="257453" cy="416260"/>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7" name="Rounded Rectangle 26"/>
          <p:cNvSpPr/>
          <p:nvPr/>
        </p:nvSpPr>
        <p:spPr>
          <a:xfrm>
            <a:off x="2751906" y="1609038"/>
            <a:ext cx="1074788" cy="68082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.NET</a:t>
            </a:r>
            <a:endParaRPr lang="en-US" sz="2000" b="1" dirty="0">
              <a:latin typeface="Calibri" pitchFamily="34" charset="0"/>
            </a:endParaRPr>
          </a:p>
        </p:txBody>
      </p:sp>
      <p:sp>
        <p:nvSpPr>
          <p:cNvPr id="44" name="Up Arrow 43"/>
          <p:cNvSpPr/>
          <p:nvPr/>
        </p:nvSpPr>
        <p:spPr bwMode="auto">
          <a:xfrm rot="7026053">
            <a:off x="2362315" y="1874249"/>
            <a:ext cx="257453" cy="1068850"/>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 name="Rounded Rectangle 25"/>
          <p:cNvSpPr/>
          <p:nvPr/>
        </p:nvSpPr>
        <p:spPr>
          <a:xfrm>
            <a:off x="1637970" y="1609038"/>
            <a:ext cx="838860" cy="68082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alibri" pitchFamily="34" charset="0"/>
              </a:rPr>
              <a:t>C</a:t>
            </a:r>
            <a:endParaRPr lang="en-US" sz="2000" b="1"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 C API </a:t>
            </a:r>
            <a:endParaRPr lang="en-US" dirty="0"/>
          </a:p>
        </p:txBody>
      </p:sp>
      <p:sp>
        <p:nvSpPr>
          <p:cNvPr id="7" name="TextBox 6"/>
          <p:cNvSpPr txBox="1"/>
          <p:nvPr/>
        </p:nvSpPr>
        <p:spPr>
          <a:xfrm>
            <a:off x="6794500" y="1723254"/>
            <a:ext cx="2209800" cy="4247317"/>
          </a:xfrm>
          <a:prstGeom prst="rect">
            <a:avLst/>
          </a:prstGeom>
          <a:noFill/>
        </p:spPr>
        <p:txBody>
          <a:bodyPr wrap="square" rtlCol="0">
            <a:spAutoFit/>
          </a:bodyPr>
          <a:lstStyle/>
          <a:p>
            <a:r>
              <a:rPr lang="en-US" dirty="0" smtClean="0">
                <a:solidFill>
                  <a:schemeClr val="bg1"/>
                </a:solidFill>
                <a:latin typeface="Calibri" pitchFamily="34" charset="0"/>
              </a:rPr>
              <a:t>Given arrays:</a:t>
            </a:r>
          </a:p>
          <a:p>
            <a:endParaRPr lang="en-US" dirty="0" smtClean="0">
              <a:solidFill>
                <a:schemeClr val="bg1"/>
              </a:solidFill>
              <a:latin typeface="Calibri" pitchFamily="34" charset="0"/>
            </a:endParaRPr>
          </a:p>
          <a:p>
            <a:r>
              <a:rPr lang="en-US" dirty="0" err="1" smtClean="0">
                <a:solidFill>
                  <a:schemeClr val="bg1"/>
                </a:solidFill>
                <a:latin typeface="Calibri" pitchFamily="34" charset="0"/>
              </a:rPr>
              <a:t>bool</a:t>
            </a:r>
            <a:r>
              <a:rPr lang="en-US" dirty="0" smtClean="0">
                <a:solidFill>
                  <a:schemeClr val="bg1"/>
                </a:solidFill>
                <a:latin typeface="Calibri" pitchFamily="34" charset="0"/>
              </a:rPr>
              <a:t> a1[</a:t>
            </a:r>
            <a:r>
              <a:rPr lang="en-US" dirty="0" err="1" smtClean="0">
                <a:solidFill>
                  <a:schemeClr val="bg1"/>
                </a:solidFill>
                <a:latin typeface="Calibri" pitchFamily="34" charset="0"/>
              </a:rPr>
              <a:t>bool</a:t>
            </a:r>
            <a:r>
              <a:rPr lang="en-US" dirty="0" smtClean="0">
                <a:solidFill>
                  <a:schemeClr val="bg1"/>
                </a:solidFill>
                <a:latin typeface="Calibri" pitchFamily="34" charset="0"/>
              </a:rPr>
              <a:t>];</a:t>
            </a:r>
          </a:p>
          <a:p>
            <a:r>
              <a:rPr lang="en-US" dirty="0" err="1" smtClean="0">
                <a:solidFill>
                  <a:schemeClr val="bg1"/>
                </a:solidFill>
                <a:latin typeface="Calibri" pitchFamily="34" charset="0"/>
              </a:rPr>
              <a:t>bool</a:t>
            </a:r>
            <a:r>
              <a:rPr lang="en-US" dirty="0" smtClean="0">
                <a:solidFill>
                  <a:schemeClr val="bg1"/>
                </a:solidFill>
                <a:latin typeface="Calibri" pitchFamily="34" charset="0"/>
              </a:rPr>
              <a:t> a2[</a:t>
            </a:r>
            <a:r>
              <a:rPr lang="en-US" dirty="0" err="1" smtClean="0">
                <a:solidFill>
                  <a:schemeClr val="bg1"/>
                </a:solidFill>
                <a:latin typeface="Calibri" pitchFamily="34" charset="0"/>
              </a:rPr>
              <a:t>bool</a:t>
            </a:r>
            <a:r>
              <a:rPr lang="en-US" dirty="0" smtClean="0">
                <a:solidFill>
                  <a:schemeClr val="bg1"/>
                </a:solidFill>
                <a:latin typeface="Calibri" pitchFamily="34" charset="0"/>
              </a:rPr>
              <a:t>]; </a:t>
            </a:r>
          </a:p>
          <a:p>
            <a:r>
              <a:rPr lang="en-US" dirty="0" err="1" smtClean="0">
                <a:solidFill>
                  <a:schemeClr val="bg1"/>
                </a:solidFill>
                <a:latin typeface="Calibri" pitchFamily="34" charset="0"/>
              </a:rPr>
              <a:t>bool</a:t>
            </a:r>
            <a:r>
              <a:rPr lang="en-US" dirty="0" smtClean="0">
                <a:solidFill>
                  <a:schemeClr val="bg1"/>
                </a:solidFill>
                <a:latin typeface="Calibri" pitchFamily="34" charset="0"/>
              </a:rPr>
              <a:t> a3[</a:t>
            </a:r>
            <a:r>
              <a:rPr lang="en-US" dirty="0" err="1" smtClean="0">
                <a:solidFill>
                  <a:schemeClr val="bg1"/>
                </a:solidFill>
                <a:latin typeface="Calibri" pitchFamily="34" charset="0"/>
              </a:rPr>
              <a:t>bool</a:t>
            </a:r>
            <a:r>
              <a:rPr lang="en-US" dirty="0" smtClean="0">
                <a:solidFill>
                  <a:schemeClr val="bg1"/>
                </a:solidFill>
                <a:latin typeface="Calibri" pitchFamily="34" charset="0"/>
              </a:rPr>
              <a:t>];</a:t>
            </a:r>
          </a:p>
          <a:p>
            <a:r>
              <a:rPr lang="en-US" dirty="0" err="1" smtClean="0">
                <a:solidFill>
                  <a:schemeClr val="bg1"/>
                </a:solidFill>
                <a:latin typeface="Calibri" pitchFamily="34" charset="0"/>
              </a:rPr>
              <a:t>bool</a:t>
            </a:r>
            <a:r>
              <a:rPr lang="en-US" dirty="0" smtClean="0">
                <a:solidFill>
                  <a:schemeClr val="bg1"/>
                </a:solidFill>
                <a:latin typeface="Calibri" pitchFamily="34" charset="0"/>
              </a:rPr>
              <a:t> a4[</a:t>
            </a:r>
            <a:r>
              <a:rPr lang="en-US" dirty="0" err="1" smtClean="0">
                <a:solidFill>
                  <a:schemeClr val="bg1"/>
                </a:solidFill>
                <a:latin typeface="Calibri" pitchFamily="34" charset="0"/>
              </a:rPr>
              <a:t>bool</a:t>
            </a:r>
            <a:r>
              <a:rPr lang="en-US" dirty="0" smtClean="0">
                <a:solidFill>
                  <a:schemeClr val="bg1"/>
                </a:solidFill>
                <a:latin typeface="Calibri" pitchFamily="34" charset="0"/>
              </a:rPr>
              <a:t>];</a:t>
            </a:r>
          </a:p>
          <a:p>
            <a:endParaRPr lang="en-US" dirty="0" smtClean="0">
              <a:solidFill>
                <a:schemeClr val="bg1"/>
              </a:solidFill>
              <a:latin typeface="Calibri" pitchFamily="34" charset="0"/>
            </a:endParaRPr>
          </a:p>
          <a:p>
            <a:r>
              <a:rPr lang="en-US" dirty="0" smtClean="0">
                <a:solidFill>
                  <a:schemeClr val="bg1"/>
                </a:solidFill>
                <a:latin typeface="Calibri" pitchFamily="34" charset="0"/>
              </a:rPr>
              <a:t>All can be distinct.</a:t>
            </a:r>
          </a:p>
          <a:p>
            <a:endParaRPr lang="en-US" dirty="0" smtClean="0">
              <a:solidFill>
                <a:schemeClr val="bg1"/>
              </a:solidFill>
              <a:latin typeface="Calibri" pitchFamily="34" charset="0"/>
            </a:endParaRPr>
          </a:p>
          <a:p>
            <a:r>
              <a:rPr lang="en-US" dirty="0" smtClean="0">
                <a:solidFill>
                  <a:schemeClr val="bg1"/>
                </a:solidFill>
                <a:latin typeface="Calibri" pitchFamily="34" charset="0"/>
              </a:rPr>
              <a:t>Add: </a:t>
            </a:r>
          </a:p>
          <a:p>
            <a:endParaRPr lang="en-US" dirty="0" smtClean="0">
              <a:solidFill>
                <a:schemeClr val="bg1"/>
              </a:solidFill>
              <a:latin typeface="Calibri" pitchFamily="34" charset="0"/>
            </a:endParaRPr>
          </a:p>
          <a:p>
            <a:r>
              <a:rPr lang="en-US" dirty="0" err="1" smtClean="0">
                <a:solidFill>
                  <a:schemeClr val="bg1"/>
                </a:solidFill>
                <a:latin typeface="Calibri" pitchFamily="34" charset="0"/>
              </a:rPr>
              <a:t>bool</a:t>
            </a:r>
            <a:r>
              <a:rPr lang="en-US" dirty="0" smtClean="0">
                <a:solidFill>
                  <a:schemeClr val="bg1"/>
                </a:solidFill>
                <a:latin typeface="Calibri" pitchFamily="34" charset="0"/>
              </a:rPr>
              <a:t> a5[</a:t>
            </a:r>
            <a:r>
              <a:rPr lang="en-US" dirty="0" err="1" smtClean="0">
                <a:solidFill>
                  <a:schemeClr val="bg1"/>
                </a:solidFill>
                <a:latin typeface="Calibri" pitchFamily="34" charset="0"/>
              </a:rPr>
              <a:t>bool</a:t>
            </a:r>
            <a:r>
              <a:rPr lang="en-US" dirty="0" smtClean="0">
                <a:solidFill>
                  <a:schemeClr val="bg1"/>
                </a:solidFill>
                <a:latin typeface="Calibri" pitchFamily="34" charset="0"/>
              </a:rPr>
              <a:t>];</a:t>
            </a:r>
          </a:p>
          <a:p>
            <a:endParaRPr lang="en-US" dirty="0" smtClean="0">
              <a:solidFill>
                <a:schemeClr val="bg1"/>
              </a:solidFill>
              <a:latin typeface="Calibri" pitchFamily="34" charset="0"/>
            </a:endParaRPr>
          </a:p>
          <a:p>
            <a:r>
              <a:rPr lang="en-US" dirty="0" smtClean="0">
                <a:solidFill>
                  <a:schemeClr val="bg1"/>
                </a:solidFill>
                <a:latin typeface="Calibri" pitchFamily="34" charset="0"/>
              </a:rPr>
              <a:t>Two of a1,..,a5 must be equal.</a:t>
            </a:r>
          </a:p>
        </p:txBody>
      </p:sp>
      <p:pic>
        <p:nvPicPr>
          <p:cNvPr id="19462" name="Picture 6"/>
          <p:cNvPicPr>
            <a:picLocks noChangeAspect="1" noChangeArrowheads="1"/>
          </p:cNvPicPr>
          <p:nvPr/>
        </p:nvPicPr>
        <p:blipFill>
          <a:blip r:embed="rId2"/>
          <a:srcRect/>
          <a:stretch>
            <a:fillRect/>
          </a:stretch>
        </p:blipFill>
        <p:spPr bwMode="auto">
          <a:xfrm>
            <a:off x="205751" y="1811076"/>
            <a:ext cx="6537952" cy="457967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sz="4000" smtClean="0"/>
              <a:t>ArrayList: Picking the next branch to cover</a:t>
            </a:r>
            <a:endParaRPr lang="en-US" sz="4000" dirty="0"/>
          </a:p>
        </p:txBody>
      </p:sp>
      <p:graphicFrame>
        <p:nvGraphicFramePr>
          <p:cNvPr id="11" name="Table 10"/>
          <p:cNvGraphicFramePr>
            <a:graphicFrameLocks noGrp="1"/>
          </p:cNvGraphicFramePr>
          <p:nvPr/>
        </p:nvGraphicFramePr>
        <p:xfrm>
          <a:off x="4038600" y="1198880"/>
          <a:ext cx="5105400" cy="132080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1" dirty="0" smtClean="0">
                          <a:solidFill>
                            <a:srgbClr val="FF0000"/>
                          </a:solidFill>
                          <a:latin typeface="Consolas" pitchFamily="49" charset="0"/>
                        </a:rPr>
                        <a:t>0!=c</a:t>
                      </a:r>
                    </a:p>
                  </a:txBody>
                  <a:tcPr/>
                </a:tc>
                <a:tc>
                  <a:txBody>
                    <a:bodyPr/>
                    <a:lstStyle/>
                    <a:p>
                      <a:endParaRPr lang="en-US" sz="1600" dirty="0">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a:t>
              </a:r>
              <a:r>
                <a:rPr lang="en-US" sz="1400" b="1" dirty="0" smtClean="0">
                  <a:solidFill>
                    <a:schemeClr val="bg1"/>
                  </a:solidFill>
                  <a:latin typeface="Consolas" pitchFamily="49" charset="0"/>
                </a:rPr>
                <a:t>if (count == </a:t>
              </a:r>
              <a:r>
                <a:rPr lang="en-US" sz="1400" b="1"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 object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cSld>
  <p:clrMapOvr>
    <a:masterClrMapping/>
  </p:clrMapOvr>
  <p:transition>
    <p:fad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 SMT-LIB</a:t>
            </a:r>
            <a:endParaRPr lang="en-US" dirty="0"/>
          </a:p>
        </p:txBody>
      </p:sp>
      <p:sp>
        <p:nvSpPr>
          <p:cNvPr id="4" name="TextBox 3"/>
          <p:cNvSpPr txBox="1"/>
          <p:nvPr/>
        </p:nvSpPr>
        <p:spPr>
          <a:xfrm>
            <a:off x="259645" y="1715911"/>
            <a:ext cx="3984978" cy="3139321"/>
          </a:xfrm>
          <a:prstGeom prst="rect">
            <a:avLst/>
          </a:prstGeom>
          <a:noFill/>
          <a:ln>
            <a:solidFill>
              <a:srgbClr val="002060"/>
            </a:solidFill>
          </a:ln>
        </p:spPr>
        <p:txBody>
          <a:bodyPr wrap="square" rtlCol="0">
            <a:spAutoFit/>
          </a:bodyPr>
          <a:lstStyle/>
          <a:p>
            <a:r>
              <a:rPr lang="en-US" dirty="0" smtClean="0">
                <a:solidFill>
                  <a:schemeClr val="bg1"/>
                </a:solidFill>
              </a:rPr>
              <a:t>(benchmark integer-linear-arithmetic</a:t>
            </a:r>
          </a:p>
          <a:p>
            <a:r>
              <a:rPr lang="en-US" dirty="0" smtClean="0">
                <a:solidFill>
                  <a:schemeClr val="bg1"/>
                </a:solidFill>
              </a:rPr>
              <a:t>:status sat</a:t>
            </a:r>
          </a:p>
          <a:p>
            <a:r>
              <a:rPr lang="en-US" dirty="0" smtClean="0">
                <a:solidFill>
                  <a:schemeClr val="bg1"/>
                </a:solidFill>
              </a:rPr>
              <a:t>:logic QF_LIA</a:t>
            </a:r>
          </a:p>
          <a:p>
            <a:r>
              <a:rPr lang="en-US" dirty="0" smtClean="0">
                <a:solidFill>
                  <a:schemeClr val="bg1"/>
                </a:solidFill>
              </a:rPr>
              <a:t>:</a:t>
            </a:r>
            <a:r>
              <a:rPr lang="en-US" dirty="0" err="1" smtClean="0">
                <a:solidFill>
                  <a:schemeClr val="bg1"/>
                </a:solidFill>
              </a:rPr>
              <a:t>extrafuns</a:t>
            </a:r>
            <a:r>
              <a:rPr lang="en-US" dirty="0" smtClean="0">
                <a:solidFill>
                  <a:schemeClr val="bg1"/>
                </a:solidFill>
              </a:rPr>
              <a:t> ((x1 </a:t>
            </a:r>
            <a:r>
              <a:rPr lang="en-US" dirty="0" err="1" smtClean="0">
                <a:solidFill>
                  <a:schemeClr val="bg1"/>
                </a:solidFill>
              </a:rPr>
              <a:t>Int</a:t>
            </a:r>
            <a:r>
              <a:rPr lang="en-US" dirty="0" smtClean="0">
                <a:solidFill>
                  <a:schemeClr val="bg1"/>
                </a:solidFill>
              </a:rPr>
              <a:t>) (x2 </a:t>
            </a:r>
            <a:r>
              <a:rPr lang="en-US" dirty="0" err="1" smtClean="0">
                <a:solidFill>
                  <a:schemeClr val="bg1"/>
                </a:solidFill>
              </a:rPr>
              <a:t>Int</a:t>
            </a:r>
            <a:r>
              <a:rPr lang="en-US" dirty="0" smtClean="0">
                <a:solidFill>
                  <a:schemeClr val="bg1"/>
                </a:solidFill>
              </a:rPr>
              <a:t>) (x3 </a:t>
            </a:r>
            <a:r>
              <a:rPr lang="en-US" dirty="0" err="1" smtClean="0">
                <a:solidFill>
                  <a:schemeClr val="bg1"/>
                </a:solidFill>
              </a:rPr>
              <a:t>Int</a:t>
            </a:r>
            <a:r>
              <a:rPr lang="en-US" dirty="0" smtClean="0">
                <a:solidFill>
                  <a:schemeClr val="bg1"/>
                </a:solidFill>
              </a:rPr>
              <a:t>) </a:t>
            </a:r>
            <a:br>
              <a:rPr lang="en-US" dirty="0" smtClean="0">
                <a:solidFill>
                  <a:schemeClr val="bg1"/>
                </a:solidFill>
              </a:rPr>
            </a:br>
            <a:r>
              <a:rPr lang="en-US" dirty="0" smtClean="0">
                <a:solidFill>
                  <a:schemeClr val="bg1"/>
                </a:solidFill>
              </a:rPr>
              <a:t>                  (x4 </a:t>
            </a:r>
            <a:r>
              <a:rPr lang="en-US" dirty="0" err="1" smtClean="0">
                <a:solidFill>
                  <a:schemeClr val="bg1"/>
                </a:solidFill>
              </a:rPr>
              <a:t>Int</a:t>
            </a:r>
            <a:r>
              <a:rPr lang="en-US" dirty="0" smtClean="0">
                <a:solidFill>
                  <a:schemeClr val="bg1"/>
                </a:solidFill>
              </a:rPr>
              <a:t>) (x5 </a:t>
            </a:r>
            <a:r>
              <a:rPr lang="en-US" dirty="0" err="1" smtClean="0">
                <a:solidFill>
                  <a:schemeClr val="bg1"/>
                </a:solidFill>
              </a:rPr>
              <a:t>Int</a:t>
            </a:r>
            <a:r>
              <a:rPr lang="en-US" dirty="0" smtClean="0">
                <a:solidFill>
                  <a:schemeClr val="bg1"/>
                </a:solidFill>
              </a:rPr>
              <a:t>))</a:t>
            </a:r>
          </a:p>
          <a:p>
            <a:r>
              <a:rPr lang="en-US" smtClean="0">
                <a:solidFill>
                  <a:schemeClr val="bg1"/>
                </a:solidFill>
              </a:rPr>
              <a:t>:formula </a:t>
            </a:r>
            <a:r>
              <a:rPr lang="en-US" dirty="0" smtClean="0">
                <a:solidFill>
                  <a:schemeClr val="bg1"/>
                </a:solidFill>
              </a:rPr>
              <a:t>(and (&gt;= (- x1 x2) 1) </a:t>
            </a:r>
          </a:p>
          <a:p>
            <a:r>
              <a:rPr lang="en-US" dirty="0" smtClean="0">
                <a:solidFill>
                  <a:schemeClr val="bg1"/>
                </a:solidFill>
              </a:rPr>
              <a:t>              (&lt;= (- x1 x2) 3)</a:t>
            </a:r>
          </a:p>
          <a:p>
            <a:r>
              <a:rPr lang="en-US" dirty="0" smtClean="0">
                <a:solidFill>
                  <a:schemeClr val="bg1"/>
                </a:solidFill>
              </a:rPr>
              <a:t>              (= x1 (+ (* 2 x3) x5)) </a:t>
            </a:r>
          </a:p>
          <a:p>
            <a:r>
              <a:rPr lang="en-US" dirty="0" smtClean="0">
                <a:solidFill>
                  <a:schemeClr val="bg1"/>
                </a:solidFill>
              </a:rPr>
              <a:t>              (= x3 x5)</a:t>
            </a:r>
          </a:p>
          <a:p>
            <a:r>
              <a:rPr lang="en-US" dirty="0" smtClean="0">
                <a:solidFill>
                  <a:schemeClr val="bg1"/>
                </a:solidFill>
              </a:rPr>
              <a:t>              (= x2 (* 6 x4)))</a:t>
            </a:r>
          </a:p>
          <a:p>
            <a:r>
              <a:rPr lang="en-US" dirty="0" smtClean="0">
                <a:solidFill>
                  <a:schemeClr val="bg1"/>
                </a:solidFill>
              </a:rPr>
              <a:t>)</a:t>
            </a:r>
          </a:p>
        </p:txBody>
      </p:sp>
      <p:sp>
        <p:nvSpPr>
          <p:cNvPr id="5" name="TextBox 4"/>
          <p:cNvSpPr txBox="1"/>
          <p:nvPr/>
        </p:nvSpPr>
        <p:spPr>
          <a:xfrm>
            <a:off x="4447824" y="1691902"/>
            <a:ext cx="4243469" cy="3693319"/>
          </a:xfrm>
          <a:prstGeom prst="rect">
            <a:avLst/>
          </a:prstGeom>
          <a:noFill/>
          <a:ln>
            <a:solidFill>
              <a:srgbClr val="002060"/>
            </a:solidFill>
          </a:ln>
        </p:spPr>
        <p:txBody>
          <a:bodyPr wrap="none" rtlCol="0">
            <a:spAutoFit/>
          </a:bodyPr>
          <a:lstStyle/>
          <a:p>
            <a:r>
              <a:rPr lang="en-US" dirty="0" smtClean="0">
                <a:solidFill>
                  <a:schemeClr val="bg1"/>
                </a:solidFill>
              </a:rPr>
              <a:t>(benchmark array</a:t>
            </a:r>
          </a:p>
          <a:p>
            <a:r>
              <a:rPr lang="en-US" dirty="0" smtClean="0">
                <a:solidFill>
                  <a:schemeClr val="bg1"/>
                </a:solidFill>
              </a:rPr>
              <a:t> :logic QF_AUFLIA</a:t>
            </a:r>
          </a:p>
          <a:p>
            <a:r>
              <a:rPr lang="en-US" dirty="0" smtClean="0">
                <a:solidFill>
                  <a:schemeClr val="bg1"/>
                </a:solidFill>
              </a:rPr>
              <a:t> :status </a:t>
            </a:r>
            <a:r>
              <a:rPr lang="en-US" dirty="0" err="1" smtClean="0">
                <a:solidFill>
                  <a:schemeClr val="bg1"/>
                </a:solidFill>
              </a:rPr>
              <a:t>unsat</a:t>
            </a:r>
            <a:endParaRPr lang="en-US" dirty="0" smtClean="0">
              <a:solidFill>
                <a:schemeClr val="bg1"/>
              </a:solidFill>
            </a:endParaRPr>
          </a:p>
          <a:p>
            <a:r>
              <a:rPr lang="en-US" dirty="0" smtClean="0">
                <a:solidFill>
                  <a:schemeClr val="bg1"/>
                </a:solidFill>
              </a:rPr>
              <a:t> :</a:t>
            </a:r>
            <a:r>
              <a:rPr lang="en-US" dirty="0" err="1" smtClean="0">
                <a:solidFill>
                  <a:schemeClr val="bg1"/>
                </a:solidFill>
              </a:rPr>
              <a:t>extrafuns</a:t>
            </a:r>
            <a:r>
              <a:rPr lang="en-US" dirty="0" smtClean="0">
                <a:solidFill>
                  <a:schemeClr val="bg1"/>
                </a:solidFill>
              </a:rPr>
              <a:t> ((a Array)  (b Array)  (c Array))</a:t>
            </a:r>
          </a:p>
          <a:p>
            <a:r>
              <a:rPr lang="en-US" dirty="0" smtClean="0">
                <a:solidFill>
                  <a:schemeClr val="bg1"/>
                </a:solidFill>
              </a:rPr>
              <a:t> :</a:t>
            </a:r>
            <a:r>
              <a:rPr lang="en-US" dirty="0" err="1" smtClean="0">
                <a:solidFill>
                  <a:schemeClr val="bg1"/>
                </a:solidFill>
              </a:rPr>
              <a:t>extrafuns</a:t>
            </a:r>
            <a:r>
              <a:rPr lang="en-US" dirty="0" smtClean="0">
                <a:solidFill>
                  <a:schemeClr val="bg1"/>
                </a:solidFill>
              </a:rPr>
              <a:t> ((</a:t>
            </a:r>
            <a:r>
              <a:rPr lang="en-US" dirty="0" err="1" smtClean="0">
                <a:solidFill>
                  <a:schemeClr val="bg1"/>
                </a:solidFill>
              </a:rPr>
              <a:t>i</a:t>
            </a:r>
            <a:r>
              <a:rPr lang="en-US" dirty="0" smtClean="0">
                <a:solidFill>
                  <a:schemeClr val="bg1"/>
                </a:solidFill>
              </a:rPr>
              <a:t> </a:t>
            </a:r>
            <a:r>
              <a:rPr lang="en-US" dirty="0" err="1" smtClean="0">
                <a:solidFill>
                  <a:schemeClr val="bg1"/>
                </a:solidFill>
              </a:rPr>
              <a:t>Int</a:t>
            </a:r>
            <a:r>
              <a:rPr lang="en-US" dirty="0" smtClean="0">
                <a:solidFill>
                  <a:schemeClr val="bg1"/>
                </a:solidFill>
              </a:rPr>
              <a:t>) (j </a:t>
            </a:r>
            <a:r>
              <a:rPr lang="en-US" dirty="0" err="1" smtClean="0">
                <a:solidFill>
                  <a:schemeClr val="bg1"/>
                </a:solidFill>
              </a:rPr>
              <a:t>Int</a:t>
            </a:r>
            <a:r>
              <a:rPr lang="en-US" dirty="0" smtClean="0">
                <a:solidFill>
                  <a:schemeClr val="bg1"/>
                </a:solidFill>
              </a:rPr>
              <a:t>))</a:t>
            </a:r>
          </a:p>
          <a:p>
            <a:endParaRPr lang="en-US" dirty="0" smtClean="0">
              <a:solidFill>
                <a:schemeClr val="bg1"/>
              </a:solidFill>
            </a:endParaRPr>
          </a:p>
          <a:p>
            <a:r>
              <a:rPr lang="en-US" smtClean="0">
                <a:solidFill>
                  <a:schemeClr val="bg1"/>
                </a:solidFill>
              </a:rPr>
              <a:t> :formula </a:t>
            </a:r>
            <a:r>
              <a:rPr lang="en-US" dirty="0" smtClean="0">
                <a:solidFill>
                  <a:schemeClr val="bg1"/>
                </a:solidFill>
              </a:rPr>
              <a:t>(and</a:t>
            </a:r>
          </a:p>
          <a:p>
            <a:r>
              <a:rPr lang="en-US" dirty="0" smtClean="0">
                <a:solidFill>
                  <a:schemeClr val="bg1"/>
                </a:solidFill>
              </a:rPr>
              <a:t>            (= (store a </a:t>
            </a:r>
            <a:r>
              <a:rPr lang="en-US" dirty="0" err="1" smtClean="0">
                <a:solidFill>
                  <a:schemeClr val="bg1"/>
                </a:solidFill>
              </a:rPr>
              <a:t>i</a:t>
            </a:r>
            <a:r>
              <a:rPr lang="en-US" dirty="0" smtClean="0">
                <a:solidFill>
                  <a:schemeClr val="bg1"/>
                </a:solidFill>
              </a:rPr>
              <a:t> v) b)</a:t>
            </a:r>
          </a:p>
          <a:p>
            <a:r>
              <a:rPr lang="en-US" dirty="0" smtClean="0">
                <a:solidFill>
                  <a:schemeClr val="bg1"/>
                </a:solidFill>
              </a:rPr>
              <a:t>            (= (store a j w) c)</a:t>
            </a:r>
          </a:p>
          <a:p>
            <a:r>
              <a:rPr lang="en-US" dirty="0" smtClean="0">
                <a:solidFill>
                  <a:schemeClr val="bg1"/>
                </a:solidFill>
              </a:rPr>
              <a:t>            (= (select b j) w)</a:t>
            </a:r>
          </a:p>
          <a:p>
            <a:r>
              <a:rPr lang="en-US" dirty="0" smtClean="0">
                <a:solidFill>
                  <a:schemeClr val="bg1"/>
                </a:solidFill>
              </a:rPr>
              <a:t>            (= (select c </a:t>
            </a:r>
            <a:r>
              <a:rPr lang="en-US" dirty="0" err="1" smtClean="0">
                <a:solidFill>
                  <a:schemeClr val="bg1"/>
                </a:solidFill>
              </a:rPr>
              <a:t>i</a:t>
            </a:r>
            <a:r>
              <a:rPr lang="en-US" dirty="0" smtClean="0">
                <a:solidFill>
                  <a:schemeClr val="bg1"/>
                </a:solidFill>
              </a:rPr>
              <a:t>) v)</a:t>
            </a:r>
          </a:p>
          <a:p>
            <a:r>
              <a:rPr lang="en-US" dirty="0" smtClean="0">
                <a:solidFill>
                  <a:schemeClr val="bg1"/>
                </a:solidFill>
              </a:rPr>
              <a:t>            (not (= b c))</a:t>
            </a:r>
          </a:p>
          <a:p>
            <a:r>
              <a:rPr lang="en-US" dirty="0" smtClean="0">
                <a:solidFill>
                  <a:schemeClr val="bg1"/>
                </a:solidFill>
              </a:rPr>
              <a:t>)</a:t>
            </a:r>
          </a:p>
        </p:txBody>
      </p:sp>
    </p:spTree>
  </p:cSld>
  <p:clrMapOvr>
    <a:masterClrMapping/>
  </p:clrMapOvr>
  <p:transition>
    <p:fad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SMT-LIB syntax </a:t>
            </a:r>
            <a:r>
              <a:rPr lang="en-US" dirty="0" smtClean="0"/>
              <a:t>–</a:t>
            </a:r>
            <a:r>
              <a:rPr smtClean="0"/>
              <a:t> basics</a:t>
            </a:r>
            <a:endParaRPr lang="en-US" dirty="0"/>
          </a:p>
        </p:txBody>
      </p:sp>
      <p:sp>
        <p:nvSpPr>
          <p:cNvPr id="3" name="Content Placeholder 2"/>
          <p:cNvSpPr>
            <a:spLocks noGrp="1"/>
          </p:cNvSpPr>
          <p:nvPr>
            <p:ph idx="1"/>
          </p:nvPr>
        </p:nvSpPr>
        <p:spPr>
          <a:xfrm>
            <a:off x="381000" y="1412875"/>
            <a:ext cx="8382000" cy="5592300"/>
          </a:xfrm>
        </p:spPr>
        <p:txBody>
          <a:bodyPr/>
          <a:lstStyle/>
          <a:p>
            <a:r>
              <a:rPr lang="en-US" sz="2000" i="1" dirty="0" smtClean="0"/>
              <a:t>benchmark</a:t>
            </a:r>
            <a:r>
              <a:rPr lang="en-US" sz="2000" dirty="0" smtClean="0"/>
              <a:t> 	::= (benchmark </a:t>
            </a:r>
            <a:r>
              <a:rPr lang="en-US" sz="2000" i="1" dirty="0" smtClean="0"/>
              <a:t>name </a:t>
            </a:r>
            <a:br>
              <a:rPr lang="en-US" sz="2000" i="1" dirty="0" smtClean="0"/>
            </a:br>
            <a:r>
              <a:rPr lang="en-US" sz="2000" i="1" dirty="0" smtClean="0"/>
              <a:t>                         </a:t>
            </a:r>
            <a:r>
              <a:rPr lang="en-US" sz="2000" dirty="0" smtClean="0"/>
              <a:t>[:status (sat | </a:t>
            </a:r>
            <a:r>
              <a:rPr lang="en-US" sz="2000" dirty="0" err="1" smtClean="0"/>
              <a:t>unsat</a:t>
            </a:r>
            <a:r>
              <a:rPr lang="en-US" sz="2000" dirty="0" smtClean="0"/>
              <a:t> | unknown)] </a:t>
            </a:r>
            <a:br>
              <a:rPr lang="en-US" sz="2000" dirty="0" smtClean="0"/>
            </a:br>
            <a:r>
              <a:rPr lang="en-US" sz="2000" dirty="0" smtClean="0"/>
              <a:t>                          :logic </a:t>
            </a:r>
            <a:r>
              <a:rPr lang="en-US" sz="2000" i="1" dirty="0" err="1" smtClean="0"/>
              <a:t>logic</a:t>
            </a:r>
            <a:r>
              <a:rPr lang="en-US" sz="2000" i="1" dirty="0" smtClean="0"/>
              <a:t>-name</a:t>
            </a:r>
            <a:r>
              <a:rPr lang="en-US" sz="2000" dirty="0" smtClean="0"/>
              <a:t/>
            </a:r>
            <a:br>
              <a:rPr lang="en-US" sz="2000" dirty="0" smtClean="0"/>
            </a:br>
            <a:r>
              <a:rPr lang="en-US" sz="2000" dirty="0" smtClean="0"/>
              <a:t>                         </a:t>
            </a:r>
            <a:r>
              <a:rPr lang="en-US" sz="2000" i="1" dirty="0" smtClean="0"/>
              <a:t>declaration*)</a:t>
            </a:r>
          </a:p>
          <a:p>
            <a:r>
              <a:rPr lang="en-US" sz="2000" i="1" dirty="0" smtClean="0"/>
              <a:t>declaration</a:t>
            </a:r>
            <a:r>
              <a:rPr lang="en-US" sz="2000" dirty="0" smtClean="0"/>
              <a:t> 	::= :</a:t>
            </a:r>
            <a:r>
              <a:rPr lang="en-US" sz="2000" dirty="0" err="1" smtClean="0"/>
              <a:t>extrafuns</a:t>
            </a:r>
            <a:r>
              <a:rPr lang="en-US" sz="2000" dirty="0" smtClean="0"/>
              <a:t> (</a:t>
            </a:r>
            <a:r>
              <a:rPr lang="en-US" sz="2000" i="1" dirty="0" err="1" smtClean="0"/>
              <a:t>func-decl</a:t>
            </a:r>
            <a:r>
              <a:rPr lang="en-US" sz="2000" i="1" dirty="0" smtClean="0"/>
              <a:t>*</a:t>
            </a:r>
            <a:r>
              <a:rPr lang="en-US" sz="2000" dirty="0" smtClean="0"/>
              <a:t>) </a:t>
            </a:r>
            <a:br>
              <a:rPr lang="en-US" sz="2000" dirty="0" smtClean="0"/>
            </a:br>
            <a:r>
              <a:rPr lang="en-US" sz="2000" dirty="0" smtClean="0"/>
              <a:t>		|    :</a:t>
            </a:r>
            <a:r>
              <a:rPr lang="en-US" sz="2000" dirty="0" err="1" smtClean="0"/>
              <a:t>extrapreds</a:t>
            </a:r>
            <a:r>
              <a:rPr lang="en-US" sz="2000" dirty="0" smtClean="0"/>
              <a:t> (</a:t>
            </a:r>
            <a:r>
              <a:rPr lang="en-US" sz="2000" i="1" dirty="0" err="1" smtClean="0"/>
              <a:t>pred-decl</a:t>
            </a:r>
            <a:r>
              <a:rPr lang="en-US" sz="2000" i="1" dirty="0" smtClean="0"/>
              <a:t>*</a:t>
            </a:r>
            <a:r>
              <a:rPr lang="en-US" sz="2000" dirty="0" smtClean="0"/>
              <a:t>)</a:t>
            </a:r>
            <a:br>
              <a:rPr lang="en-US" sz="2000" dirty="0" smtClean="0"/>
            </a:br>
            <a:r>
              <a:rPr lang="en-US" sz="2000" dirty="0" smtClean="0"/>
              <a:t>		|    :</a:t>
            </a:r>
            <a:r>
              <a:rPr lang="en-US" sz="2000" dirty="0" err="1" smtClean="0"/>
              <a:t>extrasorts</a:t>
            </a:r>
            <a:r>
              <a:rPr lang="en-US" sz="2000" dirty="0" smtClean="0"/>
              <a:t> (</a:t>
            </a:r>
            <a:r>
              <a:rPr lang="en-US" sz="2000" i="1" dirty="0" smtClean="0"/>
              <a:t>sort-</a:t>
            </a:r>
            <a:r>
              <a:rPr lang="en-US" sz="2000" i="1" dirty="0" err="1" smtClean="0"/>
              <a:t>decl</a:t>
            </a:r>
            <a:r>
              <a:rPr lang="en-US" sz="2000" i="1" dirty="0" smtClean="0"/>
              <a:t>*)</a:t>
            </a:r>
            <a:br>
              <a:rPr lang="en-US" sz="2000" i="1" dirty="0" smtClean="0"/>
            </a:br>
            <a:r>
              <a:rPr lang="en-US" sz="2000" i="1" dirty="0" smtClean="0"/>
              <a:t>		|    </a:t>
            </a:r>
            <a:r>
              <a:rPr lang="en-US" sz="2000" dirty="0" smtClean="0"/>
              <a:t>:assumption </a:t>
            </a:r>
            <a:r>
              <a:rPr lang="en-US" sz="2000" i="1" dirty="0" err="1" smtClean="0"/>
              <a:t>fmla</a:t>
            </a:r>
            <a:r>
              <a:rPr lang="en-US" sz="2000" i="1" dirty="0" smtClean="0"/>
              <a:t/>
            </a:r>
            <a:br>
              <a:rPr lang="en-US" sz="2000" i="1" dirty="0" smtClean="0"/>
            </a:br>
            <a:r>
              <a:rPr lang="en-US" sz="2000" dirty="0" smtClean="0"/>
              <a:t>		|    :formula </a:t>
            </a:r>
            <a:r>
              <a:rPr lang="en-US" sz="2000" i="1" dirty="0" err="1" smtClean="0"/>
              <a:t>fmla</a:t>
            </a:r>
            <a:endParaRPr lang="en-US" sz="2000" i="1" dirty="0" smtClean="0"/>
          </a:p>
          <a:p>
            <a:r>
              <a:rPr lang="en-US" sz="2000" i="1" dirty="0" smtClean="0"/>
              <a:t>sort-</a:t>
            </a:r>
            <a:r>
              <a:rPr lang="en-US" sz="2000" i="1" dirty="0" err="1" smtClean="0"/>
              <a:t>decl</a:t>
            </a:r>
            <a:r>
              <a:rPr lang="en-US" sz="2000" i="1" dirty="0" smtClean="0"/>
              <a:t>	</a:t>
            </a:r>
            <a:r>
              <a:rPr lang="en-US" sz="2000" dirty="0" smtClean="0"/>
              <a:t>::= </a:t>
            </a:r>
            <a:r>
              <a:rPr lang="en-US" sz="2000" i="1" dirty="0" smtClean="0"/>
              <a:t>id			- </a:t>
            </a:r>
            <a:r>
              <a:rPr lang="en-US" sz="2000" dirty="0" smtClean="0"/>
              <a:t>identifier</a:t>
            </a:r>
          </a:p>
          <a:p>
            <a:r>
              <a:rPr lang="en-US" sz="2000" i="1" dirty="0" err="1" smtClean="0"/>
              <a:t>func-decl</a:t>
            </a:r>
            <a:r>
              <a:rPr lang="en-US" sz="2000" i="1" dirty="0" smtClean="0"/>
              <a:t> 	</a:t>
            </a:r>
            <a:r>
              <a:rPr lang="en-US" sz="2000" dirty="0" smtClean="0"/>
              <a:t>::= </a:t>
            </a:r>
            <a:r>
              <a:rPr lang="en-US" sz="2000" i="1" dirty="0" smtClean="0"/>
              <a:t>id sort-</a:t>
            </a:r>
            <a:r>
              <a:rPr lang="en-US" sz="2000" i="1" dirty="0" err="1" smtClean="0"/>
              <a:t>decl</a:t>
            </a:r>
            <a:r>
              <a:rPr lang="en-US" sz="2000" i="1" dirty="0" smtClean="0"/>
              <a:t>* sort-</a:t>
            </a:r>
            <a:r>
              <a:rPr lang="en-US" sz="2000" i="1" dirty="0" err="1" smtClean="0"/>
              <a:t>decl</a:t>
            </a:r>
            <a:r>
              <a:rPr lang="en-US" sz="2000" i="1" dirty="0" smtClean="0"/>
              <a:t>	- </a:t>
            </a:r>
            <a:r>
              <a:rPr lang="en-US" sz="1800" dirty="0" smtClean="0"/>
              <a:t>name of function, domain, range</a:t>
            </a:r>
          </a:p>
          <a:p>
            <a:r>
              <a:rPr lang="en-US" sz="2000" i="1" dirty="0" err="1" smtClean="0"/>
              <a:t>pred-decl</a:t>
            </a:r>
            <a:r>
              <a:rPr lang="en-US" sz="2000" i="1" dirty="0" smtClean="0"/>
              <a:t>	</a:t>
            </a:r>
            <a:r>
              <a:rPr lang="en-US" sz="2000" dirty="0" smtClean="0"/>
              <a:t> ::= </a:t>
            </a:r>
            <a:r>
              <a:rPr lang="en-US" sz="2000" i="1" dirty="0" smtClean="0"/>
              <a:t>id sort-</a:t>
            </a:r>
            <a:r>
              <a:rPr lang="en-US" sz="2000" i="1" dirty="0" err="1" smtClean="0"/>
              <a:t>decl</a:t>
            </a:r>
            <a:r>
              <a:rPr lang="en-US" sz="2000" i="1" dirty="0" smtClean="0"/>
              <a:t>* 		- </a:t>
            </a:r>
            <a:r>
              <a:rPr lang="en-US" sz="1800" dirty="0" smtClean="0"/>
              <a:t>name of predicate, domain</a:t>
            </a:r>
            <a:endParaRPr lang="en-US" sz="2000" i="1" dirty="0" smtClean="0"/>
          </a:p>
          <a:p>
            <a:r>
              <a:rPr lang="en-US" sz="2000" i="1" dirty="0" err="1" smtClean="0"/>
              <a:t>fmla</a:t>
            </a:r>
            <a:r>
              <a:rPr lang="en-US" sz="2000" i="1" dirty="0" smtClean="0"/>
              <a:t>		::= </a:t>
            </a:r>
            <a:r>
              <a:rPr lang="en-US" sz="2000" dirty="0" smtClean="0"/>
              <a:t>(and </a:t>
            </a:r>
            <a:r>
              <a:rPr lang="en-US" sz="2000" i="1" dirty="0" err="1" smtClean="0"/>
              <a:t>fmla</a:t>
            </a:r>
            <a:r>
              <a:rPr lang="en-US" sz="2000" i="1" dirty="0" smtClean="0"/>
              <a:t>*</a:t>
            </a:r>
            <a:r>
              <a:rPr lang="en-US" sz="2000" dirty="0" smtClean="0"/>
              <a:t>)  |  (or </a:t>
            </a:r>
            <a:r>
              <a:rPr lang="en-US" sz="2000" i="1" dirty="0" err="1" smtClean="0"/>
              <a:t>fmla</a:t>
            </a:r>
            <a:r>
              <a:rPr lang="en-US" sz="2000" i="1" dirty="0" smtClean="0"/>
              <a:t>*</a:t>
            </a:r>
            <a:r>
              <a:rPr lang="en-US" sz="2000" dirty="0" smtClean="0"/>
              <a:t>) |  (not </a:t>
            </a:r>
            <a:r>
              <a:rPr lang="en-US" sz="2000" i="1" dirty="0" err="1" smtClean="0"/>
              <a:t>fmla</a:t>
            </a:r>
            <a:r>
              <a:rPr lang="en-US" sz="2000" dirty="0" smtClean="0"/>
              <a:t>) </a:t>
            </a:r>
            <a:br>
              <a:rPr lang="en-US" sz="2000" dirty="0" smtClean="0"/>
            </a:br>
            <a:r>
              <a:rPr lang="en-US" sz="2000" dirty="0" smtClean="0"/>
              <a:t>		|    (</a:t>
            </a:r>
            <a:r>
              <a:rPr lang="en-US" sz="2000" dirty="0" err="1" smtClean="0"/>
              <a:t>if_then_else</a:t>
            </a:r>
            <a:r>
              <a:rPr lang="en-US" sz="2000" dirty="0" smtClean="0"/>
              <a:t> </a:t>
            </a:r>
            <a:r>
              <a:rPr lang="en-US" sz="2000" i="1" dirty="0" err="1" smtClean="0"/>
              <a:t>fmla</a:t>
            </a:r>
            <a:r>
              <a:rPr lang="en-US" sz="2000" i="1" dirty="0" smtClean="0"/>
              <a:t> </a:t>
            </a:r>
            <a:r>
              <a:rPr lang="en-US" sz="2000" i="1" dirty="0" err="1" smtClean="0"/>
              <a:t>fmla</a:t>
            </a:r>
            <a:r>
              <a:rPr lang="en-US" sz="2000" i="1" dirty="0" smtClean="0"/>
              <a:t> </a:t>
            </a:r>
            <a:r>
              <a:rPr lang="en-US" sz="2000" i="1" dirty="0" err="1" smtClean="0"/>
              <a:t>fmla</a:t>
            </a:r>
            <a:r>
              <a:rPr lang="en-US" sz="2000" dirty="0" smtClean="0"/>
              <a:t>)   |  (= </a:t>
            </a:r>
            <a:r>
              <a:rPr lang="en-US" sz="2000" i="1" dirty="0" smtClean="0"/>
              <a:t>term </a:t>
            </a:r>
            <a:r>
              <a:rPr lang="en-US" sz="2000" i="1" dirty="0" err="1" smtClean="0"/>
              <a:t>term</a:t>
            </a:r>
            <a:r>
              <a:rPr lang="en-US" sz="2000" dirty="0" smtClean="0"/>
              <a:t>) </a:t>
            </a:r>
            <a:br>
              <a:rPr lang="en-US" sz="2000" dirty="0" smtClean="0"/>
            </a:br>
            <a:r>
              <a:rPr lang="en-US" sz="2000" dirty="0" smtClean="0"/>
              <a:t>		|    (implies </a:t>
            </a:r>
            <a:r>
              <a:rPr lang="en-US" sz="2000" i="1" dirty="0" err="1" smtClean="0"/>
              <a:t>fmla</a:t>
            </a:r>
            <a:r>
              <a:rPr lang="en-US" sz="2000" i="1" dirty="0" smtClean="0"/>
              <a:t> </a:t>
            </a:r>
            <a:r>
              <a:rPr lang="en-US" sz="2000" i="1" dirty="0" err="1" smtClean="0"/>
              <a:t>fmla</a:t>
            </a:r>
            <a:r>
              <a:rPr lang="en-US" sz="2000" dirty="0" smtClean="0"/>
              <a:t>) (</a:t>
            </a:r>
            <a:r>
              <a:rPr lang="en-US" sz="2000" dirty="0" err="1" smtClean="0"/>
              <a:t>iff</a:t>
            </a:r>
            <a:r>
              <a:rPr lang="en-US" sz="2000" dirty="0" smtClean="0"/>
              <a:t> </a:t>
            </a:r>
            <a:r>
              <a:rPr lang="en-US" sz="2000" i="1" dirty="0" err="1" smtClean="0"/>
              <a:t>fmla</a:t>
            </a:r>
            <a:r>
              <a:rPr lang="en-US" sz="2000" i="1" dirty="0" smtClean="0"/>
              <a:t> </a:t>
            </a:r>
            <a:r>
              <a:rPr lang="en-US" sz="2000" i="1" dirty="0" err="1" smtClean="0"/>
              <a:t>fmla</a:t>
            </a:r>
            <a:r>
              <a:rPr lang="en-US" sz="2000" dirty="0" smtClean="0"/>
              <a:t>) |  (</a:t>
            </a:r>
            <a:r>
              <a:rPr lang="en-US" sz="2000" i="1" dirty="0" smtClean="0"/>
              <a:t>predicate term*</a:t>
            </a:r>
            <a:r>
              <a:rPr lang="en-US" sz="2000" dirty="0" smtClean="0"/>
              <a:t>) </a:t>
            </a:r>
          </a:p>
          <a:p>
            <a:r>
              <a:rPr lang="en-US" sz="2000" i="1" dirty="0" smtClean="0"/>
              <a:t>Term</a:t>
            </a:r>
            <a:r>
              <a:rPr lang="en-US" sz="2000" dirty="0" smtClean="0"/>
              <a:t>	::= (</a:t>
            </a:r>
            <a:r>
              <a:rPr lang="en-US" sz="2000" dirty="0" err="1" smtClean="0"/>
              <a:t>ite</a:t>
            </a:r>
            <a:r>
              <a:rPr lang="en-US" sz="2000" dirty="0" smtClean="0"/>
              <a:t> </a:t>
            </a:r>
            <a:r>
              <a:rPr lang="en-US" sz="2000" i="1" dirty="0" err="1" smtClean="0"/>
              <a:t>fmla</a:t>
            </a:r>
            <a:r>
              <a:rPr lang="en-US" sz="2000" i="1" dirty="0" smtClean="0"/>
              <a:t> term </a:t>
            </a:r>
            <a:r>
              <a:rPr lang="en-US" sz="2000" i="1" dirty="0" err="1" smtClean="0"/>
              <a:t>term</a:t>
            </a:r>
            <a:r>
              <a:rPr lang="en-US" sz="2000" dirty="0" smtClean="0"/>
              <a:t>)</a:t>
            </a:r>
            <a:br>
              <a:rPr lang="en-US" sz="2000" dirty="0" smtClean="0"/>
            </a:br>
            <a:r>
              <a:rPr lang="en-US" sz="2000" dirty="0" smtClean="0"/>
              <a:t>		|    (</a:t>
            </a:r>
            <a:r>
              <a:rPr lang="en-US" sz="2000" i="1" dirty="0" smtClean="0"/>
              <a:t>id term*</a:t>
            </a:r>
            <a:r>
              <a:rPr lang="en-US" sz="2000" dirty="0" smtClean="0"/>
              <a:t>)		- function application</a:t>
            </a:r>
            <a:br>
              <a:rPr lang="en-US" sz="2000" dirty="0" smtClean="0"/>
            </a:br>
            <a:r>
              <a:rPr lang="en-US" sz="2000" dirty="0" smtClean="0"/>
              <a:t>		|    </a:t>
            </a:r>
            <a:r>
              <a:rPr lang="en-US" sz="2000" i="1" dirty="0" smtClean="0"/>
              <a:t>id			- </a:t>
            </a:r>
            <a:r>
              <a:rPr lang="en-US" sz="2000" dirty="0" smtClean="0"/>
              <a:t>constant</a:t>
            </a:r>
            <a:endParaRPr lang="en-US" sz="400" i="1" dirty="0" smtClean="0"/>
          </a:p>
          <a:p>
            <a:pPr lvl="2">
              <a:buNone/>
            </a:pPr>
            <a:endParaRPr lang="en-US" sz="400" dirty="0" smtClean="0"/>
          </a:p>
          <a:p>
            <a:endParaRPr lang="en-US" sz="1000" dirty="0" smtClean="0"/>
          </a:p>
        </p:txBody>
      </p:sp>
    </p:spTree>
  </p:cSld>
  <p:clrMapOvr>
    <a:masterClrMapping/>
  </p:clrMapOvr>
  <p:transition>
    <p:fade/>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SMT-LIB syntax - basics</a:t>
            </a:r>
            <a:endParaRPr lang="en-US" dirty="0"/>
          </a:p>
        </p:txBody>
      </p:sp>
      <p:sp>
        <p:nvSpPr>
          <p:cNvPr id="3" name="Content Placeholder 2"/>
          <p:cNvSpPr>
            <a:spLocks noGrp="1"/>
          </p:cNvSpPr>
          <p:nvPr>
            <p:ph idx="1"/>
          </p:nvPr>
        </p:nvSpPr>
        <p:spPr>
          <a:xfrm>
            <a:off x="381000" y="1412875"/>
            <a:ext cx="8382000" cy="5299912"/>
          </a:xfrm>
        </p:spPr>
        <p:txBody>
          <a:bodyPr/>
          <a:lstStyle/>
          <a:p>
            <a:r>
              <a:rPr lang="en-US" dirty="0" smtClean="0"/>
              <a:t>Logics:</a:t>
            </a:r>
          </a:p>
          <a:p>
            <a:pPr lvl="1"/>
            <a:r>
              <a:rPr lang="en-US" dirty="0" smtClean="0"/>
              <a:t>QF_UF – Un-interpreted functions. Built-in sort </a:t>
            </a:r>
            <a:r>
              <a:rPr lang="en-US" b="1" dirty="0" smtClean="0"/>
              <a:t>U</a:t>
            </a:r>
            <a:endParaRPr lang="en-US" dirty="0" smtClean="0"/>
          </a:p>
          <a:p>
            <a:pPr lvl="1"/>
            <a:r>
              <a:rPr lang="en-US" dirty="0" smtClean="0"/>
              <a:t>QF_AUFLIA – Arrays and Integer linear arithmetic. </a:t>
            </a:r>
          </a:p>
          <a:p>
            <a:pPr lvl="2"/>
            <a:r>
              <a:rPr lang="en-US" dirty="0" smtClean="0"/>
              <a:t>Built-in Sorts:</a:t>
            </a:r>
          </a:p>
          <a:p>
            <a:pPr lvl="3"/>
            <a:r>
              <a:rPr lang="en-US" b="1" dirty="0" err="1" smtClean="0"/>
              <a:t>Int</a:t>
            </a:r>
            <a:r>
              <a:rPr lang="en-US" b="1" dirty="0" smtClean="0"/>
              <a:t>, Array </a:t>
            </a:r>
            <a:r>
              <a:rPr lang="en-US" dirty="0" smtClean="0"/>
              <a:t>(of </a:t>
            </a:r>
            <a:r>
              <a:rPr lang="en-US" dirty="0" err="1" smtClean="0"/>
              <a:t>Int</a:t>
            </a:r>
            <a:r>
              <a:rPr lang="en-US" dirty="0" smtClean="0"/>
              <a:t> to </a:t>
            </a:r>
            <a:r>
              <a:rPr lang="en-US" dirty="0" err="1" smtClean="0"/>
              <a:t>Int</a:t>
            </a:r>
            <a:r>
              <a:rPr lang="en-US" dirty="0" smtClean="0"/>
              <a:t>)</a:t>
            </a:r>
          </a:p>
          <a:p>
            <a:pPr lvl="2"/>
            <a:r>
              <a:rPr lang="en-US" dirty="0" smtClean="0"/>
              <a:t>Built-in Predicates:</a:t>
            </a:r>
          </a:p>
          <a:p>
            <a:pPr lvl="3"/>
            <a:r>
              <a:rPr lang="en-US" b="1" dirty="0" smtClean="0"/>
              <a:t>&lt;=, &gt;=, &lt;, &gt;,  </a:t>
            </a:r>
            <a:r>
              <a:rPr lang="en-US" dirty="0" smtClean="0"/>
              <a:t> </a:t>
            </a:r>
          </a:p>
          <a:p>
            <a:pPr lvl="2"/>
            <a:r>
              <a:rPr lang="en-US" dirty="0" smtClean="0"/>
              <a:t>Built-in Functions:</a:t>
            </a:r>
          </a:p>
          <a:p>
            <a:pPr lvl="3"/>
            <a:r>
              <a:rPr lang="en-US" dirty="0" smtClean="0"/>
              <a:t>+, *, -, select, store.</a:t>
            </a:r>
          </a:p>
          <a:p>
            <a:pPr lvl="2"/>
            <a:r>
              <a:rPr lang="en-US" dirty="0" smtClean="0"/>
              <a:t>Constants: 0, 1, 2, … </a:t>
            </a:r>
            <a:endParaRPr lang="en-US" dirty="0"/>
          </a:p>
        </p:txBody>
      </p:sp>
    </p:spTree>
  </p:cSld>
  <p:clrMapOvr>
    <a:masterClrMapping/>
  </p:clrMapOvr>
  <p:transition>
    <p:fad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SMT-LIB </a:t>
            </a:r>
            <a:r>
              <a:rPr lang="en-US" dirty="0" smtClean="0"/>
              <a:t>–</a:t>
            </a:r>
            <a:r>
              <a:rPr sz="4000" smtClean="0"/>
              <a:t> encodings</a:t>
            </a:r>
            <a:endParaRPr lang="en-US" dirty="0"/>
          </a:p>
        </p:txBody>
      </p:sp>
      <p:sp>
        <p:nvSpPr>
          <p:cNvPr id="3" name="Content Placeholder 2"/>
          <p:cNvSpPr>
            <a:spLocks noGrp="1"/>
          </p:cNvSpPr>
          <p:nvPr>
            <p:ph idx="1"/>
          </p:nvPr>
        </p:nvSpPr>
        <p:spPr>
          <a:xfrm>
            <a:off x="381000" y="1412875"/>
            <a:ext cx="8382000" cy="5309146"/>
          </a:xfrm>
        </p:spPr>
        <p:txBody>
          <a:bodyPr/>
          <a:lstStyle/>
          <a:p>
            <a:r>
              <a:rPr lang="en-US" dirty="0" smtClean="0"/>
              <a:t>Q: There is no built-in function for </a:t>
            </a:r>
            <a:r>
              <a:rPr lang="en-US" i="1" dirty="0" smtClean="0"/>
              <a:t>max </a:t>
            </a:r>
            <a:r>
              <a:rPr lang="en-US" dirty="0" smtClean="0"/>
              <a:t>or </a:t>
            </a:r>
            <a:r>
              <a:rPr lang="en-US" i="1" dirty="0" smtClean="0"/>
              <a:t>min. </a:t>
            </a:r>
            <a:r>
              <a:rPr lang="en-US" dirty="0" smtClean="0"/>
              <a:t>How do I encode it?</a:t>
            </a:r>
          </a:p>
          <a:p>
            <a:endParaRPr lang="en-US" dirty="0" smtClean="0"/>
          </a:p>
          <a:p>
            <a:pPr lvl="1"/>
            <a:r>
              <a:rPr lang="en-US" dirty="0" smtClean="0"/>
              <a:t>(max x y) is the same as (</a:t>
            </a:r>
            <a:r>
              <a:rPr lang="en-US" dirty="0" err="1" smtClean="0"/>
              <a:t>ite</a:t>
            </a:r>
            <a:r>
              <a:rPr lang="en-US" dirty="0" smtClean="0"/>
              <a:t> (&gt; x y) x y)</a:t>
            </a:r>
          </a:p>
          <a:p>
            <a:pPr lvl="1"/>
            <a:r>
              <a:rPr lang="en-US" dirty="0" smtClean="0"/>
              <a:t>Also: replace (max x y) by fresh constant </a:t>
            </a:r>
            <a:r>
              <a:rPr lang="en-US" i="1" dirty="0" err="1" smtClean="0"/>
              <a:t>max_x_y</a:t>
            </a:r>
            <a:r>
              <a:rPr lang="en-US" i="1" dirty="0" smtClean="0"/>
              <a:t> </a:t>
            </a:r>
            <a:r>
              <a:rPr lang="en-US" dirty="0" smtClean="0"/>
              <a:t>add assumptions:</a:t>
            </a:r>
            <a:br>
              <a:rPr lang="en-US" dirty="0" smtClean="0"/>
            </a:br>
            <a:r>
              <a:rPr lang="en-US" dirty="0" smtClean="0"/>
              <a:t>:assumption (implies (&gt; x y) (= </a:t>
            </a:r>
            <a:r>
              <a:rPr lang="en-US" dirty="0" err="1" smtClean="0"/>
              <a:t>max_x_y</a:t>
            </a:r>
            <a:r>
              <a:rPr lang="en-US" dirty="0" smtClean="0"/>
              <a:t> x))</a:t>
            </a:r>
            <a:br>
              <a:rPr lang="en-US" dirty="0" smtClean="0"/>
            </a:br>
            <a:r>
              <a:rPr lang="en-US" dirty="0" smtClean="0"/>
              <a:t>:assumption (implies (&lt;= x y) (= </a:t>
            </a:r>
            <a:r>
              <a:rPr lang="en-US" dirty="0" err="1" smtClean="0"/>
              <a:t>max_x_y</a:t>
            </a:r>
            <a:r>
              <a:rPr lang="en-US" dirty="0" smtClean="0"/>
              <a:t> y))</a:t>
            </a:r>
          </a:p>
          <a:p>
            <a:endParaRPr lang="en-US" dirty="0" smtClean="0"/>
          </a:p>
          <a:p>
            <a:r>
              <a:rPr lang="en-US" dirty="0" smtClean="0"/>
              <a:t>Q: Encode the predicate </a:t>
            </a:r>
            <a:r>
              <a:rPr lang="en-US" i="1" dirty="0" smtClean="0"/>
              <a:t>(even n), </a:t>
            </a:r>
            <a:r>
              <a:rPr lang="en-US" dirty="0" smtClean="0"/>
              <a:t>that is true when </a:t>
            </a:r>
            <a:r>
              <a:rPr lang="en-US" i="1" dirty="0" smtClean="0"/>
              <a:t>n </a:t>
            </a:r>
            <a:r>
              <a:rPr lang="en-US" dirty="0" smtClean="0"/>
              <a:t>is even.</a:t>
            </a:r>
            <a:endParaRPr lang="en-US" dirty="0"/>
          </a:p>
        </p:txBody>
      </p:sp>
    </p:spTree>
  </p:cSld>
  <p:clrMapOvr>
    <a:masterClrMapping/>
  </p:clrMapOvr>
  <p:transition>
    <p:fade/>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Quantifiers</a:t>
            </a:r>
            <a:endParaRPr lang="en-US" dirty="0"/>
          </a:p>
        </p:txBody>
      </p:sp>
      <p:sp>
        <p:nvSpPr>
          <p:cNvPr id="3" name="Content Placeholder 2"/>
          <p:cNvSpPr>
            <a:spLocks noGrp="1"/>
          </p:cNvSpPr>
          <p:nvPr>
            <p:ph idx="1"/>
          </p:nvPr>
        </p:nvSpPr>
        <p:spPr>
          <a:xfrm>
            <a:off x="381000" y="1254831"/>
            <a:ext cx="8382000" cy="5386090"/>
          </a:xfrm>
        </p:spPr>
        <p:txBody>
          <a:bodyPr/>
          <a:lstStyle/>
          <a:p>
            <a:pPr>
              <a:buNone/>
            </a:pPr>
            <a:r>
              <a:rPr lang="en-US" sz="2000" dirty="0" smtClean="0"/>
              <a:t>Quantified formulas in SMT-LIB:</a:t>
            </a:r>
          </a:p>
          <a:p>
            <a:pPr>
              <a:buNone/>
            </a:pPr>
            <a:endParaRPr lang="en-US" sz="2000" dirty="0" smtClean="0"/>
          </a:p>
          <a:p>
            <a:pPr lvl="1"/>
            <a:r>
              <a:rPr lang="en-US" sz="2000" i="1" dirty="0" err="1" smtClean="0"/>
              <a:t>fmla</a:t>
            </a:r>
            <a:r>
              <a:rPr lang="en-US" sz="2000" i="1" dirty="0" smtClean="0"/>
              <a:t>	::= …</a:t>
            </a:r>
            <a:br>
              <a:rPr lang="en-US" sz="2000" i="1" dirty="0" smtClean="0"/>
            </a:br>
            <a:r>
              <a:rPr lang="en-US" sz="2000" i="1" dirty="0" smtClean="0"/>
              <a:t>		| </a:t>
            </a:r>
            <a:r>
              <a:rPr lang="en-US" sz="2000" dirty="0" smtClean="0"/>
              <a:t>(</a:t>
            </a:r>
            <a:r>
              <a:rPr lang="en-US" sz="2000" dirty="0" err="1" smtClean="0"/>
              <a:t>forall</a:t>
            </a:r>
            <a:r>
              <a:rPr lang="en-US" sz="2000" dirty="0" smtClean="0"/>
              <a:t> </a:t>
            </a:r>
            <a:r>
              <a:rPr lang="en-US" sz="2000" i="1" dirty="0" smtClean="0"/>
              <a:t>bound*</a:t>
            </a:r>
            <a:r>
              <a:rPr lang="en-US" sz="2000" dirty="0" smtClean="0"/>
              <a:t> </a:t>
            </a:r>
            <a:r>
              <a:rPr lang="en-US" sz="2000" i="1" dirty="0" err="1" smtClean="0"/>
              <a:t>fmla</a:t>
            </a:r>
            <a:r>
              <a:rPr lang="en-US" sz="2000" dirty="0" smtClean="0"/>
              <a:t>)</a:t>
            </a:r>
            <a:br>
              <a:rPr lang="en-US" sz="2000" dirty="0" smtClean="0"/>
            </a:br>
            <a:r>
              <a:rPr lang="en-US" sz="2000" dirty="0" smtClean="0"/>
              <a:t>		| (exists </a:t>
            </a:r>
            <a:r>
              <a:rPr lang="en-US" sz="2000" i="1" dirty="0" smtClean="0"/>
              <a:t>bound*</a:t>
            </a:r>
            <a:r>
              <a:rPr lang="en-US" sz="2000" dirty="0" smtClean="0"/>
              <a:t> </a:t>
            </a:r>
            <a:r>
              <a:rPr lang="en-US" sz="2000" i="1" dirty="0" err="1" smtClean="0"/>
              <a:t>fmla</a:t>
            </a:r>
            <a:r>
              <a:rPr lang="en-US" sz="2000" dirty="0" smtClean="0"/>
              <a:t>)</a:t>
            </a:r>
          </a:p>
          <a:p>
            <a:pPr lvl="1"/>
            <a:r>
              <a:rPr lang="en-US" sz="2000" i="1" dirty="0" smtClean="0"/>
              <a:t>Bound	::= </a:t>
            </a:r>
            <a:r>
              <a:rPr lang="en-US" sz="2000" dirty="0" smtClean="0"/>
              <a:t>( </a:t>
            </a:r>
            <a:r>
              <a:rPr lang="en-US" sz="2000" i="1" dirty="0" smtClean="0"/>
              <a:t>id sort-id </a:t>
            </a:r>
            <a:r>
              <a:rPr lang="en-US" sz="2000" dirty="0" smtClean="0"/>
              <a:t>)</a:t>
            </a:r>
            <a:endParaRPr lang="en-US" sz="2000" i="1" dirty="0" smtClean="0"/>
          </a:p>
          <a:p>
            <a:pPr>
              <a:buNone/>
            </a:pPr>
            <a:endParaRPr lang="en-US" sz="2000" dirty="0" smtClean="0"/>
          </a:p>
          <a:p>
            <a:r>
              <a:rPr lang="en-US" sz="2000" dirty="0" smtClean="0"/>
              <a:t>Q: I want </a:t>
            </a:r>
            <a:r>
              <a:rPr lang="en-US" sz="2000" i="1" dirty="0" smtClean="0"/>
              <a:t>f </a:t>
            </a:r>
            <a:r>
              <a:rPr lang="en-US" sz="2000" dirty="0" smtClean="0"/>
              <a:t>to be an injective function. Write an axiom that forces </a:t>
            </a:r>
            <a:r>
              <a:rPr lang="en-US" sz="2000" i="1" dirty="0" smtClean="0"/>
              <a:t>f </a:t>
            </a:r>
            <a:r>
              <a:rPr lang="en-US" sz="2000" dirty="0" smtClean="0"/>
              <a:t>to be injective.</a:t>
            </a:r>
          </a:p>
          <a:p>
            <a:endParaRPr lang="en-US" sz="2000" dirty="0" smtClean="0"/>
          </a:p>
          <a:p>
            <a:r>
              <a:rPr lang="en-US" sz="2000" dirty="0" smtClean="0"/>
              <a:t>Patterns: guiding the instantiation of quantifiers (Lecture 5)</a:t>
            </a:r>
          </a:p>
          <a:p>
            <a:pPr>
              <a:buNone/>
            </a:pPr>
            <a:endParaRPr lang="en-US" sz="2000" dirty="0" smtClean="0"/>
          </a:p>
          <a:p>
            <a:pPr lvl="1"/>
            <a:r>
              <a:rPr lang="en-US" sz="2000" i="1" dirty="0" err="1" smtClean="0"/>
              <a:t>fmla</a:t>
            </a:r>
            <a:r>
              <a:rPr lang="en-US" sz="2000" i="1" dirty="0" smtClean="0"/>
              <a:t>	::= …</a:t>
            </a:r>
            <a:br>
              <a:rPr lang="en-US" sz="2000" i="1" dirty="0" smtClean="0"/>
            </a:br>
            <a:r>
              <a:rPr lang="en-US" sz="2000" i="1" dirty="0" smtClean="0"/>
              <a:t>		| </a:t>
            </a:r>
            <a:r>
              <a:rPr lang="en-US" sz="2000" dirty="0" smtClean="0"/>
              <a:t>(</a:t>
            </a:r>
            <a:r>
              <a:rPr lang="en-US" sz="2000" dirty="0" err="1" smtClean="0"/>
              <a:t>forall</a:t>
            </a:r>
            <a:r>
              <a:rPr lang="en-US" sz="2000" dirty="0" smtClean="0"/>
              <a:t> (?x A) (?y B) </a:t>
            </a:r>
            <a:r>
              <a:rPr lang="en-US" sz="2000" i="1" dirty="0" err="1" smtClean="0"/>
              <a:t>fmla</a:t>
            </a:r>
            <a:r>
              <a:rPr lang="en-US" sz="2000" i="1" dirty="0" smtClean="0"/>
              <a:t> </a:t>
            </a:r>
            <a:r>
              <a:rPr lang="en-US" sz="2000" dirty="0" smtClean="0"/>
              <a:t>:pat { </a:t>
            </a:r>
            <a:r>
              <a:rPr lang="en-US" sz="2000" i="1" dirty="0" smtClean="0"/>
              <a:t>term </a:t>
            </a:r>
            <a:r>
              <a:rPr lang="en-US" sz="2000" dirty="0" smtClean="0"/>
              <a:t>})</a:t>
            </a:r>
            <a:br>
              <a:rPr lang="en-US" sz="2000" dirty="0" smtClean="0"/>
            </a:br>
            <a:r>
              <a:rPr lang="en-US" sz="2000" dirty="0" smtClean="0"/>
              <a:t>		| (exists (?x A) (?y B) </a:t>
            </a:r>
            <a:r>
              <a:rPr lang="en-US" sz="2000" i="1" dirty="0" err="1" smtClean="0"/>
              <a:t>fmla</a:t>
            </a:r>
            <a:r>
              <a:rPr lang="en-US" sz="2000" i="1" dirty="0" smtClean="0"/>
              <a:t> </a:t>
            </a:r>
            <a:r>
              <a:rPr lang="en-US" sz="2000" dirty="0" smtClean="0"/>
              <a:t>:pat { </a:t>
            </a:r>
            <a:r>
              <a:rPr lang="en-US" sz="2000" i="1" dirty="0" smtClean="0"/>
              <a:t>term </a:t>
            </a:r>
            <a:r>
              <a:rPr lang="en-US" sz="2000" dirty="0" smtClean="0"/>
              <a:t>})</a:t>
            </a:r>
          </a:p>
          <a:p>
            <a:pPr lvl="1"/>
            <a:endParaRPr lang="en-US" sz="2000" dirty="0" smtClean="0"/>
          </a:p>
          <a:p>
            <a:r>
              <a:rPr lang="en-US" sz="2000" dirty="0" smtClean="0"/>
              <a:t>Q: what are the patterns for the </a:t>
            </a:r>
            <a:r>
              <a:rPr lang="en-US" sz="2000" dirty="0" err="1" smtClean="0"/>
              <a:t>injectivity</a:t>
            </a:r>
            <a:r>
              <a:rPr lang="en-US" sz="2000" dirty="0" smtClean="0"/>
              <a:t> axiom?</a:t>
            </a:r>
          </a:p>
        </p:txBody>
      </p:sp>
    </p:spTree>
  </p:cSld>
  <p:clrMapOvr>
    <a:masterClrMapping/>
  </p:clrMapOvr>
  <p:transition>
    <p:fad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t>
            </a:r>
            <a:r>
              <a:rPr smtClean="0"/>
              <a:t>sing the Z3 (managed) API</a:t>
            </a:r>
            <a:endParaRPr lang="en-US" dirty="0"/>
          </a:p>
        </p:txBody>
      </p:sp>
      <p:sp>
        <p:nvSpPr>
          <p:cNvPr id="6" name="TextBox 5"/>
          <p:cNvSpPr txBox="1"/>
          <p:nvPr/>
        </p:nvSpPr>
        <p:spPr>
          <a:xfrm>
            <a:off x="4289778" y="1603023"/>
            <a:ext cx="4662309" cy="2031325"/>
          </a:xfrm>
          <a:prstGeom prst="rect">
            <a:avLst/>
          </a:prstGeom>
          <a:noFill/>
          <a:ln>
            <a:solidFill>
              <a:schemeClr val="bg1"/>
            </a:solidFill>
          </a:ln>
        </p:spPr>
        <p:txBody>
          <a:bodyPr wrap="square" rtlCol="0">
            <a:spAutoFit/>
          </a:bodyPr>
          <a:lstStyle/>
          <a:p>
            <a:r>
              <a:rPr lang="en-US" b="1" dirty="0" smtClean="0">
                <a:solidFill>
                  <a:schemeClr val="bg1"/>
                </a:solidFill>
              </a:rPr>
              <a:t>open</a:t>
            </a:r>
            <a:r>
              <a:rPr lang="en-US" dirty="0" smtClean="0">
                <a:solidFill>
                  <a:schemeClr val="bg1"/>
                </a:solidFill>
              </a:rPr>
              <a:t> Microsoft.Z3</a:t>
            </a:r>
          </a:p>
          <a:p>
            <a:r>
              <a:rPr lang="en-US" b="1" dirty="0" smtClean="0">
                <a:solidFill>
                  <a:schemeClr val="bg1"/>
                </a:solidFill>
              </a:rPr>
              <a:t>open</a:t>
            </a:r>
            <a:r>
              <a:rPr lang="en-US" dirty="0" smtClean="0">
                <a:solidFill>
                  <a:schemeClr val="bg1"/>
                </a:solidFill>
              </a:rPr>
              <a:t> </a:t>
            </a:r>
            <a:r>
              <a:rPr lang="en-US" dirty="0" err="1" smtClean="0">
                <a:solidFill>
                  <a:schemeClr val="bg1"/>
                </a:solidFill>
              </a:rPr>
              <a:t>System.Collections.Generic</a:t>
            </a:r>
            <a:endParaRPr lang="en-US" dirty="0" smtClean="0">
              <a:solidFill>
                <a:schemeClr val="bg1"/>
              </a:solidFill>
            </a:endParaRPr>
          </a:p>
          <a:p>
            <a:r>
              <a:rPr lang="en-US" b="1" dirty="0" smtClean="0">
                <a:solidFill>
                  <a:schemeClr val="bg1"/>
                </a:solidFill>
              </a:rPr>
              <a:t>open</a:t>
            </a:r>
            <a:r>
              <a:rPr lang="en-US" dirty="0" smtClean="0">
                <a:solidFill>
                  <a:schemeClr val="bg1"/>
                </a:solidFill>
              </a:rPr>
              <a:t> System</a:t>
            </a:r>
          </a:p>
          <a:p>
            <a:endParaRPr lang="en-US" dirty="0" smtClean="0">
              <a:solidFill>
                <a:schemeClr val="bg1"/>
              </a:solidFill>
            </a:endParaRPr>
          </a:p>
          <a:p>
            <a:r>
              <a:rPr lang="en-US" b="1" dirty="0" smtClean="0">
                <a:solidFill>
                  <a:schemeClr val="bg1"/>
                </a:solidFill>
              </a:rPr>
              <a:t>let</a:t>
            </a:r>
            <a:r>
              <a:rPr lang="en-US" dirty="0" smtClean="0">
                <a:solidFill>
                  <a:schemeClr val="bg1"/>
                </a:solidFill>
              </a:rPr>
              <a:t> par = </a:t>
            </a:r>
            <a:r>
              <a:rPr lang="en-US" b="1" dirty="0" smtClean="0">
                <a:solidFill>
                  <a:schemeClr val="bg1"/>
                </a:solidFill>
              </a:rPr>
              <a:t>new</a:t>
            </a:r>
            <a:r>
              <a:rPr lang="en-US" dirty="0" smtClean="0">
                <a:solidFill>
                  <a:schemeClr val="bg1"/>
                </a:solidFill>
              </a:rPr>
              <a:t> </a:t>
            </a:r>
            <a:r>
              <a:rPr lang="en-US" dirty="0" err="1" smtClean="0">
                <a:solidFill>
                  <a:schemeClr val="bg1"/>
                </a:solidFill>
              </a:rPr>
              <a:t>Config</a:t>
            </a:r>
            <a:r>
              <a:rPr lang="en-US" dirty="0" smtClean="0">
                <a:solidFill>
                  <a:schemeClr val="bg1"/>
                </a:solidFill>
              </a:rPr>
              <a:t>()</a:t>
            </a:r>
          </a:p>
          <a:p>
            <a:r>
              <a:rPr lang="en-US" b="1" dirty="0" smtClean="0">
                <a:solidFill>
                  <a:schemeClr val="bg1"/>
                </a:solidFill>
              </a:rPr>
              <a:t>do</a:t>
            </a:r>
            <a:r>
              <a:rPr lang="en-US" dirty="0" smtClean="0">
                <a:solidFill>
                  <a:schemeClr val="bg1"/>
                </a:solidFill>
              </a:rPr>
              <a:t>  </a:t>
            </a:r>
            <a:r>
              <a:rPr lang="en-US" dirty="0" err="1" smtClean="0">
                <a:solidFill>
                  <a:schemeClr val="bg1"/>
                </a:solidFill>
              </a:rPr>
              <a:t>par.SetParamValue</a:t>
            </a:r>
            <a:r>
              <a:rPr lang="en-US" dirty="0" smtClean="0">
                <a:solidFill>
                  <a:schemeClr val="bg1"/>
                </a:solidFill>
              </a:rPr>
              <a:t>("MODEL", "</a:t>
            </a:r>
            <a:r>
              <a:rPr lang="en-US" smtClean="0">
                <a:solidFill>
                  <a:schemeClr val="bg1"/>
                </a:solidFill>
              </a:rPr>
              <a:t>true")</a:t>
            </a:r>
            <a:endParaRPr lang="en-US" dirty="0" smtClean="0">
              <a:solidFill>
                <a:schemeClr val="bg1"/>
              </a:solidFill>
            </a:endParaRPr>
          </a:p>
          <a:p>
            <a:r>
              <a:rPr lang="en-US" b="1" dirty="0" smtClean="0">
                <a:solidFill>
                  <a:schemeClr val="bg1"/>
                </a:solidFill>
              </a:rPr>
              <a:t>let</a:t>
            </a:r>
            <a:r>
              <a:rPr lang="en-US" dirty="0" smtClean="0">
                <a:solidFill>
                  <a:schemeClr val="bg1"/>
                </a:solidFill>
              </a:rPr>
              <a:t> z3 = </a:t>
            </a:r>
            <a:r>
              <a:rPr lang="en-US" b="1" dirty="0" smtClean="0">
                <a:solidFill>
                  <a:schemeClr val="bg1"/>
                </a:solidFill>
              </a:rPr>
              <a:t>new</a:t>
            </a:r>
            <a:r>
              <a:rPr lang="en-US" dirty="0" smtClean="0">
                <a:solidFill>
                  <a:schemeClr val="bg1"/>
                </a:solidFill>
              </a:rPr>
              <a:t> </a:t>
            </a:r>
            <a:r>
              <a:rPr lang="en-US" dirty="0" err="1" smtClean="0">
                <a:solidFill>
                  <a:schemeClr val="bg1"/>
                </a:solidFill>
              </a:rPr>
              <a:t>TypeSafeContext</a:t>
            </a:r>
            <a:r>
              <a:rPr lang="en-US" dirty="0" smtClean="0">
                <a:solidFill>
                  <a:schemeClr val="bg1"/>
                </a:solidFill>
              </a:rPr>
              <a:t>(par)</a:t>
            </a:r>
          </a:p>
        </p:txBody>
      </p:sp>
      <p:sp>
        <p:nvSpPr>
          <p:cNvPr id="7" name="TextBox 6"/>
          <p:cNvSpPr txBox="1"/>
          <p:nvPr/>
        </p:nvSpPr>
        <p:spPr>
          <a:xfrm>
            <a:off x="857955" y="1952976"/>
            <a:ext cx="2641601" cy="369332"/>
          </a:xfrm>
          <a:prstGeom prst="rect">
            <a:avLst/>
          </a:prstGeom>
          <a:noFill/>
        </p:spPr>
        <p:txBody>
          <a:bodyPr wrap="square" rtlCol="0">
            <a:spAutoFit/>
          </a:bodyPr>
          <a:lstStyle/>
          <a:p>
            <a:r>
              <a:rPr lang="en-US" dirty="0" smtClean="0">
                <a:solidFill>
                  <a:schemeClr val="bg1"/>
                </a:solidFill>
              </a:rPr>
              <a:t>Create a context </a:t>
            </a:r>
            <a:r>
              <a:rPr lang="en-US" i="1" dirty="0" smtClean="0">
                <a:solidFill>
                  <a:schemeClr val="bg1"/>
                </a:solidFill>
              </a:rPr>
              <a:t>z3</a:t>
            </a:r>
            <a:r>
              <a:rPr lang="en-US" dirty="0" smtClean="0">
                <a:solidFill>
                  <a:schemeClr val="bg1"/>
                </a:solidFill>
              </a:rPr>
              <a:t>:</a:t>
            </a:r>
          </a:p>
        </p:txBody>
      </p:sp>
      <p:sp>
        <p:nvSpPr>
          <p:cNvPr id="8" name="TextBox 7"/>
          <p:cNvSpPr txBox="1"/>
          <p:nvPr/>
        </p:nvSpPr>
        <p:spPr>
          <a:xfrm>
            <a:off x="414835" y="4069477"/>
            <a:ext cx="4540987" cy="2585323"/>
          </a:xfrm>
          <a:prstGeom prst="rect">
            <a:avLst/>
          </a:prstGeom>
          <a:noFill/>
          <a:ln>
            <a:solidFill>
              <a:schemeClr val="bg1"/>
            </a:solidFill>
          </a:ln>
        </p:spPr>
        <p:txBody>
          <a:bodyPr wrap="none" rtlCol="0">
            <a:spAutoFit/>
          </a:bodyPr>
          <a:lstStyle/>
          <a:p>
            <a:r>
              <a:rPr lang="en-US" b="1" dirty="0" smtClean="0">
                <a:solidFill>
                  <a:schemeClr val="bg1"/>
                </a:solidFill>
              </a:rPr>
              <a:t>let</a:t>
            </a:r>
            <a:r>
              <a:rPr lang="en-US" dirty="0" smtClean="0">
                <a:solidFill>
                  <a:schemeClr val="bg1"/>
                </a:solidFill>
              </a:rPr>
              <a:t> check (</a:t>
            </a:r>
            <a:r>
              <a:rPr lang="en-US" dirty="0" err="1" smtClean="0">
                <a:solidFill>
                  <a:schemeClr val="bg1"/>
                </a:solidFill>
              </a:rPr>
              <a:t>fmla</a:t>
            </a:r>
            <a:r>
              <a:rPr lang="en-US" dirty="0" smtClean="0">
                <a:solidFill>
                  <a:schemeClr val="bg1"/>
                </a:solidFill>
              </a:rPr>
              <a:t>) = </a:t>
            </a:r>
          </a:p>
          <a:p>
            <a:r>
              <a:rPr lang="en-US" dirty="0" smtClean="0">
                <a:solidFill>
                  <a:schemeClr val="bg1"/>
                </a:solidFill>
              </a:rPr>
              <a:t>  z3.Push();</a:t>
            </a:r>
          </a:p>
          <a:p>
            <a:r>
              <a:rPr lang="en-US" dirty="0" smtClean="0">
                <a:solidFill>
                  <a:schemeClr val="bg1"/>
                </a:solidFill>
              </a:rPr>
              <a:t>  z3.AssertCnstr(</a:t>
            </a:r>
            <a:r>
              <a:rPr lang="en-US" dirty="0" err="1" smtClean="0">
                <a:solidFill>
                  <a:schemeClr val="bg1"/>
                </a:solidFill>
              </a:rPr>
              <a:t>fmla</a:t>
            </a:r>
            <a:r>
              <a:rPr lang="en-US" dirty="0" smtClean="0">
                <a:solidFill>
                  <a:schemeClr val="bg1"/>
                </a:solidFill>
              </a:rPr>
              <a:t>);</a:t>
            </a:r>
          </a:p>
          <a:p>
            <a:r>
              <a:rPr lang="en-US" dirty="0" smtClean="0">
                <a:solidFill>
                  <a:schemeClr val="bg1"/>
                </a:solidFill>
              </a:rPr>
              <a:t>  (</a:t>
            </a:r>
            <a:r>
              <a:rPr lang="en-US" b="1" dirty="0" smtClean="0">
                <a:solidFill>
                  <a:schemeClr val="bg1"/>
                </a:solidFill>
              </a:rPr>
              <a:t>match</a:t>
            </a:r>
            <a:r>
              <a:rPr lang="en-US" dirty="0" smtClean="0">
                <a:solidFill>
                  <a:schemeClr val="bg1"/>
                </a:solidFill>
              </a:rPr>
              <a:t> z3.Check() </a:t>
            </a:r>
            <a:r>
              <a:rPr lang="en-US" b="1" dirty="0" smtClean="0">
                <a:solidFill>
                  <a:schemeClr val="bg1"/>
                </a:solidFill>
              </a:rPr>
              <a:t>with</a:t>
            </a:r>
          </a:p>
          <a:p>
            <a:r>
              <a:rPr lang="en-US" dirty="0" smtClean="0">
                <a:solidFill>
                  <a:schemeClr val="bg1"/>
                </a:solidFill>
              </a:rPr>
              <a:t> </a:t>
            </a:r>
            <a:r>
              <a:rPr lang="en-US" b="1" dirty="0" smtClean="0">
                <a:solidFill>
                  <a:schemeClr val="bg1"/>
                </a:solidFill>
              </a:rPr>
              <a:t> | </a:t>
            </a:r>
            <a:r>
              <a:rPr lang="en-US" dirty="0" err="1" smtClean="0">
                <a:solidFill>
                  <a:schemeClr val="bg1"/>
                </a:solidFill>
              </a:rPr>
              <a:t>LBool.False</a:t>
            </a:r>
            <a:r>
              <a:rPr lang="en-US" dirty="0" smtClean="0">
                <a:solidFill>
                  <a:schemeClr val="bg1"/>
                </a:solidFill>
              </a:rPr>
              <a:t> </a:t>
            </a:r>
            <a:r>
              <a:rPr lang="en-US" b="1" dirty="0" smtClean="0">
                <a:solidFill>
                  <a:schemeClr val="bg1"/>
                </a:solidFill>
              </a:rPr>
              <a:t>-&gt;</a:t>
            </a:r>
            <a:r>
              <a:rPr lang="en-US" dirty="0" smtClean="0">
                <a:solidFill>
                  <a:schemeClr val="bg1"/>
                </a:solidFill>
              </a:rPr>
              <a:t> </a:t>
            </a:r>
            <a:r>
              <a:rPr lang="en-US" dirty="0" err="1" smtClean="0">
                <a:solidFill>
                  <a:schemeClr val="bg1"/>
                </a:solidFill>
              </a:rPr>
              <a:t>Printf.printf</a:t>
            </a:r>
            <a:r>
              <a:rPr lang="en-US" dirty="0" smtClean="0">
                <a:solidFill>
                  <a:schemeClr val="bg1"/>
                </a:solidFill>
              </a:rPr>
              <a:t> "</a:t>
            </a:r>
            <a:r>
              <a:rPr lang="en-US" dirty="0" err="1" smtClean="0">
                <a:solidFill>
                  <a:schemeClr val="bg1"/>
                </a:solidFill>
              </a:rPr>
              <a:t>unsat</a:t>
            </a:r>
            <a:r>
              <a:rPr lang="en-US" dirty="0" smtClean="0">
                <a:solidFill>
                  <a:schemeClr val="bg1"/>
                </a:solidFill>
              </a:rPr>
              <a:t>\n"</a:t>
            </a:r>
          </a:p>
          <a:p>
            <a:r>
              <a:rPr lang="en-US" dirty="0" smtClean="0">
                <a:solidFill>
                  <a:schemeClr val="bg1"/>
                </a:solidFill>
              </a:rPr>
              <a:t> </a:t>
            </a:r>
            <a:r>
              <a:rPr lang="en-US" b="1" dirty="0" smtClean="0">
                <a:solidFill>
                  <a:schemeClr val="bg1"/>
                </a:solidFill>
              </a:rPr>
              <a:t> | </a:t>
            </a:r>
            <a:r>
              <a:rPr lang="en-US" dirty="0" err="1" smtClean="0">
                <a:solidFill>
                  <a:schemeClr val="bg1"/>
                </a:solidFill>
              </a:rPr>
              <a:t>LBool.True</a:t>
            </a:r>
            <a:r>
              <a:rPr lang="en-US" dirty="0" smtClean="0">
                <a:solidFill>
                  <a:schemeClr val="bg1"/>
                </a:solidFill>
              </a:rPr>
              <a:t>  </a:t>
            </a:r>
            <a:r>
              <a:rPr lang="en-US" b="1" dirty="0" smtClean="0">
                <a:solidFill>
                  <a:schemeClr val="bg1"/>
                </a:solidFill>
              </a:rPr>
              <a:t>-&gt;</a:t>
            </a:r>
            <a:r>
              <a:rPr lang="en-US" dirty="0" smtClean="0">
                <a:solidFill>
                  <a:schemeClr val="bg1"/>
                </a:solidFill>
              </a:rPr>
              <a:t> </a:t>
            </a:r>
            <a:r>
              <a:rPr lang="en-US" dirty="0" err="1" smtClean="0">
                <a:solidFill>
                  <a:schemeClr val="bg1"/>
                </a:solidFill>
              </a:rPr>
              <a:t>Printf.printf</a:t>
            </a:r>
            <a:r>
              <a:rPr lang="en-US" dirty="0" smtClean="0">
                <a:solidFill>
                  <a:schemeClr val="bg1"/>
                </a:solidFill>
              </a:rPr>
              <a:t> "sat\n"</a:t>
            </a:r>
          </a:p>
          <a:p>
            <a:r>
              <a:rPr lang="en-US" dirty="0" smtClean="0">
                <a:solidFill>
                  <a:schemeClr val="bg1"/>
                </a:solidFill>
              </a:rPr>
              <a:t> </a:t>
            </a:r>
            <a:r>
              <a:rPr lang="en-US" b="1" dirty="0" smtClean="0">
                <a:solidFill>
                  <a:schemeClr val="bg1"/>
                </a:solidFill>
              </a:rPr>
              <a:t> | </a:t>
            </a:r>
            <a:r>
              <a:rPr lang="en-US" dirty="0" err="1" smtClean="0">
                <a:solidFill>
                  <a:schemeClr val="bg1"/>
                </a:solidFill>
              </a:rPr>
              <a:t>LBool.Undef</a:t>
            </a:r>
            <a:r>
              <a:rPr lang="en-US" dirty="0" smtClean="0">
                <a:solidFill>
                  <a:schemeClr val="bg1"/>
                </a:solidFill>
              </a:rPr>
              <a:t> </a:t>
            </a:r>
            <a:r>
              <a:rPr lang="en-US" b="1" dirty="0" smtClean="0">
                <a:solidFill>
                  <a:schemeClr val="bg1"/>
                </a:solidFill>
              </a:rPr>
              <a:t>-&gt;</a:t>
            </a:r>
            <a:r>
              <a:rPr lang="en-US" dirty="0" smtClean="0">
                <a:solidFill>
                  <a:schemeClr val="bg1"/>
                </a:solidFill>
              </a:rPr>
              <a:t> </a:t>
            </a:r>
            <a:r>
              <a:rPr lang="en-US" dirty="0" err="1" smtClean="0">
                <a:solidFill>
                  <a:schemeClr val="bg1"/>
                </a:solidFill>
              </a:rPr>
              <a:t>Printf.printf</a:t>
            </a:r>
            <a:r>
              <a:rPr lang="en-US" dirty="0" smtClean="0">
                <a:solidFill>
                  <a:schemeClr val="bg1"/>
                </a:solidFill>
              </a:rPr>
              <a:t> "unknown\n"</a:t>
            </a:r>
          </a:p>
          <a:p>
            <a:r>
              <a:rPr lang="en-US" dirty="0" smtClean="0">
                <a:solidFill>
                  <a:schemeClr val="bg1"/>
                </a:solidFill>
              </a:rPr>
              <a:t> </a:t>
            </a:r>
            <a:r>
              <a:rPr lang="en-US" b="1" dirty="0" smtClean="0">
                <a:solidFill>
                  <a:schemeClr val="bg1"/>
                </a:solidFill>
              </a:rPr>
              <a:t> | </a:t>
            </a:r>
            <a:r>
              <a:rPr lang="en-US" dirty="0" smtClean="0">
                <a:solidFill>
                  <a:schemeClr val="bg1"/>
                </a:solidFill>
              </a:rPr>
              <a:t>_ -&gt; </a:t>
            </a:r>
            <a:r>
              <a:rPr lang="en-US" b="1" dirty="0" smtClean="0">
                <a:solidFill>
                  <a:schemeClr val="bg1"/>
                </a:solidFill>
              </a:rPr>
              <a:t>assert</a:t>
            </a:r>
            <a:r>
              <a:rPr lang="en-US" dirty="0" smtClean="0">
                <a:solidFill>
                  <a:schemeClr val="bg1"/>
                </a:solidFill>
              </a:rPr>
              <a:t> false);</a:t>
            </a:r>
            <a:br>
              <a:rPr lang="en-US" dirty="0" smtClean="0">
                <a:solidFill>
                  <a:schemeClr val="bg1"/>
                </a:solidFill>
              </a:rPr>
            </a:br>
            <a:r>
              <a:rPr lang="en-US" dirty="0" smtClean="0">
                <a:solidFill>
                  <a:schemeClr val="bg1"/>
                </a:solidFill>
              </a:rPr>
              <a:t>  z3.Pop(1ul)  </a:t>
            </a:r>
          </a:p>
        </p:txBody>
      </p:sp>
      <p:sp>
        <p:nvSpPr>
          <p:cNvPr id="9" name="TextBox 8"/>
          <p:cNvSpPr txBox="1"/>
          <p:nvPr/>
        </p:nvSpPr>
        <p:spPr>
          <a:xfrm>
            <a:off x="5740399" y="4453464"/>
            <a:ext cx="2641601" cy="1754326"/>
          </a:xfrm>
          <a:prstGeom prst="rect">
            <a:avLst/>
          </a:prstGeom>
          <a:noFill/>
        </p:spPr>
        <p:txBody>
          <a:bodyPr wrap="square" rtlCol="0">
            <a:spAutoFit/>
          </a:bodyPr>
          <a:lstStyle/>
          <a:p>
            <a:r>
              <a:rPr lang="en-US" dirty="0" smtClean="0">
                <a:solidFill>
                  <a:schemeClr val="bg1"/>
                </a:solidFill>
              </a:rPr>
              <a:t>Check a formula</a:t>
            </a:r>
          </a:p>
          <a:p>
            <a:endParaRPr lang="en-US" dirty="0" smtClean="0">
              <a:solidFill>
                <a:schemeClr val="bg1"/>
              </a:solidFill>
            </a:endParaRPr>
          </a:p>
          <a:p>
            <a:pPr>
              <a:buFontTx/>
              <a:buChar char="-"/>
            </a:pPr>
            <a:r>
              <a:rPr lang="en-US" b="1" dirty="0" smtClean="0">
                <a:solidFill>
                  <a:srgbClr val="9C42E6"/>
                </a:solidFill>
              </a:rPr>
              <a:t>Push</a:t>
            </a:r>
          </a:p>
          <a:p>
            <a:pPr>
              <a:buFontTx/>
              <a:buChar char="-"/>
            </a:pPr>
            <a:r>
              <a:rPr lang="en-US" b="1" dirty="0" err="1" smtClean="0">
                <a:solidFill>
                  <a:srgbClr val="9C42E6"/>
                </a:solidFill>
              </a:rPr>
              <a:t>AssertCnstr</a:t>
            </a:r>
            <a:endParaRPr lang="en-US" b="1" dirty="0" smtClean="0">
              <a:solidFill>
                <a:srgbClr val="9C42E6"/>
              </a:solidFill>
            </a:endParaRPr>
          </a:p>
          <a:p>
            <a:pPr>
              <a:buFontTx/>
              <a:buChar char="-"/>
            </a:pPr>
            <a:r>
              <a:rPr lang="en-US" b="1" dirty="0" smtClean="0">
                <a:solidFill>
                  <a:srgbClr val="9C42E6"/>
                </a:solidFill>
              </a:rPr>
              <a:t>Check</a:t>
            </a:r>
          </a:p>
          <a:p>
            <a:pPr>
              <a:buFontTx/>
              <a:buChar char="-"/>
            </a:pPr>
            <a:r>
              <a:rPr lang="en-US" b="1" dirty="0" smtClean="0">
                <a:solidFill>
                  <a:srgbClr val="9C42E6"/>
                </a:solidFill>
              </a:rPr>
              <a:t>Pop</a:t>
            </a:r>
          </a:p>
        </p:txBody>
      </p:sp>
    </p:spTree>
  </p:cSld>
  <p:clrMapOvr>
    <a:masterClrMapping/>
  </p:clrMapOvr>
  <p:transition>
    <p:fade/>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Using the Z3 (managed) API</a:t>
            </a:r>
            <a:endParaRPr lang="en-US" dirty="0"/>
          </a:p>
        </p:txBody>
      </p:sp>
      <p:sp>
        <p:nvSpPr>
          <p:cNvPr id="4" name="TextBox 3"/>
          <p:cNvSpPr txBox="1"/>
          <p:nvPr/>
        </p:nvSpPr>
        <p:spPr>
          <a:xfrm>
            <a:off x="696438" y="4569891"/>
            <a:ext cx="7894902" cy="646331"/>
          </a:xfrm>
          <a:prstGeom prst="rect">
            <a:avLst/>
          </a:prstGeom>
          <a:noFill/>
          <a:ln>
            <a:solidFill>
              <a:schemeClr val="bg1"/>
            </a:solidFill>
          </a:ln>
        </p:spPr>
        <p:txBody>
          <a:bodyPr wrap="square" rtlCol="0">
            <a:spAutoFit/>
          </a:bodyPr>
          <a:lstStyle/>
          <a:p>
            <a:r>
              <a:rPr lang="en-US" b="1" dirty="0" smtClean="0">
                <a:solidFill>
                  <a:schemeClr val="bg1"/>
                </a:solidFill>
              </a:rPr>
              <a:t>let</a:t>
            </a:r>
            <a:r>
              <a:rPr lang="en-US" dirty="0" smtClean="0">
                <a:solidFill>
                  <a:schemeClr val="bg1"/>
                </a:solidFill>
              </a:rPr>
              <a:t> fmla1 = ((x === f(f(f(f(f(f x))))) &amp;&amp; (x === f(f(f x)))) ==&gt; (x === (f x))</a:t>
            </a:r>
          </a:p>
          <a:p>
            <a:r>
              <a:rPr lang="en-US" b="1" dirty="0" smtClean="0">
                <a:solidFill>
                  <a:schemeClr val="bg1"/>
                </a:solidFill>
              </a:rPr>
              <a:t>do</a:t>
            </a:r>
            <a:r>
              <a:rPr lang="en-US" dirty="0" smtClean="0">
                <a:solidFill>
                  <a:schemeClr val="bg1"/>
                </a:solidFill>
              </a:rPr>
              <a:t>  check (</a:t>
            </a:r>
            <a:r>
              <a:rPr lang="en-US" dirty="0" err="1" smtClean="0">
                <a:solidFill>
                  <a:schemeClr val="bg1"/>
                </a:solidFill>
              </a:rPr>
              <a:t>neg</a:t>
            </a:r>
            <a:r>
              <a:rPr lang="en-US" dirty="0" smtClean="0">
                <a:solidFill>
                  <a:schemeClr val="bg1"/>
                </a:solidFill>
              </a:rPr>
              <a:t> fmla1)</a:t>
            </a:r>
          </a:p>
        </p:txBody>
      </p:sp>
      <p:sp>
        <p:nvSpPr>
          <p:cNvPr id="5" name="TextBox 4"/>
          <p:cNvSpPr txBox="1"/>
          <p:nvPr/>
        </p:nvSpPr>
        <p:spPr>
          <a:xfrm>
            <a:off x="696190" y="1666786"/>
            <a:ext cx="3632726" cy="2585323"/>
          </a:xfrm>
          <a:prstGeom prst="rect">
            <a:avLst/>
          </a:prstGeom>
          <a:noFill/>
          <a:ln>
            <a:solidFill>
              <a:schemeClr val="bg1"/>
            </a:solidFill>
          </a:ln>
        </p:spPr>
        <p:txBody>
          <a:bodyPr wrap="none" rtlCol="0">
            <a:spAutoFit/>
          </a:bodyPr>
          <a:lstStyle/>
          <a:p>
            <a:r>
              <a:rPr lang="en-US" b="1" dirty="0" smtClean="0">
                <a:solidFill>
                  <a:schemeClr val="bg1"/>
                </a:solidFill>
              </a:rPr>
              <a:t>let</a:t>
            </a:r>
            <a:r>
              <a:rPr lang="en-US" dirty="0" smtClean="0">
                <a:solidFill>
                  <a:schemeClr val="bg1"/>
                </a:solidFill>
              </a:rPr>
              <a:t> (===) x y   = z3.MkEq(</a:t>
            </a:r>
            <a:r>
              <a:rPr lang="en-US" dirty="0" err="1" smtClean="0">
                <a:solidFill>
                  <a:schemeClr val="bg1"/>
                </a:solidFill>
              </a:rPr>
              <a:t>x,y</a:t>
            </a:r>
            <a:r>
              <a:rPr lang="en-US" dirty="0" smtClean="0">
                <a:solidFill>
                  <a:schemeClr val="bg1"/>
                </a:solidFill>
              </a:rPr>
              <a:t>)</a:t>
            </a:r>
          </a:p>
          <a:p>
            <a:r>
              <a:rPr lang="en-US" b="1" dirty="0" smtClean="0">
                <a:solidFill>
                  <a:schemeClr val="bg1"/>
                </a:solidFill>
              </a:rPr>
              <a:t>let</a:t>
            </a:r>
            <a:r>
              <a:rPr lang="en-US" dirty="0" smtClean="0">
                <a:solidFill>
                  <a:schemeClr val="bg1"/>
                </a:solidFill>
              </a:rPr>
              <a:t> (==&gt;) x y   = z3.MkImplies(</a:t>
            </a:r>
            <a:r>
              <a:rPr lang="en-US" dirty="0" err="1" smtClean="0">
                <a:solidFill>
                  <a:schemeClr val="bg1"/>
                </a:solidFill>
              </a:rPr>
              <a:t>x,y</a:t>
            </a:r>
            <a:r>
              <a:rPr lang="en-US" dirty="0" smtClean="0">
                <a:solidFill>
                  <a:schemeClr val="bg1"/>
                </a:solidFill>
              </a:rPr>
              <a:t>)</a:t>
            </a:r>
          </a:p>
          <a:p>
            <a:r>
              <a:rPr lang="en-US" b="1" dirty="0" smtClean="0">
                <a:solidFill>
                  <a:schemeClr val="bg1"/>
                </a:solidFill>
              </a:rPr>
              <a:t>let</a:t>
            </a:r>
            <a:r>
              <a:rPr lang="en-US" dirty="0" smtClean="0">
                <a:solidFill>
                  <a:schemeClr val="bg1"/>
                </a:solidFill>
              </a:rPr>
              <a:t> (&amp;&amp;) x y     = z3.MkAnd(</a:t>
            </a:r>
            <a:r>
              <a:rPr lang="en-US" dirty="0" err="1" smtClean="0">
                <a:solidFill>
                  <a:schemeClr val="bg1"/>
                </a:solidFill>
              </a:rPr>
              <a:t>x,y</a:t>
            </a:r>
            <a:r>
              <a:rPr lang="en-US" dirty="0" smtClean="0">
                <a:solidFill>
                  <a:schemeClr val="bg1"/>
                </a:solidFill>
              </a:rPr>
              <a:t>)</a:t>
            </a:r>
          </a:p>
          <a:p>
            <a:r>
              <a:rPr lang="en-US" b="1" dirty="0" smtClean="0">
                <a:solidFill>
                  <a:schemeClr val="bg1"/>
                </a:solidFill>
              </a:rPr>
              <a:t>let</a:t>
            </a:r>
            <a:r>
              <a:rPr lang="en-US" dirty="0" smtClean="0">
                <a:solidFill>
                  <a:schemeClr val="bg1"/>
                </a:solidFill>
              </a:rPr>
              <a:t> </a:t>
            </a:r>
            <a:r>
              <a:rPr lang="en-US" dirty="0" err="1" smtClean="0">
                <a:solidFill>
                  <a:schemeClr val="bg1"/>
                </a:solidFill>
              </a:rPr>
              <a:t>neg</a:t>
            </a:r>
            <a:r>
              <a:rPr lang="en-US" dirty="0" smtClean="0">
                <a:solidFill>
                  <a:schemeClr val="bg1"/>
                </a:solidFill>
              </a:rPr>
              <a:t> x         = z3.MkNot(x)</a:t>
            </a:r>
          </a:p>
          <a:p>
            <a:endParaRPr lang="en-US" dirty="0" smtClean="0">
              <a:solidFill>
                <a:schemeClr val="bg1"/>
              </a:solidFill>
            </a:endParaRPr>
          </a:p>
          <a:p>
            <a:r>
              <a:rPr lang="en-US" b="1" dirty="0" smtClean="0">
                <a:solidFill>
                  <a:schemeClr val="bg1"/>
                </a:solidFill>
              </a:rPr>
              <a:t>let</a:t>
            </a:r>
            <a:r>
              <a:rPr lang="en-US" dirty="0" smtClean="0">
                <a:solidFill>
                  <a:schemeClr val="bg1"/>
                </a:solidFill>
              </a:rPr>
              <a:t> a        = z3.MkType(“a”)</a:t>
            </a:r>
          </a:p>
          <a:p>
            <a:r>
              <a:rPr lang="en-US" b="1" dirty="0" smtClean="0">
                <a:solidFill>
                  <a:schemeClr val="bg1"/>
                </a:solidFill>
              </a:rPr>
              <a:t>let</a:t>
            </a:r>
            <a:r>
              <a:rPr lang="en-US" dirty="0" smtClean="0">
                <a:solidFill>
                  <a:schemeClr val="bg1"/>
                </a:solidFill>
              </a:rPr>
              <a:t> </a:t>
            </a:r>
            <a:r>
              <a:rPr lang="en-US" dirty="0" err="1" smtClean="0">
                <a:solidFill>
                  <a:schemeClr val="bg1"/>
                </a:solidFill>
              </a:rPr>
              <a:t>f_decl</a:t>
            </a:r>
            <a:r>
              <a:rPr lang="en-US" dirty="0" smtClean="0">
                <a:solidFill>
                  <a:schemeClr val="bg1"/>
                </a:solidFill>
              </a:rPr>
              <a:t> = z3.MkFuncDecl("</a:t>
            </a:r>
            <a:r>
              <a:rPr lang="en-US" dirty="0" err="1" smtClean="0">
                <a:solidFill>
                  <a:schemeClr val="bg1"/>
                </a:solidFill>
              </a:rPr>
              <a:t>f",a,a</a:t>
            </a:r>
            <a:r>
              <a:rPr lang="en-US" dirty="0" smtClean="0">
                <a:solidFill>
                  <a:schemeClr val="bg1"/>
                </a:solidFill>
              </a:rPr>
              <a:t>)</a:t>
            </a:r>
          </a:p>
          <a:p>
            <a:r>
              <a:rPr lang="en-US" b="1" dirty="0" smtClean="0">
                <a:solidFill>
                  <a:schemeClr val="bg1"/>
                </a:solidFill>
              </a:rPr>
              <a:t>let</a:t>
            </a:r>
            <a:r>
              <a:rPr lang="en-US" dirty="0" smtClean="0">
                <a:solidFill>
                  <a:schemeClr val="bg1"/>
                </a:solidFill>
              </a:rPr>
              <a:t> x        = z3.MkConst(“</a:t>
            </a:r>
            <a:r>
              <a:rPr lang="en-US" dirty="0" err="1" smtClean="0">
                <a:solidFill>
                  <a:schemeClr val="bg1"/>
                </a:solidFill>
              </a:rPr>
              <a:t>x”,a</a:t>
            </a:r>
            <a:r>
              <a:rPr lang="en-US" dirty="0" smtClean="0">
                <a:solidFill>
                  <a:schemeClr val="bg1"/>
                </a:solidFill>
              </a:rPr>
              <a:t>)</a:t>
            </a:r>
          </a:p>
          <a:p>
            <a:r>
              <a:rPr lang="en-US" b="1" dirty="0" smtClean="0">
                <a:solidFill>
                  <a:schemeClr val="bg1"/>
                </a:solidFill>
              </a:rPr>
              <a:t>let</a:t>
            </a:r>
            <a:r>
              <a:rPr lang="en-US" dirty="0" smtClean="0">
                <a:solidFill>
                  <a:schemeClr val="bg1"/>
                </a:solidFill>
              </a:rPr>
              <a:t> f x      = z3.MkApp(</a:t>
            </a:r>
            <a:r>
              <a:rPr lang="en-US" dirty="0" err="1" smtClean="0">
                <a:solidFill>
                  <a:schemeClr val="bg1"/>
                </a:solidFill>
              </a:rPr>
              <a:t>f_decl,x</a:t>
            </a:r>
            <a:r>
              <a:rPr lang="en-US" dirty="0" smtClean="0">
                <a:solidFill>
                  <a:schemeClr val="bg1"/>
                </a:solidFill>
              </a:rPr>
              <a:t>)</a:t>
            </a:r>
          </a:p>
        </p:txBody>
      </p:sp>
      <p:sp>
        <p:nvSpPr>
          <p:cNvPr id="6" name="TextBox 5"/>
          <p:cNvSpPr txBox="1"/>
          <p:nvPr/>
        </p:nvSpPr>
        <p:spPr>
          <a:xfrm>
            <a:off x="5210256" y="2117535"/>
            <a:ext cx="2568332" cy="646331"/>
          </a:xfrm>
          <a:prstGeom prst="rect">
            <a:avLst/>
          </a:prstGeom>
          <a:noFill/>
        </p:spPr>
        <p:txBody>
          <a:bodyPr wrap="none" rtlCol="0">
            <a:spAutoFit/>
          </a:bodyPr>
          <a:lstStyle/>
          <a:p>
            <a:r>
              <a:rPr lang="en-US" dirty="0" smtClean="0">
                <a:solidFill>
                  <a:schemeClr val="bg1"/>
                </a:solidFill>
              </a:rPr>
              <a:t>Declaring z3 shortcuts, </a:t>
            </a:r>
            <a:br>
              <a:rPr lang="en-US" dirty="0" smtClean="0">
                <a:solidFill>
                  <a:schemeClr val="bg1"/>
                </a:solidFill>
              </a:rPr>
            </a:br>
            <a:r>
              <a:rPr lang="en-US" dirty="0" smtClean="0">
                <a:solidFill>
                  <a:schemeClr val="bg1"/>
                </a:solidFill>
              </a:rPr>
              <a:t>constants and functions</a:t>
            </a:r>
          </a:p>
        </p:txBody>
      </p:sp>
      <p:sp>
        <p:nvSpPr>
          <p:cNvPr id="7" name="TextBox 6"/>
          <p:cNvSpPr txBox="1"/>
          <p:nvPr/>
        </p:nvSpPr>
        <p:spPr>
          <a:xfrm>
            <a:off x="5646615" y="3750951"/>
            <a:ext cx="2052550" cy="369332"/>
          </a:xfrm>
          <a:prstGeom prst="rect">
            <a:avLst/>
          </a:prstGeom>
          <a:noFill/>
        </p:spPr>
        <p:txBody>
          <a:bodyPr wrap="none" rtlCol="0">
            <a:spAutoFit/>
          </a:bodyPr>
          <a:lstStyle/>
          <a:p>
            <a:r>
              <a:rPr lang="en-US" dirty="0" smtClean="0">
                <a:solidFill>
                  <a:schemeClr val="bg1"/>
                </a:solidFill>
              </a:rPr>
              <a:t>Proving a theorem</a:t>
            </a:r>
          </a:p>
        </p:txBody>
      </p:sp>
      <p:sp>
        <p:nvSpPr>
          <p:cNvPr id="8" name="TextBox 7"/>
          <p:cNvSpPr txBox="1"/>
          <p:nvPr/>
        </p:nvSpPr>
        <p:spPr>
          <a:xfrm>
            <a:off x="711199" y="5488338"/>
            <a:ext cx="7219797" cy="1200329"/>
          </a:xfrm>
          <a:prstGeom prst="rect">
            <a:avLst/>
          </a:prstGeom>
          <a:noFill/>
        </p:spPr>
        <p:txBody>
          <a:bodyPr wrap="none" rtlCol="0">
            <a:spAutoFit/>
          </a:bodyPr>
          <a:lstStyle/>
          <a:p>
            <a:r>
              <a:rPr lang="en-US" dirty="0" smtClean="0">
                <a:solidFill>
                  <a:schemeClr val="bg1"/>
                </a:solidFill>
              </a:rPr>
              <a:t>(benchmark </a:t>
            </a:r>
            <a:r>
              <a:rPr lang="en-US" dirty="0" err="1" smtClean="0">
                <a:solidFill>
                  <a:schemeClr val="bg1"/>
                </a:solidFill>
              </a:rPr>
              <a:t>euf</a:t>
            </a:r>
            <a:r>
              <a:rPr lang="en-US" dirty="0" smtClean="0">
                <a:solidFill>
                  <a:schemeClr val="bg1"/>
                </a:solidFill>
              </a:rPr>
              <a:t> </a:t>
            </a:r>
            <a:br>
              <a:rPr lang="en-US" dirty="0" smtClean="0">
                <a:solidFill>
                  <a:schemeClr val="bg1"/>
                </a:solidFill>
              </a:rPr>
            </a:br>
            <a:r>
              <a:rPr lang="en-US" dirty="0" smtClean="0">
                <a:solidFill>
                  <a:schemeClr val="bg1"/>
                </a:solidFill>
              </a:rPr>
              <a:t> :logic QF_UF</a:t>
            </a:r>
            <a:br>
              <a:rPr lang="en-US" dirty="0" smtClean="0">
                <a:solidFill>
                  <a:schemeClr val="bg1"/>
                </a:solidFill>
              </a:rPr>
            </a:br>
            <a:r>
              <a:rPr lang="en-US" dirty="0" smtClean="0">
                <a:solidFill>
                  <a:schemeClr val="bg1"/>
                </a:solidFill>
              </a:rPr>
              <a:t> :</a:t>
            </a:r>
            <a:r>
              <a:rPr lang="en-US" dirty="0" err="1" smtClean="0">
                <a:solidFill>
                  <a:schemeClr val="bg1"/>
                </a:solidFill>
              </a:rPr>
              <a:t>extrafuns</a:t>
            </a:r>
            <a:r>
              <a:rPr lang="en-US" dirty="0" smtClean="0">
                <a:solidFill>
                  <a:schemeClr val="bg1"/>
                </a:solidFill>
              </a:rPr>
              <a:t> ((f U </a:t>
            </a:r>
            <a:r>
              <a:rPr lang="en-US" dirty="0" err="1" smtClean="0">
                <a:solidFill>
                  <a:schemeClr val="bg1"/>
                </a:solidFill>
              </a:rPr>
              <a:t>U</a:t>
            </a:r>
            <a:r>
              <a:rPr lang="en-US" dirty="0" smtClean="0">
                <a:solidFill>
                  <a:schemeClr val="bg1"/>
                </a:solidFill>
              </a:rPr>
              <a:t>) (x U))</a:t>
            </a:r>
            <a:br>
              <a:rPr lang="en-US" dirty="0" smtClean="0">
                <a:solidFill>
                  <a:schemeClr val="bg1"/>
                </a:solidFill>
              </a:rPr>
            </a:br>
            <a:r>
              <a:rPr lang="en-US" dirty="0" smtClean="0">
                <a:solidFill>
                  <a:schemeClr val="bg1"/>
                </a:solidFill>
              </a:rPr>
              <a:t>:formula (not (implies (and (= x (f(f(f(f(f x)))))) (= x (f(f(f x))))) (= x (f x))))</a:t>
            </a:r>
          </a:p>
        </p:txBody>
      </p:sp>
      <p:sp>
        <p:nvSpPr>
          <p:cNvPr id="9" name="TextBox 8"/>
          <p:cNvSpPr txBox="1"/>
          <p:nvPr/>
        </p:nvSpPr>
        <p:spPr>
          <a:xfrm>
            <a:off x="5988322" y="5549418"/>
            <a:ext cx="1478482" cy="369332"/>
          </a:xfrm>
          <a:prstGeom prst="rect">
            <a:avLst/>
          </a:prstGeom>
          <a:noFill/>
        </p:spPr>
        <p:txBody>
          <a:bodyPr wrap="square" rtlCol="0">
            <a:spAutoFit/>
          </a:bodyPr>
          <a:lstStyle/>
          <a:p>
            <a:r>
              <a:rPr lang="en-US" dirty="0" smtClean="0">
                <a:solidFill>
                  <a:schemeClr val="bg1"/>
                </a:solidFill>
              </a:rPr>
              <a:t>compared to</a:t>
            </a:r>
          </a:p>
        </p:txBody>
      </p:sp>
    </p:spTree>
  </p:cSld>
  <p:clrMapOvr>
    <a:masterClrMapping/>
  </p:clrMapOvr>
  <p:transition>
    <p:fad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Enumerating models</a:t>
            </a:r>
            <a:endParaRPr lang="en-US" dirty="0"/>
          </a:p>
        </p:txBody>
      </p:sp>
      <p:sp>
        <p:nvSpPr>
          <p:cNvPr id="3" name="Content Placeholder 2"/>
          <p:cNvSpPr>
            <a:spLocks noGrp="1"/>
          </p:cNvSpPr>
          <p:nvPr>
            <p:ph idx="1"/>
          </p:nvPr>
        </p:nvSpPr>
        <p:spPr>
          <a:xfrm>
            <a:off x="381000" y="1412875"/>
            <a:ext cx="8382000" cy="4893647"/>
          </a:xfrm>
        </p:spPr>
        <p:txBody>
          <a:bodyPr/>
          <a:lstStyle/>
          <a:p>
            <a:pPr lvl="1">
              <a:buNone/>
            </a:pPr>
            <a:endParaRPr lang="en-US" dirty="0" smtClean="0"/>
          </a:p>
          <a:p>
            <a:pPr lvl="1">
              <a:buNone/>
            </a:pPr>
            <a:endParaRPr lang="en-US" dirty="0" smtClean="0"/>
          </a:p>
          <a:p>
            <a:pPr lvl="1">
              <a:buNone/>
            </a:pPr>
            <a:r>
              <a:rPr lang="en-US" dirty="0" smtClean="0"/>
              <a:t>We want to find models for</a:t>
            </a:r>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r>
              <a:rPr lang="en-US" dirty="0" smtClean="0"/>
              <a:t>But we only care about different  </a:t>
            </a:r>
          </a:p>
          <a:p>
            <a:pPr lvl="1">
              <a:buNone/>
            </a:pPr>
            <a:r>
              <a:rPr lang="en-US" dirty="0" smtClean="0"/>
              <a:t>	</a:t>
            </a:r>
            <a:br>
              <a:rPr lang="en-US" dirty="0" smtClean="0"/>
            </a:br>
            <a:r>
              <a:rPr lang="en-US" dirty="0" smtClean="0"/>
              <a:t>     	</a:t>
            </a:r>
          </a:p>
        </p:txBody>
      </p:sp>
      <p:graphicFrame>
        <p:nvGraphicFramePr>
          <p:cNvPr id="4" name="Object 3"/>
          <p:cNvGraphicFramePr>
            <a:graphicFrameLocks noChangeAspect="1"/>
          </p:cNvGraphicFramePr>
          <p:nvPr/>
        </p:nvGraphicFramePr>
        <p:xfrm>
          <a:off x="1577975" y="3160713"/>
          <a:ext cx="5349875" cy="1119187"/>
        </p:xfrm>
        <a:graphic>
          <a:graphicData uri="http://schemas.openxmlformats.org/presentationml/2006/ole">
            <p:oleObj spid="_x0000_s789506" name="Equation" r:id="rId3" imgW="2184120" imgH="457200" progId="Equation.DSMT4">
              <p:embed/>
            </p:oleObj>
          </a:graphicData>
        </a:graphic>
      </p:graphicFrame>
      <p:graphicFrame>
        <p:nvGraphicFramePr>
          <p:cNvPr id="71683" name="Object 3"/>
          <p:cNvGraphicFramePr>
            <a:graphicFrameLocks noChangeAspect="1"/>
          </p:cNvGraphicFramePr>
          <p:nvPr/>
        </p:nvGraphicFramePr>
        <p:xfrm>
          <a:off x="6376221" y="4879417"/>
          <a:ext cx="279400" cy="560388"/>
        </p:xfrm>
        <a:graphic>
          <a:graphicData uri="http://schemas.openxmlformats.org/presentationml/2006/ole">
            <p:oleObj spid="_x0000_s789507" name="Equation" r:id="rId4" imgW="114120" imgH="22860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Enumerating models</a:t>
            </a:r>
            <a:endParaRPr lang="en-US" dirty="0"/>
          </a:p>
        </p:txBody>
      </p:sp>
      <p:sp>
        <p:nvSpPr>
          <p:cNvPr id="3" name="Content Placeholder 2"/>
          <p:cNvSpPr>
            <a:spLocks noGrp="1"/>
          </p:cNvSpPr>
          <p:nvPr>
            <p:ph idx="1"/>
          </p:nvPr>
        </p:nvSpPr>
        <p:spPr>
          <a:xfrm>
            <a:off x="381000" y="1412875"/>
            <a:ext cx="8382000" cy="3919535"/>
          </a:xfrm>
        </p:spPr>
        <p:txBody>
          <a:bodyPr/>
          <a:lstStyle/>
          <a:p>
            <a:r>
              <a:rPr lang="en-US" dirty="0" smtClean="0"/>
              <a:t>Representing the problem</a:t>
            </a:r>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1">
              <a:buNone/>
            </a:pPr>
            <a:r>
              <a:rPr lang="en-US" dirty="0" smtClean="0"/>
              <a:t>	</a:t>
            </a:r>
            <a:br>
              <a:rPr lang="en-US" dirty="0" smtClean="0"/>
            </a:br>
            <a:r>
              <a:rPr lang="en-US" dirty="0" smtClean="0"/>
              <a:t>     	</a:t>
            </a:r>
          </a:p>
        </p:txBody>
      </p:sp>
      <p:graphicFrame>
        <p:nvGraphicFramePr>
          <p:cNvPr id="4" name="Object 3"/>
          <p:cNvGraphicFramePr>
            <a:graphicFrameLocks noChangeAspect="1"/>
          </p:cNvGraphicFramePr>
          <p:nvPr/>
        </p:nvGraphicFramePr>
        <p:xfrm>
          <a:off x="730564" y="2292368"/>
          <a:ext cx="2301875" cy="2797175"/>
        </p:xfrm>
        <a:graphic>
          <a:graphicData uri="http://schemas.openxmlformats.org/presentationml/2006/ole">
            <p:oleObj spid="_x0000_s790530" name="Equation" r:id="rId3" imgW="939600" imgH="1143000" progId="Equation.DSMT4">
              <p:embed/>
            </p:oleObj>
          </a:graphicData>
        </a:graphic>
      </p:graphicFrame>
      <p:sp>
        <p:nvSpPr>
          <p:cNvPr id="6" name="TextBox 5"/>
          <p:cNvSpPr txBox="1"/>
          <p:nvPr/>
        </p:nvSpPr>
        <p:spPr>
          <a:xfrm>
            <a:off x="3426478" y="1899138"/>
            <a:ext cx="5657222" cy="4154984"/>
          </a:xfrm>
          <a:prstGeom prst="rect">
            <a:avLst/>
          </a:prstGeom>
          <a:noFill/>
        </p:spPr>
        <p:txBody>
          <a:bodyPr wrap="square" rtlCol="0">
            <a:spAutoFit/>
          </a:bodyPr>
          <a:lstStyle/>
          <a:p>
            <a:r>
              <a:rPr lang="en-US" sz="1600" dirty="0" smtClean="0">
                <a:solidFill>
                  <a:schemeClr val="bg1"/>
                </a:solidFill>
              </a:rPr>
              <a:t>void Test() {</a:t>
            </a:r>
          </a:p>
          <a:p>
            <a:r>
              <a:rPr lang="en-US" sz="1600" dirty="0" smtClean="0">
                <a:solidFill>
                  <a:schemeClr val="bg1"/>
                </a:solidFill>
              </a:rPr>
              <a:t>      </a:t>
            </a:r>
            <a:r>
              <a:rPr lang="en-US" sz="1600" dirty="0" err="1" smtClean="0">
                <a:solidFill>
                  <a:schemeClr val="bg1"/>
                </a:solidFill>
              </a:rPr>
              <a:t>Config</a:t>
            </a:r>
            <a:r>
              <a:rPr lang="en-US" sz="1600" dirty="0" smtClean="0">
                <a:solidFill>
                  <a:schemeClr val="bg1"/>
                </a:solidFill>
              </a:rPr>
              <a:t> par = new </a:t>
            </a:r>
            <a:r>
              <a:rPr lang="en-US" sz="1600" dirty="0" err="1" smtClean="0">
                <a:solidFill>
                  <a:schemeClr val="bg1"/>
                </a:solidFill>
              </a:rPr>
              <a:t>Config</a:t>
            </a:r>
            <a:r>
              <a:rPr lang="en-US" sz="1600" dirty="0" smtClean="0">
                <a:solidFill>
                  <a:schemeClr val="bg1"/>
                </a:solidFill>
              </a:rPr>
              <a:t>();</a:t>
            </a:r>
          </a:p>
          <a:p>
            <a:r>
              <a:rPr lang="en-US" sz="1600" dirty="0" smtClean="0">
                <a:solidFill>
                  <a:schemeClr val="bg1"/>
                </a:solidFill>
              </a:rPr>
              <a:t>      </a:t>
            </a:r>
            <a:r>
              <a:rPr lang="en-US" sz="1600" dirty="0" err="1" smtClean="0">
                <a:solidFill>
                  <a:schemeClr val="bg1"/>
                </a:solidFill>
              </a:rPr>
              <a:t>par.SetParamValue</a:t>
            </a:r>
            <a:r>
              <a:rPr lang="en-US" sz="1600" dirty="0" smtClean="0">
                <a:solidFill>
                  <a:schemeClr val="bg1"/>
                </a:solidFill>
              </a:rPr>
              <a:t>("MODEL", "true");</a:t>
            </a:r>
          </a:p>
          <a:p>
            <a:r>
              <a:rPr lang="en-US" sz="1600" dirty="0" smtClean="0">
                <a:solidFill>
                  <a:schemeClr val="bg1"/>
                </a:solidFill>
              </a:rPr>
              <a:t>      z3 = new </a:t>
            </a:r>
            <a:r>
              <a:rPr lang="en-US" sz="1600" dirty="0" err="1" smtClean="0">
                <a:solidFill>
                  <a:schemeClr val="bg1"/>
                </a:solidFill>
              </a:rPr>
              <a:t>TypeSafeContext</a:t>
            </a:r>
            <a:r>
              <a:rPr lang="en-US" sz="1600" dirty="0" smtClean="0">
                <a:solidFill>
                  <a:schemeClr val="bg1"/>
                </a:solidFill>
              </a:rPr>
              <a:t>(par);      </a:t>
            </a:r>
          </a:p>
          <a:p>
            <a:r>
              <a:rPr lang="en-US" sz="1600" dirty="0" smtClean="0">
                <a:solidFill>
                  <a:schemeClr val="bg1"/>
                </a:solidFill>
              </a:rPr>
              <a:t>      </a:t>
            </a:r>
            <a:r>
              <a:rPr lang="en-US" sz="1600" dirty="0" err="1" smtClean="0">
                <a:solidFill>
                  <a:schemeClr val="bg1"/>
                </a:solidFill>
              </a:rPr>
              <a:t>intT</a:t>
            </a:r>
            <a:r>
              <a:rPr lang="en-US" sz="1600" dirty="0" smtClean="0">
                <a:solidFill>
                  <a:schemeClr val="bg1"/>
                </a:solidFill>
              </a:rPr>
              <a:t> = z3.MkIntType();</a:t>
            </a:r>
          </a:p>
          <a:p>
            <a:r>
              <a:rPr lang="en-US" sz="1600" dirty="0" smtClean="0">
                <a:solidFill>
                  <a:schemeClr val="bg1"/>
                </a:solidFill>
              </a:rPr>
              <a:t>      i1 = z3.MkConst("i1", </a:t>
            </a:r>
            <a:r>
              <a:rPr lang="en-US" sz="1600" dirty="0" err="1" smtClean="0">
                <a:solidFill>
                  <a:schemeClr val="bg1"/>
                </a:solidFill>
              </a:rPr>
              <a:t>intT</a:t>
            </a:r>
            <a:r>
              <a:rPr lang="en-US" sz="1600" dirty="0" smtClean="0">
                <a:solidFill>
                  <a:schemeClr val="bg1"/>
                </a:solidFill>
              </a:rPr>
              <a:t>);   i2 = z3.MkConst("i2", </a:t>
            </a:r>
            <a:r>
              <a:rPr lang="en-US" sz="1600" dirty="0" err="1" smtClean="0">
                <a:solidFill>
                  <a:schemeClr val="bg1"/>
                </a:solidFill>
              </a:rPr>
              <a:t>intT</a:t>
            </a:r>
            <a:r>
              <a:rPr lang="en-US" sz="1600" dirty="0" smtClean="0">
                <a:solidFill>
                  <a:schemeClr val="bg1"/>
                </a:solidFill>
              </a:rPr>
              <a:t>);</a:t>
            </a:r>
          </a:p>
          <a:p>
            <a:r>
              <a:rPr lang="en-US" sz="1600" dirty="0" smtClean="0">
                <a:solidFill>
                  <a:schemeClr val="bg1"/>
                </a:solidFill>
              </a:rPr>
              <a:t>      i3 = z3.MkConst("i3", </a:t>
            </a:r>
            <a:r>
              <a:rPr lang="en-US" sz="1600" dirty="0" err="1" smtClean="0">
                <a:solidFill>
                  <a:schemeClr val="bg1"/>
                </a:solidFill>
              </a:rPr>
              <a:t>intT</a:t>
            </a:r>
            <a:r>
              <a:rPr lang="en-US" sz="1600" dirty="0" smtClean="0">
                <a:solidFill>
                  <a:schemeClr val="bg1"/>
                </a:solidFill>
              </a:rPr>
              <a:t>);</a:t>
            </a:r>
          </a:p>
          <a:p>
            <a:endParaRPr lang="en-US" sz="1600" dirty="0" smtClean="0">
              <a:solidFill>
                <a:schemeClr val="bg1"/>
              </a:solidFill>
            </a:endParaRPr>
          </a:p>
          <a:p>
            <a:r>
              <a:rPr lang="en-US" sz="1600" dirty="0" smtClean="0">
                <a:solidFill>
                  <a:schemeClr val="bg1"/>
                </a:solidFill>
              </a:rPr>
              <a:t>      z3.AssertCnstr(Num(2) &lt; i1 &amp; i1 &lt;= Num(5));</a:t>
            </a:r>
          </a:p>
          <a:p>
            <a:r>
              <a:rPr lang="en-US" sz="1600" dirty="0" smtClean="0">
                <a:solidFill>
                  <a:schemeClr val="bg1"/>
                </a:solidFill>
              </a:rPr>
              <a:t>      z3.AssertCnstr(Num(1) &lt; i2 &amp; i2 &lt;= Num(7));</a:t>
            </a:r>
          </a:p>
          <a:p>
            <a:r>
              <a:rPr lang="en-US" sz="1600" dirty="0" smtClean="0">
                <a:solidFill>
                  <a:schemeClr val="bg1"/>
                </a:solidFill>
              </a:rPr>
              <a:t>      z3.AssertCnstr(Num(-1) &lt; i3 &amp; i3 &lt;= Num(17));</a:t>
            </a:r>
          </a:p>
          <a:p>
            <a:r>
              <a:rPr lang="en-US" sz="1600" dirty="0" smtClean="0">
                <a:solidFill>
                  <a:schemeClr val="bg1"/>
                </a:solidFill>
              </a:rPr>
              <a:t>      z3.AssertCnstr(Num(0) &lt;= i1 + i2 + i3 &amp; </a:t>
            </a:r>
            <a:r>
              <a:rPr lang="en-US" sz="1600" dirty="0" err="1" smtClean="0">
                <a:solidFill>
                  <a:schemeClr val="bg1"/>
                </a:solidFill>
              </a:rPr>
              <a:t>Eq</a:t>
            </a:r>
            <a:r>
              <a:rPr lang="en-US" sz="1600" dirty="0" smtClean="0">
                <a:solidFill>
                  <a:schemeClr val="bg1"/>
                </a:solidFill>
              </a:rPr>
              <a:t>(i2 + i3, i1));</a:t>
            </a:r>
          </a:p>
          <a:p>
            <a:r>
              <a:rPr lang="en-US" sz="1600" dirty="0" smtClean="0">
                <a:solidFill>
                  <a:schemeClr val="bg1"/>
                </a:solidFill>
              </a:rPr>
              <a:t>      </a:t>
            </a:r>
            <a:r>
              <a:rPr lang="en-US" sz="1600" b="1" dirty="0" smtClean="0">
                <a:solidFill>
                  <a:srgbClr val="C00000"/>
                </a:solidFill>
              </a:rPr>
              <a:t>Enumerate</a:t>
            </a:r>
            <a:r>
              <a:rPr lang="en-US" sz="1600" dirty="0" smtClean="0">
                <a:solidFill>
                  <a:schemeClr val="bg1"/>
                </a:solidFill>
              </a:rPr>
              <a:t>();</a:t>
            </a:r>
          </a:p>
          <a:p>
            <a:r>
              <a:rPr lang="en-US" sz="1600" dirty="0" smtClean="0">
                <a:solidFill>
                  <a:schemeClr val="bg1"/>
                </a:solidFill>
              </a:rPr>
              <a:t>      </a:t>
            </a:r>
            <a:r>
              <a:rPr lang="en-US" sz="1600" dirty="0" err="1" smtClean="0">
                <a:solidFill>
                  <a:schemeClr val="bg1"/>
                </a:solidFill>
              </a:rPr>
              <a:t>par.Dispose</a:t>
            </a:r>
            <a:r>
              <a:rPr lang="en-US" sz="1600" dirty="0" smtClean="0">
                <a:solidFill>
                  <a:schemeClr val="bg1"/>
                </a:solidFill>
              </a:rPr>
              <a:t>();</a:t>
            </a:r>
          </a:p>
          <a:p>
            <a:r>
              <a:rPr lang="en-US" sz="1600" dirty="0" smtClean="0">
                <a:solidFill>
                  <a:schemeClr val="bg1"/>
                </a:solidFill>
              </a:rPr>
              <a:t>      z3.Dispose();</a:t>
            </a:r>
          </a:p>
          <a:p>
            <a:r>
              <a:rPr lang="en-US" sz="1600" dirty="0" smtClean="0">
                <a:solidFill>
                  <a:schemeClr val="bg1"/>
                </a:solidFill>
              </a:rPr>
              <a:t>    }</a:t>
            </a:r>
          </a:p>
        </p:txBody>
      </p:sp>
      <p:sp>
        <p:nvSpPr>
          <p:cNvPr id="7" name="Right Arrow 6"/>
          <p:cNvSpPr/>
          <p:nvPr/>
        </p:nvSpPr>
        <p:spPr bwMode="auto">
          <a:xfrm>
            <a:off x="2924069" y="3486777"/>
            <a:ext cx="643095" cy="432079"/>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Enumerating models</a:t>
            </a:r>
            <a:endParaRPr lang="en-US" dirty="0"/>
          </a:p>
        </p:txBody>
      </p:sp>
      <p:sp>
        <p:nvSpPr>
          <p:cNvPr id="3" name="Content Placeholder 2"/>
          <p:cNvSpPr>
            <a:spLocks noGrp="1"/>
          </p:cNvSpPr>
          <p:nvPr>
            <p:ph idx="1"/>
          </p:nvPr>
        </p:nvSpPr>
        <p:spPr>
          <a:xfrm>
            <a:off x="0" y="1432971"/>
            <a:ext cx="8382000" cy="3370153"/>
          </a:xfrm>
        </p:spPr>
        <p:txBody>
          <a:bodyPr/>
          <a:lstStyle/>
          <a:p>
            <a:pPr lvl="1">
              <a:buNone/>
            </a:pPr>
            <a:endParaRPr lang="en-US" dirty="0" smtClean="0"/>
          </a:p>
          <a:p>
            <a:pPr lvl="1">
              <a:buNone/>
            </a:pPr>
            <a:r>
              <a:rPr lang="en-US" dirty="0" smtClean="0"/>
              <a:t>Enumeration:</a:t>
            </a:r>
          </a:p>
          <a:p>
            <a:pPr lvl="1">
              <a:buNone/>
            </a:pPr>
            <a:endParaRPr lang="en-US" dirty="0" smtClean="0"/>
          </a:p>
          <a:p>
            <a:pPr lvl="1">
              <a:buNone/>
            </a:pPr>
            <a:endParaRPr lang="en-US" dirty="0" smtClean="0"/>
          </a:p>
          <a:p>
            <a:pPr lvl="1">
              <a:buNone/>
            </a:pPr>
            <a:endParaRPr lang="en-US" dirty="0" smtClean="0"/>
          </a:p>
          <a:p>
            <a:pPr lvl="1">
              <a:buNone/>
            </a:pPr>
            <a:r>
              <a:rPr lang="en-US" dirty="0" smtClean="0"/>
              <a:t>	</a:t>
            </a:r>
            <a:br>
              <a:rPr lang="en-US" dirty="0" smtClean="0"/>
            </a:br>
            <a:r>
              <a:rPr lang="en-US" dirty="0" smtClean="0"/>
              <a:t>     	</a:t>
            </a:r>
          </a:p>
        </p:txBody>
      </p:sp>
      <p:sp>
        <p:nvSpPr>
          <p:cNvPr id="6" name="TextBox 5"/>
          <p:cNvSpPr txBox="1"/>
          <p:nvPr/>
        </p:nvSpPr>
        <p:spPr>
          <a:xfrm>
            <a:off x="422030" y="2572379"/>
            <a:ext cx="6963507" cy="3139321"/>
          </a:xfrm>
          <a:prstGeom prst="rect">
            <a:avLst/>
          </a:prstGeom>
          <a:noFill/>
        </p:spPr>
        <p:txBody>
          <a:bodyPr wrap="square" rtlCol="0">
            <a:spAutoFit/>
          </a:bodyPr>
          <a:lstStyle/>
          <a:p>
            <a:r>
              <a:rPr lang="en-US" b="1" dirty="0" smtClean="0">
                <a:solidFill>
                  <a:schemeClr val="bg1"/>
                </a:solidFill>
              </a:rPr>
              <a:t>void</a:t>
            </a:r>
            <a:r>
              <a:rPr lang="en-US" dirty="0" smtClean="0">
                <a:solidFill>
                  <a:schemeClr val="bg1"/>
                </a:solidFill>
              </a:rPr>
              <a:t> </a:t>
            </a:r>
            <a:r>
              <a:rPr lang="en-US" b="1" dirty="0" smtClean="0">
                <a:solidFill>
                  <a:srgbClr val="C00000"/>
                </a:solidFill>
              </a:rPr>
              <a:t>Enumerate</a:t>
            </a:r>
            <a:r>
              <a:rPr lang="en-US" dirty="0" smtClean="0">
                <a:solidFill>
                  <a:schemeClr val="bg1"/>
                </a:solidFill>
              </a:rPr>
              <a:t>() {</a:t>
            </a:r>
          </a:p>
          <a:p>
            <a:r>
              <a:rPr lang="en-US" dirty="0" smtClean="0">
                <a:solidFill>
                  <a:schemeClr val="bg1"/>
                </a:solidFill>
              </a:rPr>
              <a:t>      </a:t>
            </a:r>
            <a:r>
              <a:rPr lang="en-US" dirty="0" err="1" smtClean="0">
                <a:solidFill>
                  <a:schemeClr val="bg1"/>
                </a:solidFill>
              </a:rPr>
              <a:t>TypeSafeModel</a:t>
            </a:r>
            <a:r>
              <a:rPr lang="en-US" dirty="0" smtClean="0">
                <a:solidFill>
                  <a:schemeClr val="bg1"/>
                </a:solidFill>
              </a:rPr>
              <a:t> model = null;</a:t>
            </a:r>
          </a:p>
          <a:p>
            <a:r>
              <a:rPr lang="en-US" dirty="0" smtClean="0">
                <a:solidFill>
                  <a:schemeClr val="bg1"/>
                </a:solidFill>
              </a:rPr>
              <a:t>      </a:t>
            </a:r>
            <a:r>
              <a:rPr lang="en-US" b="1" dirty="0" smtClean="0">
                <a:solidFill>
                  <a:schemeClr val="bg1"/>
                </a:solidFill>
              </a:rPr>
              <a:t>while</a:t>
            </a:r>
            <a:r>
              <a:rPr lang="en-US" dirty="0" smtClean="0">
                <a:solidFill>
                  <a:schemeClr val="bg1"/>
                </a:solidFill>
              </a:rPr>
              <a:t> (</a:t>
            </a:r>
            <a:r>
              <a:rPr lang="en-US" dirty="0" err="1" smtClean="0">
                <a:solidFill>
                  <a:schemeClr val="bg1"/>
                </a:solidFill>
              </a:rPr>
              <a:t>LBool.True</a:t>
            </a:r>
            <a:r>
              <a:rPr lang="en-US" dirty="0" smtClean="0">
                <a:solidFill>
                  <a:schemeClr val="bg1"/>
                </a:solidFill>
              </a:rPr>
              <a:t> == z3.CheckAndGetModel(ref model)) {</a:t>
            </a:r>
          </a:p>
          <a:p>
            <a:r>
              <a:rPr lang="en-US" dirty="0" smtClean="0">
                <a:solidFill>
                  <a:schemeClr val="bg1"/>
                </a:solidFill>
              </a:rPr>
              <a:t>	</a:t>
            </a:r>
            <a:r>
              <a:rPr lang="en-US" dirty="0" err="1" smtClean="0">
                <a:solidFill>
                  <a:schemeClr val="bg1"/>
                </a:solidFill>
              </a:rPr>
              <a:t>model.Display</a:t>
            </a:r>
            <a:r>
              <a:rPr lang="en-US" dirty="0" smtClean="0">
                <a:solidFill>
                  <a:schemeClr val="bg1"/>
                </a:solidFill>
              </a:rPr>
              <a:t>(</a:t>
            </a:r>
            <a:r>
              <a:rPr lang="en-US" dirty="0" err="1" smtClean="0">
                <a:solidFill>
                  <a:schemeClr val="bg1"/>
                </a:solidFill>
              </a:rPr>
              <a:t>Console.Out</a:t>
            </a:r>
            <a:r>
              <a:rPr lang="en-US" dirty="0" smtClean="0">
                <a:solidFill>
                  <a:schemeClr val="bg1"/>
                </a:solidFill>
              </a:rPr>
              <a:t>);</a:t>
            </a:r>
          </a:p>
          <a:p>
            <a:r>
              <a:rPr lang="en-US" dirty="0" smtClean="0">
                <a:solidFill>
                  <a:schemeClr val="bg1"/>
                </a:solidFill>
              </a:rPr>
              <a:t>	</a:t>
            </a:r>
            <a:r>
              <a:rPr lang="en-US" b="1" dirty="0" err="1" smtClean="0">
                <a:solidFill>
                  <a:schemeClr val="bg1"/>
                </a:solidFill>
              </a:rPr>
              <a:t>int</a:t>
            </a:r>
            <a:r>
              <a:rPr lang="en-US" dirty="0" smtClean="0">
                <a:solidFill>
                  <a:schemeClr val="bg1"/>
                </a:solidFill>
              </a:rPr>
              <a:t> v1 = </a:t>
            </a:r>
            <a:r>
              <a:rPr lang="en-US" dirty="0" err="1" smtClean="0">
                <a:solidFill>
                  <a:schemeClr val="bg1"/>
                </a:solidFill>
              </a:rPr>
              <a:t>model.GetNumeralValueInt</a:t>
            </a:r>
            <a:r>
              <a:rPr lang="en-US" dirty="0" smtClean="0">
                <a:solidFill>
                  <a:schemeClr val="bg1"/>
                </a:solidFill>
              </a:rPr>
              <a:t>(</a:t>
            </a:r>
            <a:r>
              <a:rPr lang="en-US" dirty="0" err="1" smtClean="0">
                <a:solidFill>
                  <a:schemeClr val="bg1"/>
                </a:solidFill>
              </a:rPr>
              <a:t>model.Eval</a:t>
            </a:r>
            <a:r>
              <a:rPr lang="en-US" dirty="0" smtClean="0">
                <a:solidFill>
                  <a:schemeClr val="bg1"/>
                </a:solidFill>
              </a:rPr>
              <a:t>(i1));</a:t>
            </a:r>
          </a:p>
          <a:p>
            <a:r>
              <a:rPr lang="en-US" dirty="0" smtClean="0">
                <a:solidFill>
                  <a:schemeClr val="bg1"/>
                </a:solidFill>
              </a:rPr>
              <a:t>	</a:t>
            </a:r>
            <a:r>
              <a:rPr lang="en-US" dirty="0" err="1" smtClean="0">
                <a:solidFill>
                  <a:schemeClr val="bg1"/>
                </a:solidFill>
              </a:rPr>
              <a:t>TermAst</a:t>
            </a:r>
            <a:r>
              <a:rPr lang="en-US" dirty="0" smtClean="0">
                <a:solidFill>
                  <a:schemeClr val="bg1"/>
                </a:solidFill>
              </a:rPr>
              <a:t> block = </a:t>
            </a:r>
            <a:r>
              <a:rPr lang="en-US" dirty="0" err="1" smtClean="0">
                <a:solidFill>
                  <a:schemeClr val="bg1"/>
                </a:solidFill>
              </a:rPr>
              <a:t>Eq</a:t>
            </a:r>
            <a:r>
              <a:rPr lang="en-US" dirty="0" smtClean="0">
                <a:solidFill>
                  <a:schemeClr val="bg1"/>
                </a:solidFill>
              </a:rPr>
              <a:t>(Num(v1),i1);</a:t>
            </a:r>
          </a:p>
          <a:p>
            <a:r>
              <a:rPr lang="en-US" dirty="0" smtClean="0">
                <a:solidFill>
                  <a:schemeClr val="bg1"/>
                </a:solidFill>
              </a:rPr>
              <a:t>	</a:t>
            </a:r>
            <a:r>
              <a:rPr lang="en-US" dirty="0" err="1" smtClean="0">
                <a:solidFill>
                  <a:schemeClr val="bg1"/>
                </a:solidFill>
              </a:rPr>
              <a:t>Console.WriteLine</a:t>
            </a:r>
            <a:r>
              <a:rPr lang="en-US" dirty="0" smtClean="0">
                <a:solidFill>
                  <a:schemeClr val="bg1"/>
                </a:solidFill>
              </a:rPr>
              <a:t>("Block {0}", block);</a:t>
            </a:r>
          </a:p>
          <a:p>
            <a:r>
              <a:rPr lang="en-US" dirty="0" smtClean="0">
                <a:solidFill>
                  <a:schemeClr val="bg1"/>
                </a:solidFill>
              </a:rPr>
              <a:t>	z3.AssertCnstr(!block); </a:t>
            </a:r>
          </a:p>
          <a:p>
            <a:r>
              <a:rPr lang="en-US" dirty="0" smtClean="0">
                <a:solidFill>
                  <a:schemeClr val="bg1"/>
                </a:solidFill>
              </a:rPr>
              <a:t>	</a:t>
            </a:r>
            <a:r>
              <a:rPr lang="en-US" dirty="0" err="1" smtClean="0">
                <a:solidFill>
                  <a:schemeClr val="bg1"/>
                </a:solidFill>
              </a:rPr>
              <a:t>model.Dispose</a:t>
            </a:r>
            <a:r>
              <a:rPr lang="en-US" dirty="0" smtClean="0">
                <a:solidFill>
                  <a:schemeClr val="bg1"/>
                </a:solidFill>
              </a:rPr>
              <a:t>(); 	      </a:t>
            </a:r>
          </a:p>
          <a:p>
            <a:r>
              <a:rPr lang="en-US" dirty="0" smtClean="0">
                <a:solidFill>
                  <a:schemeClr val="bg1"/>
                </a:solidFill>
              </a:rPr>
              <a:t>       }</a:t>
            </a:r>
          </a:p>
          <a:p>
            <a:r>
              <a:rPr lang="en-US" dirty="0" smtClean="0">
                <a:solidFill>
                  <a:schemeClr val="bg1"/>
                </a:solidFill>
              </a:rPr>
              <a:t>}</a:t>
            </a:r>
          </a:p>
        </p:txBody>
      </p:sp>
      <p:pic>
        <p:nvPicPr>
          <p:cNvPr id="8" name="Picture 2"/>
          <p:cNvPicPr>
            <a:picLocks noChangeAspect="1" noChangeArrowheads="1"/>
          </p:cNvPicPr>
          <p:nvPr/>
        </p:nvPicPr>
        <p:blipFill>
          <a:blip r:embed="rId2"/>
          <a:srcRect l="29265" t="48666" r="54350" b="21376"/>
          <a:stretch>
            <a:fillRect/>
          </a:stretch>
        </p:blipFill>
        <p:spPr bwMode="auto">
          <a:xfrm>
            <a:off x="7074039" y="3830229"/>
            <a:ext cx="2069961" cy="3027771"/>
          </a:xfrm>
          <a:prstGeom prst="rect">
            <a:avLst/>
          </a:prstGeom>
          <a:noFill/>
          <a:ln w="9525">
            <a:noFill/>
            <a:miter lim="800000"/>
            <a:headEnd/>
            <a:tailEnd/>
          </a:ln>
          <a:effectLst/>
        </p:spPr>
      </p:pic>
      <p:sp>
        <p:nvSpPr>
          <p:cNvPr id="9" name="TextBox 8"/>
          <p:cNvSpPr txBox="1"/>
          <p:nvPr/>
        </p:nvSpPr>
        <p:spPr>
          <a:xfrm>
            <a:off x="180871" y="5647623"/>
            <a:ext cx="6611814" cy="1077218"/>
          </a:xfrm>
          <a:prstGeom prst="rect">
            <a:avLst/>
          </a:prstGeom>
          <a:noFill/>
        </p:spPr>
        <p:txBody>
          <a:bodyPr wrap="square" rtlCol="0">
            <a:spAutoFit/>
          </a:bodyPr>
          <a:lstStyle/>
          <a:p>
            <a:endParaRPr lang="en-US" sz="1600" dirty="0" smtClean="0">
              <a:solidFill>
                <a:schemeClr val="bg1"/>
              </a:solidFill>
            </a:endParaRPr>
          </a:p>
          <a:p>
            <a:r>
              <a:rPr lang="en-US" sz="1600" dirty="0" smtClean="0">
                <a:solidFill>
                  <a:schemeClr val="bg1"/>
                </a:solidFill>
              </a:rPr>
              <a:t>    </a:t>
            </a:r>
            <a:r>
              <a:rPr lang="en-US" sz="1600" dirty="0" err="1" smtClean="0">
                <a:solidFill>
                  <a:schemeClr val="bg1"/>
                </a:solidFill>
              </a:rPr>
              <a:t>TermAst</a:t>
            </a:r>
            <a:r>
              <a:rPr lang="en-US" sz="1600" dirty="0" smtClean="0">
                <a:solidFill>
                  <a:schemeClr val="bg1"/>
                </a:solidFill>
              </a:rPr>
              <a:t> </a:t>
            </a:r>
            <a:r>
              <a:rPr lang="en-US" sz="1600" dirty="0" err="1" smtClean="0">
                <a:solidFill>
                  <a:schemeClr val="bg1"/>
                </a:solidFill>
              </a:rPr>
              <a:t>Eq</a:t>
            </a:r>
            <a:r>
              <a:rPr lang="en-US" sz="1600" dirty="0" smtClean="0">
                <a:solidFill>
                  <a:schemeClr val="bg1"/>
                </a:solidFill>
              </a:rPr>
              <a:t>(</a:t>
            </a:r>
            <a:r>
              <a:rPr lang="en-US" sz="1600" dirty="0" err="1" smtClean="0">
                <a:solidFill>
                  <a:schemeClr val="bg1"/>
                </a:solidFill>
              </a:rPr>
              <a:t>TermAst</a:t>
            </a:r>
            <a:r>
              <a:rPr lang="en-US" sz="1600" dirty="0" smtClean="0">
                <a:solidFill>
                  <a:schemeClr val="bg1"/>
                </a:solidFill>
              </a:rPr>
              <a:t> t1, </a:t>
            </a:r>
            <a:r>
              <a:rPr lang="en-US" sz="1600" dirty="0" err="1" smtClean="0">
                <a:solidFill>
                  <a:schemeClr val="bg1"/>
                </a:solidFill>
              </a:rPr>
              <a:t>TermAst</a:t>
            </a:r>
            <a:r>
              <a:rPr lang="en-US" sz="1600" dirty="0" smtClean="0">
                <a:solidFill>
                  <a:schemeClr val="bg1"/>
                </a:solidFill>
              </a:rPr>
              <a:t> t2) { return z3.MkEq(t1,t2); }</a:t>
            </a:r>
          </a:p>
          <a:p>
            <a:endParaRPr lang="en-US" sz="1600" dirty="0" smtClean="0">
              <a:solidFill>
                <a:schemeClr val="bg1"/>
              </a:solidFill>
            </a:endParaRPr>
          </a:p>
          <a:p>
            <a:r>
              <a:rPr lang="en-US" sz="1600" dirty="0" smtClean="0">
                <a:solidFill>
                  <a:schemeClr val="bg1"/>
                </a:solidFill>
              </a:rPr>
              <a:t>    </a:t>
            </a:r>
            <a:r>
              <a:rPr lang="en-US" sz="1600" dirty="0" err="1" smtClean="0">
                <a:solidFill>
                  <a:schemeClr val="bg1"/>
                </a:solidFill>
              </a:rPr>
              <a:t>TermAst</a:t>
            </a:r>
            <a:r>
              <a:rPr lang="en-US" sz="1600" dirty="0" smtClean="0">
                <a:solidFill>
                  <a:schemeClr val="bg1"/>
                </a:solidFill>
              </a:rPr>
              <a:t> Num(</a:t>
            </a:r>
            <a:r>
              <a:rPr lang="en-US" sz="1600" dirty="0" err="1" smtClean="0">
                <a:solidFill>
                  <a:schemeClr val="bg1"/>
                </a:solidFill>
              </a:rPr>
              <a:t>int</a:t>
            </a:r>
            <a:r>
              <a:rPr lang="en-US" sz="1600" dirty="0" smtClean="0">
                <a:solidFill>
                  <a:schemeClr val="bg1"/>
                </a:solidFill>
              </a:rPr>
              <a:t> </a:t>
            </a:r>
            <a:r>
              <a:rPr lang="en-US" sz="1600" dirty="0" err="1" smtClean="0">
                <a:solidFill>
                  <a:schemeClr val="bg1"/>
                </a:solidFill>
              </a:rPr>
              <a:t>i</a:t>
            </a:r>
            <a:r>
              <a:rPr lang="en-US" sz="1600" dirty="0" smtClean="0">
                <a:solidFill>
                  <a:schemeClr val="bg1"/>
                </a:solidFill>
              </a:rPr>
              <a:t>) { return z3.MkNumeral(</a:t>
            </a:r>
            <a:r>
              <a:rPr lang="en-US" sz="1600" dirty="0" err="1" smtClean="0">
                <a:solidFill>
                  <a:schemeClr val="bg1"/>
                </a:solidFill>
              </a:rPr>
              <a:t>i</a:t>
            </a:r>
            <a:r>
              <a:rPr lang="en-US" sz="1600" dirty="0" smtClean="0">
                <a:solidFill>
                  <a:schemeClr val="bg1"/>
                </a:solidFill>
              </a:rPr>
              <a:t>, </a:t>
            </a:r>
            <a:r>
              <a:rPr lang="en-US" sz="1600" dirty="0" err="1" smtClean="0">
                <a:solidFill>
                  <a:schemeClr val="bg1"/>
                </a:solidFill>
              </a:rPr>
              <a:t>intT</a:t>
            </a:r>
            <a:r>
              <a:rPr lang="en-US" sz="1600" dirty="0" smtClean="0">
                <a:solidFill>
                  <a:schemeClr val="bg1"/>
                </a:solidFill>
              </a:rPr>
              <a:t>); }</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498598"/>
          </a:xfrm>
        </p:spPr>
        <p:txBody>
          <a:bodyPr/>
          <a:lstStyle/>
          <a:p>
            <a:r>
              <a:rPr sz="3600" smtClean="0"/>
              <a:t>ArrayList: Solve constraints using SMT solver</a:t>
            </a:r>
            <a:endParaRPr lang="en-US" sz="3600" dirty="0"/>
          </a:p>
        </p:txBody>
      </p:sp>
      <p:graphicFrame>
        <p:nvGraphicFramePr>
          <p:cNvPr id="11" name="Table 10"/>
          <p:cNvGraphicFramePr>
            <a:graphicFrameLocks noGrp="1"/>
          </p:cNvGraphicFramePr>
          <p:nvPr/>
        </p:nvGraphicFramePr>
        <p:xfrm>
          <a:off x="4038600" y="1198880"/>
          <a:ext cx="5105400" cy="132080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b="1" dirty="0" smtClean="0">
                          <a:solidFill>
                            <a:srgbClr val="FF0000"/>
                          </a:solidFill>
                          <a:latin typeface="Consolas" pitchFamily="49" charset="0"/>
                        </a:rPr>
                        <a:t>(1,null)</a:t>
                      </a:r>
                      <a:endParaRPr lang="en-US" sz="1600" b="1" dirty="0">
                        <a:solidFill>
                          <a:srgbClr val="FF0000"/>
                        </a:solidFill>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a:t>
              </a:r>
              <a:r>
                <a:rPr lang="en-US" sz="1400" b="1" dirty="0" smtClean="0">
                  <a:solidFill>
                    <a:schemeClr val="bg1"/>
                  </a:solidFill>
                  <a:latin typeface="Consolas" pitchFamily="49" charset="0"/>
                </a:rPr>
                <a:t>if (count == </a:t>
              </a:r>
              <a:r>
                <a:rPr lang="en-US" sz="1400" b="1"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 object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
        <p:nvSpPr>
          <p:cNvPr id="14" name="Rounded Rectangle 13"/>
          <p:cNvSpPr/>
          <p:nvPr/>
        </p:nvSpPr>
        <p:spPr bwMode="auto">
          <a:xfrm>
            <a:off x="4876800" y="2895600"/>
            <a:ext cx="3505200" cy="2819400"/>
          </a:xfrm>
          <a:prstGeom prst="roundRect">
            <a:avLst>
              <a:gd name="adj" fmla="val 3128"/>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8" name="TextBox 17"/>
          <p:cNvSpPr txBox="1"/>
          <p:nvPr/>
        </p:nvSpPr>
        <p:spPr>
          <a:xfrm>
            <a:off x="4912549" y="2949053"/>
            <a:ext cx="1031051" cy="1015663"/>
          </a:xfrm>
          <a:prstGeom prst="rect">
            <a:avLst/>
          </a:prstGeom>
          <a:noFill/>
        </p:spPr>
        <p:txBody>
          <a:bodyPr wrap="none" rtlCol="0">
            <a:spAutoFit/>
          </a:bodyPr>
          <a:lstStyle/>
          <a:p>
            <a:r>
              <a:rPr lang="en-US" sz="6000" dirty="0" smtClean="0">
                <a:solidFill>
                  <a:schemeClr val="bg1"/>
                </a:solidFill>
                <a:latin typeface="Consolas" pitchFamily="49" charset="0"/>
              </a:rPr>
              <a:t>Z3</a:t>
            </a:r>
            <a:endParaRPr lang="en-US" sz="6000" dirty="0">
              <a:solidFill>
                <a:schemeClr val="bg1"/>
              </a:solidFill>
              <a:latin typeface="Consolas" pitchFamily="49" charset="0"/>
            </a:endParaRPr>
          </a:p>
        </p:txBody>
      </p:sp>
      <p:sp>
        <p:nvSpPr>
          <p:cNvPr id="19" name="TextBox 18"/>
          <p:cNvSpPr txBox="1"/>
          <p:nvPr/>
        </p:nvSpPr>
        <p:spPr>
          <a:xfrm>
            <a:off x="4953000" y="3733800"/>
            <a:ext cx="3376245" cy="1815882"/>
          </a:xfrm>
          <a:prstGeom prst="rect">
            <a:avLst/>
          </a:prstGeom>
          <a:noFill/>
        </p:spPr>
        <p:txBody>
          <a:bodyPr wrap="none" rtlCol="0">
            <a:spAutoFit/>
          </a:bodyPr>
          <a:lstStyle/>
          <a:p>
            <a:r>
              <a:rPr lang="en-US" sz="1400" dirty="0" smtClean="0">
                <a:solidFill>
                  <a:schemeClr val="bg1"/>
                </a:solidFill>
              </a:rPr>
              <a:t>Constraint solver</a:t>
            </a:r>
          </a:p>
          <a:p>
            <a:endParaRPr lang="en-US" sz="1400" dirty="0" smtClean="0">
              <a:solidFill>
                <a:schemeClr val="bg1"/>
              </a:solidFill>
            </a:endParaRPr>
          </a:p>
          <a:p>
            <a:r>
              <a:rPr lang="en-US" sz="1400" dirty="0" smtClean="0">
                <a:solidFill>
                  <a:schemeClr val="bg1"/>
                </a:solidFill>
              </a:rPr>
              <a:t>Z3 has decision procedures for</a:t>
            </a:r>
          </a:p>
          <a:p>
            <a:pPr>
              <a:buFontTx/>
              <a:buChar char="-"/>
            </a:pPr>
            <a:r>
              <a:rPr lang="en-US" sz="1400" dirty="0" smtClean="0">
                <a:solidFill>
                  <a:schemeClr val="bg1"/>
                </a:solidFill>
              </a:rPr>
              <a:t> Arrays</a:t>
            </a:r>
          </a:p>
          <a:p>
            <a:pPr>
              <a:buFontTx/>
              <a:buChar char="-"/>
            </a:pPr>
            <a:r>
              <a:rPr lang="en-US" sz="1400" dirty="0" smtClean="0">
                <a:solidFill>
                  <a:schemeClr val="bg1"/>
                </a:solidFill>
              </a:rPr>
              <a:t> Linear integer arithmetic</a:t>
            </a:r>
          </a:p>
          <a:p>
            <a:pPr>
              <a:buFontTx/>
              <a:buChar char="-"/>
            </a:pPr>
            <a:r>
              <a:rPr lang="en-US" sz="1400" dirty="0" smtClean="0">
                <a:solidFill>
                  <a:schemeClr val="bg1"/>
                </a:solidFill>
              </a:rPr>
              <a:t> </a:t>
            </a:r>
            <a:r>
              <a:rPr lang="en-US" sz="1400" dirty="0" err="1" smtClean="0">
                <a:solidFill>
                  <a:schemeClr val="bg1"/>
                </a:solidFill>
              </a:rPr>
              <a:t>Bitvector</a:t>
            </a:r>
            <a:r>
              <a:rPr lang="en-US" sz="1400" dirty="0" smtClean="0">
                <a:solidFill>
                  <a:schemeClr val="bg1"/>
                </a:solidFill>
              </a:rPr>
              <a:t> arithmetic</a:t>
            </a:r>
          </a:p>
          <a:p>
            <a:pPr>
              <a:buFontTx/>
              <a:buChar char="-"/>
            </a:pPr>
            <a:r>
              <a:rPr lang="en-US" sz="1400" dirty="0" smtClean="0">
                <a:solidFill>
                  <a:schemeClr val="bg1"/>
                </a:solidFill>
              </a:rPr>
              <a:t> …</a:t>
            </a:r>
          </a:p>
          <a:p>
            <a:pPr>
              <a:buFontTx/>
              <a:buChar char="-"/>
            </a:pPr>
            <a:r>
              <a:rPr lang="en-US" sz="1400" dirty="0" smtClean="0">
                <a:solidFill>
                  <a:schemeClr val="bg1"/>
                </a:solidFill>
              </a:rPr>
              <a:t> (Everything but floating-point numbers)</a:t>
            </a:r>
            <a:endParaRPr lang="en-US" sz="14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Push, Pop</a:t>
            </a:r>
          </a:p>
        </p:txBody>
      </p:sp>
      <p:sp>
        <p:nvSpPr>
          <p:cNvPr id="3" name="Content Placeholder 2"/>
          <p:cNvSpPr>
            <a:spLocks noGrp="1"/>
          </p:cNvSpPr>
          <p:nvPr>
            <p:ph idx="1"/>
          </p:nvPr>
        </p:nvSpPr>
        <p:spPr>
          <a:xfrm>
            <a:off x="381000" y="1412875"/>
            <a:ext cx="8382000" cy="830997"/>
          </a:xfrm>
        </p:spPr>
        <p:txBody>
          <a:bodyPr/>
          <a:lstStyle/>
          <a:p>
            <a:pPr lvl="1">
              <a:buNone/>
            </a:pPr>
            <a:r>
              <a:rPr lang="en-US" dirty="0" smtClean="0"/>
              <a:t/>
            </a:r>
            <a:br>
              <a:rPr lang="en-US" dirty="0" smtClean="0"/>
            </a:br>
            <a:r>
              <a:rPr lang="en-US" dirty="0" smtClean="0"/>
              <a:t>     	</a:t>
            </a:r>
          </a:p>
        </p:txBody>
      </p:sp>
      <p:sp>
        <p:nvSpPr>
          <p:cNvPr id="5" name="TextBox 4"/>
          <p:cNvSpPr txBox="1"/>
          <p:nvPr/>
        </p:nvSpPr>
        <p:spPr>
          <a:xfrm>
            <a:off x="2069960" y="2642716"/>
            <a:ext cx="309700" cy="369332"/>
          </a:xfrm>
          <a:prstGeom prst="rect">
            <a:avLst/>
          </a:prstGeom>
          <a:noFill/>
        </p:spPr>
        <p:txBody>
          <a:bodyPr wrap="none" rtlCol="0">
            <a:spAutoFit/>
          </a:bodyPr>
          <a:lstStyle/>
          <a:p>
            <a:r>
              <a:rPr lang="en-US" dirty="0" smtClean="0">
                <a:solidFill>
                  <a:schemeClr val="bg1"/>
                </a:solidFill>
              </a:rPr>
              <a:t>  </a:t>
            </a:r>
          </a:p>
        </p:txBody>
      </p:sp>
      <p:sp>
        <p:nvSpPr>
          <p:cNvPr id="7" name="Rectangle 6"/>
          <p:cNvSpPr/>
          <p:nvPr/>
        </p:nvSpPr>
        <p:spPr>
          <a:xfrm>
            <a:off x="281354" y="1694552"/>
            <a:ext cx="6772590" cy="4801314"/>
          </a:xfrm>
          <a:prstGeom prst="rect">
            <a:avLst/>
          </a:prstGeom>
        </p:spPr>
        <p:txBody>
          <a:bodyPr wrap="square">
            <a:spAutoFit/>
          </a:bodyPr>
          <a:lstStyle/>
          <a:p>
            <a:endParaRPr lang="en-US" dirty="0" smtClean="0">
              <a:solidFill>
                <a:schemeClr val="bg1"/>
              </a:solidFill>
            </a:endParaRPr>
          </a:p>
          <a:p>
            <a:r>
              <a:rPr lang="en-US" dirty="0" smtClean="0">
                <a:solidFill>
                  <a:schemeClr val="bg1"/>
                </a:solidFill>
              </a:rPr>
              <a:t>    </a:t>
            </a:r>
            <a:r>
              <a:rPr lang="en-US" b="1" dirty="0" err="1" smtClean="0">
                <a:solidFill>
                  <a:schemeClr val="bg1"/>
                </a:solidFill>
              </a:rPr>
              <a:t>int</a:t>
            </a:r>
            <a:r>
              <a:rPr lang="en-US" dirty="0" smtClean="0">
                <a:solidFill>
                  <a:schemeClr val="bg1"/>
                </a:solidFill>
              </a:rPr>
              <a:t> Maximize(</a:t>
            </a:r>
            <a:r>
              <a:rPr lang="en-US" dirty="0" err="1" smtClean="0">
                <a:solidFill>
                  <a:schemeClr val="bg1"/>
                </a:solidFill>
              </a:rPr>
              <a:t>TermAst</a:t>
            </a:r>
            <a:r>
              <a:rPr lang="en-US" dirty="0" smtClean="0">
                <a:solidFill>
                  <a:schemeClr val="bg1"/>
                </a:solidFill>
              </a:rPr>
              <a:t> a, </a:t>
            </a:r>
            <a:r>
              <a:rPr lang="en-US" b="1" dirty="0" err="1" smtClean="0">
                <a:solidFill>
                  <a:schemeClr val="bg1"/>
                </a:solidFill>
              </a:rPr>
              <a:t>int</a:t>
            </a:r>
            <a:r>
              <a:rPr lang="en-US" dirty="0" smtClean="0">
                <a:solidFill>
                  <a:schemeClr val="bg1"/>
                </a:solidFill>
              </a:rPr>
              <a:t> lo, </a:t>
            </a:r>
            <a:r>
              <a:rPr lang="en-US" b="1" dirty="0" err="1" smtClean="0">
                <a:solidFill>
                  <a:schemeClr val="bg1"/>
                </a:solidFill>
              </a:rPr>
              <a:t>int</a:t>
            </a:r>
            <a:r>
              <a:rPr lang="en-US" dirty="0" smtClean="0">
                <a:solidFill>
                  <a:schemeClr val="bg1"/>
                </a:solidFill>
              </a:rPr>
              <a:t> hi) {</a:t>
            </a:r>
          </a:p>
          <a:p>
            <a:r>
              <a:rPr lang="en-US" dirty="0" smtClean="0">
                <a:solidFill>
                  <a:schemeClr val="bg1"/>
                </a:solidFill>
              </a:rPr>
              <a:t>	</a:t>
            </a:r>
            <a:r>
              <a:rPr lang="en-US" b="1" dirty="0" smtClean="0">
                <a:solidFill>
                  <a:schemeClr val="bg1"/>
                </a:solidFill>
              </a:rPr>
              <a:t>while</a:t>
            </a:r>
            <a:r>
              <a:rPr lang="en-US" dirty="0" smtClean="0">
                <a:solidFill>
                  <a:schemeClr val="bg1"/>
                </a:solidFill>
              </a:rPr>
              <a:t> (lo &lt; hi) {</a:t>
            </a:r>
          </a:p>
          <a:p>
            <a:r>
              <a:rPr lang="en-US" dirty="0" smtClean="0">
                <a:solidFill>
                  <a:schemeClr val="bg1"/>
                </a:solidFill>
              </a:rPr>
              <a:t>	    </a:t>
            </a:r>
            <a:r>
              <a:rPr lang="en-US" b="1" dirty="0" err="1" smtClean="0">
                <a:solidFill>
                  <a:schemeClr val="bg1"/>
                </a:solidFill>
              </a:rPr>
              <a:t>int</a:t>
            </a:r>
            <a:r>
              <a:rPr lang="en-US" dirty="0" smtClean="0">
                <a:solidFill>
                  <a:schemeClr val="bg1"/>
                </a:solidFill>
              </a:rPr>
              <a:t> mid = (</a:t>
            </a:r>
            <a:r>
              <a:rPr lang="en-US" dirty="0" err="1" smtClean="0">
                <a:solidFill>
                  <a:schemeClr val="bg1"/>
                </a:solidFill>
              </a:rPr>
              <a:t>lo+hi</a:t>
            </a:r>
            <a:r>
              <a:rPr lang="en-US" dirty="0" smtClean="0">
                <a:solidFill>
                  <a:schemeClr val="bg1"/>
                </a:solidFill>
              </a:rPr>
              <a:t>)/2;</a:t>
            </a:r>
          </a:p>
          <a:p>
            <a:r>
              <a:rPr lang="en-US" dirty="0" smtClean="0">
                <a:solidFill>
                  <a:schemeClr val="bg1"/>
                </a:solidFill>
              </a:rPr>
              <a:t>	    </a:t>
            </a:r>
            <a:r>
              <a:rPr lang="en-US" dirty="0" err="1" smtClean="0">
                <a:solidFill>
                  <a:schemeClr val="bg1"/>
                </a:solidFill>
              </a:rPr>
              <a:t>Console.WriteLine</a:t>
            </a:r>
            <a:r>
              <a:rPr lang="en-US" dirty="0" smtClean="0">
                <a:solidFill>
                  <a:schemeClr val="bg1"/>
                </a:solidFill>
              </a:rPr>
              <a:t>("lo: {0}, hi: {1}, mid: {2}",</a:t>
            </a:r>
            <a:r>
              <a:rPr lang="en-US" dirty="0" err="1" smtClean="0">
                <a:solidFill>
                  <a:schemeClr val="bg1"/>
                </a:solidFill>
              </a:rPr>
              <a:t>lo,hi,mid</a:t>
            </a:r>
            <a:r>
              <a:rPr lang="en-US" dirty="0" smtClean="0">
                <a:solidFill>
                  <a:schemeClr val="bg1"/>
                </a:solidFill>
              </a:rPr>
              <a:t>);</a:t>
            </a:r>
          </a:p>
          <a:p>
            <a:r>
              <a:rPr lang="en-US" dirty="0" smtClean="0">
                <a:solidFill>
                  <a:schemeClr val="bg1"/>
                </a:solidFill>
              </a:rPr>
              <a:t>	    </a:t>
            </a:r>
            <a:r>
              <a:rPr lang="en-US" b="1" dirty="0" smtClean="0">
                <a:solidFill>
                  <a:srgbClr val="C00000"/>
                </a:solidFill>
              </a:rPr>
              <a:t>z3.Push();</a:t>
            </a:r>
          </a:p>
          <a:p>
            <a:r>
              <a:rPr lang="en-US" dirty="0" smtClean="0">
                <a:solidFill>
                  <a:schemeClr val="bg1"/>
                </a:solidFill>
              </a:rPr>
              <a:t>	    z3.AssertCnstr(Num(mid+1) &lt;= a &amp; a &lt;= Num(hi));</a:t>
            </a:r>
          </a:p>
          <a:p>
            <a:r>
              <a:rPr lang="en-US" dirty="0" smtClean="0">
                <a:solidFill>
                  <a:schemeClr val="bg1"/>
                </a:solidFill>
              </a:rPr>
              <a:t>	    </a:t>
            </a:r>
            <a:r>
              <a:rPr lang="en-US" dirty="0" err="1" smtClean="0">
                <a:solidFill>
                  <a:schemeClr val="bg1"/>
                </a:solidFill>
              </a:rPr>
              <a:t>TypeSafeModel</a:t>
            </a:r>
            <a:r>
              <a:rPr lang="en-US" dirty="0" smtClean="0">
                <a:solidFill>
                  <a:schemeClr val="bg1"/>
                </a:solidFill>
              </a:rPr>
              <a:t> model = null;</a:t>
            </a:r>
          </a:p>
          <a:p>
            <a:r>
              <a:rPr lang="en-US" dirty="0" smtClean="0">
                <a:solidFill>
                  <a:schemeClr val="bg1"/>
                </a:solidFill>
              </a:rPr>
              <a:t>	    </a:t>
            </a:r>
            <a:r>
              <a:rPr lang="en-US" b="1" dirty="0" smtClean="0">
                <a:solidFill>
                  <a:schemeClr val="bg1"/>
                </a:solidFill>
              </a:rPr>
              <a:t>if</a:t>
            </a:r>
            <a:r>
              <a:rPr lang="en-US" dirty="0" smtClean="0">
                <a:solidFill>
                  <a:schemeClr val="bg1"/>
                </a:solidFill>
              </a:rPr>
              <a:t> (</a:t>
            </a:r>
            <a:r>
              <a:rPr lang="en-US" dirty="0" err="1" smtClean="0">
                <a:solidFill>
                  <a:schemeClr val="bg1"/>
                </a:solidFill>
              </a:rPr>
              <a:t>LBool.True</a:t>
            </a:r>
            <a:r>
              <a:rPr lang="en-US" dirty="0" smtClean="0">
                <a:solidFill>
                  <a:schemeClr val="bg1"/>
                </a:solidFill>
              </a:rPr>
              <a:t> == z3.CheckAndGetModel(ref model)) {</a:t>
            </a:r>
          </a:p>
          <a:p>
            <a:r>
              <a:rPr lang="en-US" dirty="0" smtClean="0">
                <a:solidFill>
                  <a:schemeClr val="bg1"/>
                </a:solidFill>
              </a:rPr>
              <a:t>		lo = </a:t>
            </a:r>
            <a:r>
              <a:rPr lang="en-US" dirty="0" err="1" smtClean="0">
                <a:solidFill>
                  <a:schemeClr val="bg1"/>
                </a:solidFill>
              </a:rPr>
              <a:t>model.GetNumeralValueInt</a:t>
            </a:r>
            <a:r>
              <a:rPr lang="en-US" dirty="0" smtClean="0">
                <a:solidFill>
                  <a:schemeClr val="bg1"/>
                </a:solidFill>
              </a:rPr>
              <a:t>(</a:t>
            </a:r>
            <a:r>
              <a:rPr lang="en-US" dirty="0" err="1" smtClean="0">
                <a:solidFill>
                  <a:schemeClr val="bg1"/>
                </a:solidFill>
              </a:rPr>
              <a:t>model.Eval</a:t>
            </a:r>
            <a:r>
              <a:rPr lang="en-US" dirty="0" smtClean="0">
                <a:solidFill>
                  <a:schemeClr val="bg1"/>
                </a:solidFill>
              </a:rPr>
              <a:t>(a));</a:t>
            </a:r>
          </a:p>
          <a:p>
            <a:r>
              <a:rPr lang="en-US" dirty="0" smtClean="0">
                <a:solidFill>
                  <a:schemeClr val="bg1"/>
                </a:solidFill>
              </a:rPr>
              <a:t>		</a:t>
            </a:r>
            <a:r>
              <a:rPr lang="en-US" dirty="0" err="1" smtClean="0">
                <a:solidFill>
                  <a:schemeClr val="bg1"/>
                </a:solidFill>
              </a:rPr>
              <a:t>model.Dispose</a:t>
            </a:r>
            <a:r>
              <a:rPr lang="en-US" dirty="0" smtClean="0">
                <a:solidFill>
                  <a:schemeClr val="bg1"/>
                </a:solidFill>
              </a:rPr>
              <a:t>();	    </a:t>
            </a:r>
          </a:p>
          <a:p>
            <a:r>
              <a:rPr lang="en-US" dirty="0" smtClean="0">
                <a:solidFill>
                  <a:schemeClr val="bg1"/>
                </a:solidFill>
              </a:rPr>
              <a:t>	    }</a:t>
            </a:r>
          </a:p>
          <a:p>
            <a:r>
              <a:rPr lang="en-US" dirty="0" smtClean="0">
                <a:solidFill>
                  <a:schemeClr val="bg1"/>
                </a:solidFill>
              </a:rPr>
              <a:t>	    </a:t>
            </a:r>
            <a:r>
              <a:rPr lang="en-US" b="1" dirty="0" smtClean="0">
                <a:solidFill>
                  <a:schemeClr val="bg1"/>
                </a:solidFill>
              </a:rPr>
              <a:t>else</a:t>
            </a:r>
            <a:r>
              <a:rPr lang="en-US" dirty="0" smtClean="0">
                <a:solidFill>
                  <a:schemeClr val="bg1"/>
                </a:solidFill>
              </a:rPr>
              <a:t> hi = mid;</a:t>
            </a:r>
          </a:p>
          <a:p>
            <a:r>
              <a:rPr lang="en-US" dirty="0" smtClean="0">
                <a:solidFill>
                  <a:schemeClr val="bg1"/>
                </a:solidFill>
              </a:rPr>
              <a:t>	    </a:t>
            </a:r>
            <a:r>
              <a:rPr lang="en-US" b="1" dirty="0" smtClean="0">
                <a:solidFill>
                  <a:srgbClr val="C00000"/>
                </a:solidFill>
              </a:rPr>
              <a:t>z3.Pop();</a:t>
            </a:r>
          </a:p>
          <a:p>
            <a:r>
              <a:rPr lang="en-US" dirty="0" smtClean="0">
                <a:solidFill>
                  <a:schemeClr val="bg1"/>
                </a:solidFill>
              </a:rPr>
              <a:t>	}</a:t>
            </a:r>
          </a:p>
          <a:p>
            <a:r>
              <a:rPr lang="en-US" dirty="0" smtClean="0">
                <a:solidFill>
                  <a:schemeClr val="bg1"/>
                </a:solidFill>
              </a:rPr>
              <a:t>	return hi;</a:t>
            </a:r>
          </a:p>
          <a:p>
            <a:r>
              <a:rPr lang="en-US" dirty="0" smtClean="0">
                <a:solidFill>
                  <a:schemeClr val="bg1"/>
                </a:solidFill>
              </a:rPr>
              <a:t>    }</a:t>
            </a:r>
            <a:endParaRPr lang="en-US" dirty="0">
              <a:solidFill>
                <a:schemeClr val="bg1"/>
              </a:solidFill>
            </a:endParaRPr>
          </a:p>
        </p:txBody>
      </p:sp>
      <p:pic>
        <p:nvPicPr>
          <p:cNvPr id="75778" name="Picture 2"/>
          <p:cNvPicPr>
            <a:picLocks noChangeAspect="1" noChangeArrowheads="1"/>
          </p:cNvPicPr>
          <p:nvPr/>
        </p:nvPicPr>
        <p:blipFill>
          <a:blip r:embed="rId2"/>
          <a:srcRect l="27809" t="68006" r="50348" b="20618"/>
          <a:stretch>
            <a:fillRect/>
          </a:stretch>
        </p:blipFill>
        <p:spPr bwMode="auto">
          <a:xfrm>
            <a:off x="5528400" y="5436158"/>
            <a:ext cx="2800172" cy="1166738"/>
          </a:xfrm>
          <a:prstGeom prst="rect">
            <a:avLst/>
          </a:prstGeom>
          <a:noFill/>
          <a:ln w="9525">
            <a:noFill/>
            <a:miter lim="800000"/>
            <a:headEnd/>
            <a:tailEnd/>
          </a:ln>
          <a:effectLst/>
        </p:spPr>
      </p:pic>
      <p:sp>
        <p:nvSpPr>
          <p:cNvPr id="9" name="TextBox 8"/>
          <p:cNvSpPr txBox="1"/>
          <p:nvPr/>
        </p:nvSpPr>
        <p:spPr>
          <a:xfrm>
            <a:off x="5596932" y="4963886"/>
            <a:ext cx="2084225" cy="369332"/>
          </a:xfrm>
          <a:prstGeom prst="rect">
            <a:avLst/>
          </a:prstGeom>
          <a:noFill/>
        </p:spPr>
        <p:txBody>
          <a:bodyPr wrap="none" rtlCol="0">
            <a:spAutoFit/>
          </a:bodyPr>
          <a:lstStyle/>
          <a:p>
            <a:r>
              <a:rPr lang="en-US" dirty="0" smtClean="0">
                <a:solidFill>
                  <a:schemeClr val="bg1"/>
                </a:solidFill>
              </a:rPr>
              <a:t>Maximize(i3,-1,17):</a:t>
            </a:r>
          </a:p>
        </p:txBody>
      </p:sp>
    </p:spTree>
  </p:cSld>
  <p:clrMapOvr>
    <a:masterClrMapping/>
  </p:clrMapOvr>
  <p:transition>
    <p:fade/>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Push, Pop </a:t>
            </a:r>
            <a:r>
              <a:rPr lang="en-US" dirty="0" smtClean="0"/>
              <a:t>–</a:t>
            </a:r>
            <a:r>
              <a:rPr smtClean="0"/>
              <a:t> but reuse search</a:t>
            </a:r>
          </a:p>
        </p:txBody>
      </p:sp>
      <p:sp>
        <p:nvSpPr>
          <p:cNvPr id="3" name="Content Placeholder 2"/>
          <p:cNvSpPr>
            <a:spLocks noGrp="1"/>
          </p:cNvSpPr>
          <p:nvPr>
            <p:ph idx="1"/>
          </p:nvPr>
        </p:nvSpPr>
        <p:spPr>
          <a:xfrm>
            <a:off x="381000" y="1412875"/>
            <a:ext cx="8382000" cy="830997"/>
          </a:xfrm>
        </p:spPr>
        <p:txBody>
          <a:bodyPr/>
          <a:lstStyle/>
          <a:p>
            <a:pPr lvl="1">
              <a:buNone/>
            </a:pPr>
            <a:r>
              <a:rPr lang="en-US" dirty="0" smtClean="0"/>
              <a:t/>
            </a:r>
            <a:br>
              <a:rPr lang="en-US" dirty="0" smtClean="0"/>
            </a:br>
            <a:r>
              <a:rPr lang="en-US" dirty="0" smtClean="0"/>
              <a:t>     	</a:t>
            </a:r>
          </a:p>
        </p:txBody>
      </p:sp>
      <p:sp>
        <p:nvSpPr>
          <p:cNvPr id="5" name="TextBox 4"/>
          <p:cNvSpPr txBox="1"/>
          <p:nvPr/>
        </p:nvSpPr>
        <p:spPr>
          <a:xfrm>
            <a:off x="2069960" y="2642716"/>
            <a:ext cx="309700" cy="369332"/>
          </a:xfrm>
          <a:prstGeom prst="rect">
            <a:avLst/>
          </a:prstGeom>
          <a:noFill/>
        </p:spPr>
        <p:txBody>
          <a:bodyPr wrap="none" rtlCol="0">
            <a:spAutoFit/>
          </a:bodyPr>
          <a:lstStyle/>
          <a:p>
            <a:r>
              <a:rPr lang="en-US" dirty="0" smtClean="0">
                <a:solidFill>
                  <a:schemeClr val="bg1"/>
                </a:solidFill>
              </a:rPr>
              <a:t>  </a:t>
            </a:r>
          </a:p>
        </p:txBody>
      </p:sp>
      <p:sp>
        <p:nvSpPr>
          <p:cNvPr id="7" name="Rectangle 6"/>
          <p:cNvSpPr/>
          <p:nvPr/>
        </p:nvSpPr>
        <p:spPr>
          <a:xfrm>
            <a:off x="281354" y="1694552"/>
            <a:ext cx="6772590" cy="5078313"/>
          </a:xfrm>
          <a:prstGeom prst="rect">
            <a:avLst/>
          </a:prstGeom>
        </p:spPr>
        <p:txBody>
          <a:bodyPr wrap="square">
            <a:spAutoFit/>
          </a:bodyPr>
          <a:lstStyle/>
          <a:p>
            <a:endParaRPr lang="en-US" dirty="0" smtClean="0">
              <a:solidFill>
                <a:schemeClr val="bg1"/>
              </a:solidFill>
            </a:endParaRPr>
          </a:p>
          <a:p>
            <a:r>
              <a:rPr lang="en-US" dirty="0" smtClean="0">
                <a:solidFill>
                  <a:schemeClr val="bg1"/>
                </a:solidFill>
              </a:rPr>
              <a:t>    </a:t>
            </a:r>
            <a:r>
              <a:rPr lang="en-US" b="1" dirty="0" err="1" smtClean="0">
                <a:solidFill>
                  <a:schemeClr val="bg1"/>
                </a:solidFill>
              </a:rPr>
              <a:t>int</a:t>
            </a:r>
            <a:r>
              <a:rPr lang="en-US" dirty="0" smtClean="0">
                <a:solidFill>
                  <a:schemeClr val="bg1"/>
                </a:solidFill>
              </a:rPr>
              <a:t> Maximize(</a:t>
            </a:r>
            <a:r>
              <a:rPr lang="en-US" dirty="0" err="1" smtClean="0">
                <a:solidFill>
                  <a:schemeClr val="bg1"/>
                </a:solidFill>
              </a:rPr>
              <a:t>TermAst</a:t>
            </a:r>
            <a:r>
              <a:rPr lang="en-US" dirty="0" smtClean="0">
                <a:solidFill>
                  <a:schemeClr val="bg1"/>
                </a:solidFill>
              </a:rPr>
              <a:t> a, </a:t>
            </a:r>
            <a:r>
              <a:rPr lang="en-US" b="1" dirty="0" err="1" smtClean="0">
                <a:solidFill>
                  <a:schemeClr val="bg1"/>
                </a:solidFill>
              </a:rPr>
              <a:t>int</a:t>
            </a:r>
            <a:r>
              <a:rPr lang="en-US" dirty="0" smtClean="0">
                <a:solidFill>
                  <a:schemeClr val="bg1"/>
                </a:solidFill>
              </a:rPr>
              <a:t> lo, </a:t>
            </a:r>
            <a:r>
              <a:rPr lang="en-US" b="1" dirty="0" err="1" smtClean="0">
                <a:solidFill>
                  <a:schemeClr val="bg1"/>
                </a:solidFill>
              </a:rPr>
              <a:t>int</a:t>
            </a:r>
            <a:r>
              <a:rPr lang="en-US" dirty="0" smtClean="0">
                <a:solidFill>
                  <a:schemeClr val="bg1"/>
                </a:solidFill>
              </a:rPr>
              <a:t> hi) {</a:t>
            </a:r>
          </a:p>
          <a:p>
            <a:r>
              <a:rPr lang="en-US" dirty="0" smtClean="0">
                <a:solidFill>
                  <a:schemeClr val="bg1"/>
                </a:solidFill>
              </a:rPr>
              <a:t>	</a:t>
            </a:r>
            <a:r>
              <a:rPr lang="en-US" b="1" dirty="0" smtClean="0">
                <a:solidFill>
                  <a:schemeClr val="bg1"/>
                </a:solidFill>
              </a:rPr>
              <a:t>while</a:t>
            </a:r>
            <a:r>
              <a:rPr lang="en-US" dirty="0" smtClean="0">
                <a:solidFill>
                  <a:schemeClr val="bg1"/>
                </a:solidFill>
              </a:rPr>
              <a:t> (lo &lt; hi) {</a:t>
            </a:r>
          </a:p>
          <a:p>
            <a:r>
              <a:rPr lang="en-US" dirty="0" smtClean="0">
                <a:solidFill>
                  <a:schemeClr val="bg1"/>
                </a:solidFill>
              </a:rPr>
              <a:t>	    </a:t>
            </a:r>
            <a:r>
              <a:rPr lang="en-US" b="1" dirty="0" err="1" smtClean="0">
                <a:solidFill>
                  <a:schemeClr val="bg1"/>
                </a:solidFill>
              </a:rPr>
              <a:t>int</a:t>
            </a:r>
            <a:r>
              <a:rPr lang="en-US" dirty="0" smtClean="0">
                <a:solidFill>
                  <a:schemeClr val="bg1"/>
                </a:solidFill>
              </a:rPr>
              <a:t> mid = (</a:t>
            </a:r>
            <a:r>
              <a:rPr lang="en-US" dirty="0" err="1" smtClean="0">
                <a:solidFill>
                  <a:schemeClr val="bg1"/>
                </a:solidFill>
              </a:rPr>
              <a:t>lo+hi</a:t>
            </a:r>
            <a:r>
              <a:rPr lang="en-US" dirty="0" smtClean="0">
                <a:solidFill>
                  <a:schemeClr val="bg1"/>
                </a:solidFill>
              </a:rPr>
              <a:t>)/2;</a:t>
            </a:r>
          </a:p>
          <a:p>
            <a:r>
              <a:rPr lang="en-US" dirty="0" smtClean="0">
                <a:solidFill>
                  <a:schemeClr val="bg1"/>
                </a:solidFill>
              </a:rPr>
              <a:t>	    </a:t>
            </a:r>
            <a:r>
              <a:rPr lang="en-US" dirty="0" err="1" smtClean="0">
                <a:solidFill>
                  <a:schemeClr val="bg1"/>
                </a:solidFill>
              </a:rPr>
              <a:t>Console.WriteLine</a:t>
            </a:r>
            <a:r>
              <a:rPr lang="en-US" dirty="0" smtClean="0">
                <a:solidFill>
                  <a:schemeClr val="bg1"/>
                </a:solidFill>
              </a:rPr>
              <a:t>("lo: {0}, hi: {1}, mid: {2}",</a:t>
            </a:r>
            <a:r>
              <a:rPr lang="en-US" dirty="0" err="1" smtClean="0">
                <a:solidFill>
                  <a:schemeClr val="bg1"/>
                </a:solidFill>
              </a:rPr>
              <a:t>lo,hi,mid</a:t>
            </a:r>
            <a:r>
              <a:rPr lang="en-US" dirty="0" smtClean="0">
                <a:solidFill>
                  <a:schemeClr val="bg1"/>
                </a:solidFill>
              </a:rPr>
              <a:t>);</a:t>
            </a:r>
          </a:p>
          <a:p>
            <a:r>
              <a:rPr lang="en-US" dirty="0" smtClean="0">
                <a:solidFill>
                  <a:schemeClr val="bg1"/>
                </a:solidFill>
              </a:rPr>
              <a:t>	    </a:t>
            </a:r>
            <a:r>
              <a:rPr lang="en-US" b="1" dirty="0" smtClean="0">
                <a:solidFill>
                  <a:srgbClr val="C00000"/>
                </a:solidFill>
              </a:rPr>
              <a:t>z3.Push();</a:t>
            </a:r>
          </a:p>
          <a:p>
            <a:r>
              <a:rPr lang="en-US" dirty="0" smtClean="0">
                <a:solidFill>
                  <a:schemeClr val="bg1"/>
                </a:solidFill>
              </a:rPr>
              <a:t>	    z3.AssertCnstr(Num(mid+1) &lt;= a &amp; a &lt;= Num(hi));</a:t>
            </a:r>
          </a:p>
          <a:p>
            <a:r>
              <a:rPr lang="en-US" dirty="0" smtClean="0">
                <a:solidFill>
                  <a:schemeClr val="bg1"/>
                </a:solidFill>
              </a:rPr>
              <a:t>	    </a:t>
            </a:r>
            <a:r>
              <a:rPr lang="en-US" dirty="0" err="1" smtClean="0">
                <a:solidFill>
                  <a:schemeClr val="bg1"/>
                </a:solidFill>
              </a:rPr>
              <a:t>TypeSafeModel</a:t>
            </a:r>
            <a:r>
              <a:rPr lang="en-US" dirty="0" smtClean="0">
                <a:solidFill>
                  <a:schemeClr val="bg1"/>
                </a:solidFill>
              </a:rPr>
              <a:t> model = null;</a:t>
            </a:r>
          </a:p>
          <a:p>
            <a:r>
              <a:rPr lang="en-US" dirty="0" smtClean="0">
                <a:solidFill>
                  <a:schemeClr val="bg1"/>
                </a:solidFill>
              </a:rPr>
              <a:t>	    </a:t>
            </a:r>
            <a:r>
              <a:rPr lang="en-US" b="1" dirty="0" smtClean="0">
                <a:solidFill>
                  <a:schemeClr val="bg1"/>
                </a:solidFill>
              </a:rPr>
              <a:t>if</a:t>
            </a:r>
            <a:r>
              <a:rPr lang="en-US" dirty="0" smtClean="0">
                <a:solidFill>
                  <a:schemeClr val="bg1"/>
                </a:solidFill>
              </a:rPr>
              <a:t> (</a:t>
            </a:r>
            <a:r>
              <a:rPr lang="en-US" dirty="0" err="1" smtClean="0">
                <a:solidFill>
                  <a:schemeClr val="bg1"/>
                </a:solidFill>
              </a:rPr>
              <a:t>LBool.True</a:t>
            </a:r>
            <a:r>
              <a:rPr lang="en-US" dirty="0" smtClean="0">
                <a:solidFill>
                  <a:schemeClr val="bg1"/>
                </a:solidFill>
              </a:rPr>
              <a:t> == z3.CheckAndGetModel(ref model)) {</a:t>
            </a:r>
          </a:p>
          <a:p>
            <a:r>
              <a:rPr lang="en-US" dirty="0" smtClean="0">
                <a:solidFill>
                  <a:schemeClr val="bg1"/>
                </a:solidFill>
              </a:rPr>
              <a:t>		lo = </a:t>
            </a:r>
            <a:r>
              <a:rPr lang="en-US" dirty="0" err="1" smtClean="0">
                <a:solidFill>
                  <a:schemeClr val="bg1"/>
                </a:solidFill>
              </a:rPr>
              <a:t>model.GetNumeralValueInt</a:t>
            </a:r>
            <a:r>
              <a:rPr lang="en-US" dirty="0" smtClean="0">
                <a:solidFill>
                  <a:schemeClr val="bg1"/>
                </a:solidFill>
              </a:rPr>
              <a:t>(</a:t>
            </a:r>
            <a:r>
              <a:rPr lang="en-US" dirty="0" err="1" smtClean="0">
                <a:solidFill>
                  <a:schemeClr val="bg1"/>
                </a:solidFill>
              </a:rPr>
              <a:t>model.Eval</a:t>
            </a:r>
            <a:r>
              <a:rPr lang="en-US" dirty="0" smtClean="0">
                <a:solidFill>
                  <a:schemeClr val="bg1"/>
                </a:solidFill>
              </a:rPr>
              <a:t>(a));</a:t>
            </a:r>
          </a:p>
          <a:p>
            <a:r>
              <a:rPr lang="en-US" dirty="0" smtClean="0">
                <a:solidFill>
                  <a:schemeClr val="bg1"/>
                </a:solidFill>
              </a:rPr>
              <a:t>		</a:t>
            </a:r>
            <a:r>
              <a:rPr lang="en-US" dirty="0" err="1" smtClean="0">
                <a:solidFill>
                  <a:schemeClr val="bg1"/>
                </a:solidFill>
              </a:rPr>
              <a:t>model.Dispose</a:t>
            </a:r>
            <a:r>
              <a:rPr lang="en-US" dirty="0" smtClean="0">
                <a:solidFill>
                  <a:schemeClr val="bg1"/>
                </a:solidFill>
              </a:rPr>
              <a:t>();	</a:t>
            </a:r>
          </a:p>
          <a:p>
            <a:r>
              <a:rPr lang="en-US" dirty="0" smtClean="0">
                <a:solidFill>
                  <a:schemeClr val="bg1"/>
                </a:solidFill>
              </a:rPr>
              <a:t>		</a:t>
            </a:r>
            <a:r>
              <a:rPr lang="en-US" b="1" dirty="0" smtClean="0">
                <a:solidFill>
                  <a:srgbClr val="9C42E6"/>
                </a:solidFill>
              </a:rPr>
              <a:t>lo = Maximize(a, lo, hi);    </a:t>
            </a:r>
          </a:p>
          <a:p>
            <a:r>
              <a:rPr lang="en-US" dirty="0" smtClean="0">
                <a:solidFill>
                  <a:schemeClr val="bg1"/>
                </a:solidFill>
              </a:rPr>
              <a:t>	    }</a:t>
            </a:r>
          </a:p>
          <a:p>
            <a:r>
              <a:rPr lang="en-US" dirty="0" smtClean="0">
                <a:solidFill>
                  <a:schemeClr val="bg1"/>
                </a:solidFill>
              </a:rPr>
              <a:t>	    </a:t>
            </a:r>
            <a:r>
              <a:rPr lang="en-US" b="1" dirty="0" smtClean="0">
                <a:solidFill>
                  <a:schemeClr val="bg1"/>
                </a:solidFill>
              </a:rPr>
              <a:t>else</a:t>
            </a:r>
            <a:r>
              <a:rPr lang="en-US" dirty="0" smtClean="0">
                <a:solidFill>
                  <a:schemeClr val="bg1"/>
                </a:solidFill>
              </a:rPr>
              <a:t> hi = mid;</a:t>
            </a:r>
          </a:p>
          <a:p>
            <a:r>
              <a:rPr lang="en-US" dirty="0" smtClean="0">
                <a:solidFill>
                  <a:schemeClr val="bg1"/>
                </a:solidFill>
              </a:rPr>
              <a:t>	    </a:t>
            </a:r>
            <a:r>
              <a:rPr lang="en-US" b="1" dirty="0" smtClean="0">
                <a:solidFill>
                  <a:srgbClr val="C00000"/>
                </a:solidFill>
              </a:rPr>
              <a:t>z3.Pop();</a:t>
            </a:r>
          </a:p>
          <a:p>
            <a:r>
              <a:rPr lang="en-US" dirty="0" smtClean="0">
                <a:solidFill>
                  <a:schemeClr val="bg1"/>
                </a:solidFill>
              </a:rPr>
              <a:t>	}</a:t>
            </a:r>
          </a:p>
          <a:p>
            <a:r>
              <a:rPr lang="en-US" dirty="0" smtClean="0">
                <a:solidFill>
                  <a:schemeClr val="bg1"/>
                </a:solidFill>
              </a:rPr>
              <a:t>	return hi;</a:t>
            </a:r>
          </a:p>
          <a:p>
            <a:r>
              <a:rPr lang="en-US" dirty="0" smtClean="0">
                <a:solidFill>
                  <a:schemeClr val="bg1"/>
                </a:solidFill>
              </a:rPr>
              <a:t>    }</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sz="4000" smtClean="0"/>
              <a:t>ArrayList: R</a:t>
            </a:r>
            <a:r>
              <a:rPr lang="en-US" sz="4000" dirty="0" smtClean="0"/>
              <a:t>u</a:t>
            </a:r>
            <a:r>
              <a:rPr sz="4000" smtClean="0"/>
              <a:t>n 2, (1, null)</a:t>
            </a:r>
            <a:endParaRPr lang="en-US" sz="4000" dirty="0"/>
          </a:p>
        </p:txBody>
      </p:sp>
      <p:graphicFrame>
        <p:nvGraphicFramePr>
          <p:cNvPr id="11" name="Table 10"/>
          <p:cNvGraphicFramePr>
            <a:graphicFrameLocks noGrp="1"/>
          </p:cNvGraphicFramePr>
          <p:nvPr/>
        </p:nvGraphicFramePr>
        <p:xfrm>
          <a:off x="4038600" y="1198880"/>
          <a:ext cx="5105400" cy="132080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a:t>
              </a:r>
              <a:r>
                <a:rPr lang="en-US" sz="1400" b="1" dirty="0" smtClean="0">
                  <a:solidFill>
                    <a:schemeClr val="bg1"/>
                  </a:solidFill>
                  <a:latin typeface="Consolas" pitchFamily="49" charset="0"/>
                </a:rPr>
                <a:t>if (</a:t>
              </a:r>
              <a:r>
                <a:rPr lang="en-US" sz="1400" b="1" dirty="0" smtClean="0">
                  <a:solidFill>
                    <a:srgbClr val="FF0000"/>
                  </a:solidFill>
                  <a:latin typeface="Consolas" pitchFamily="49" charset="0"/>
                </a:rPr>
                <a:t>count == </a:t>
              </a:r>
              <a:r>
                <a:rPr lang="en-US" sz="1400" b="1" dirty="0" err="1" smtClean="0">
                  <a:solidFill>
                    <a:srgbClr val="FF0000"/>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
        <p:nvSpPr>
          <p:cNvPr id="10" name="Rounded Rectangle 9"/>
          <p:cNvSpPr/>
          <p:nvPr/>
        </p:nvSpPr>
        <p:spPr bwMode="auto">
          <a:xfrm>
            <a:off x="3124200" y="5163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grpSp>
        <p:nvGrpSpPr>
          <p:cNvPr id="5" name="Group 16"/>
          <p:cNvGrpSpPr/>
          <p:nvPr/>
        </p:nvGrpSpPr>
        <p:grpSpPr>
          <a:xfrm>
            <a:off x="3124200" y="5029200"/>
            <a:ext cx="2057400" cy="738664"/>
            <a:chOff x="4572000" y="2362200"/>
            <a:chExt cx="2057400" cy="738664"/>
          </a:xfrm>
        </p:grpSpPr>
        <p:sp>
          <p:nvSpPr>
            <p:cNvPr id="18" name="Rounded Rectangle 17"/>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9" name="TextBox 18"/>
            <p:cNvSpPr txBox="1"/>
            <p:nvPr/>
          </p:nvSpPr>
          <p:spPr>
            <a:xfrm>
              <a:off x="4572001" y="2362200"/>
              <a:ext cx="1981199" cy="738664"/>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0 == c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false</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sz="4000" smtClean="0"/>
              <a:t>ArrayList: Pick new branch</a:t>
            </a:r>
            <a:endParaRPr lang="en-US" sz="4000" dirty="0"/>
          </a:p>
        </p:txBody>
      </p:sp>
      <p:graphicFrame>
        <p:nvGraphicFramePr>
          <p:cNvPr id="11" name="Table 10"/>
          <p:cNvGraphicFramePr>
            <a:graphicFrameLocks noGrp="1"/>
          </p:cNvGraphicFramePr>
          <p:nvPr/>
        </p:nvGraphicFramePr>
        <p:xfrm>
          <a:off x="4038600" y="1198880"/>
          <a:ext cx="5105400" cy="169164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latin typeface="Consolas" pitchFamily="49" charset="0"/>
                        </a:rPr>
                        <a:t>c&lt;0</a:t>
                      </a:r>
                    </a:p>
                  </a:txBody>
                  <a:tcPr/>
                </a:tc>
                <a:tc>
                  <a:txBody>
                    <a:bodyPr/>
                    <a:lstStyle/>
                    <a:p>
                      <a:endParaRPr lang="en-US" sz="1600" dirty="0">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a:t>
              </a:r>
              <a:r>
                <a:rPr lang="en-US" sz="1400" b="1" dirty="0" smtClean="0">
                  <a:solidFill>
                    <a:schemeClr val="bg1"/>
                  </a:solidFill>
                  <a:latin typeface="Consolas" pitchFamily="49" charset="0"/>
                </a:rPr>
                <a:t>if (</a:t>
              </a:r>
              <a:r>
                <a:rPr lang="en-US" sz="1400" dirty="0" smtClean="0">
                  <a:solidFill>
                    <a:schemeClr val="bg1"/>
                  </a:solidFill>
                  <a:latin typeface="Consolas" pitchFamily="49" charset="0"/>
                </a:rPr>
                <a:t>count == </a:t>
              </a:r>
              <a:r>
                <a:rPr lang="en-US" sz="1400"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sz="4000" smtClean="0"/>
              <a:t>ArrayList: Run 3, (-1, null)</a:t>
            </a:r>
            <a:endParaRPr lang="en-US" sz="4000" dirty="0"/>
          </a:p>
        </p:txBody>
      </p:sp>
      <p:graphicFrame>
        <p:nvGraphicFramePr>
          <p:cNvPr id="11" name="Table 10"/>
          <p:cNvGraphicFramePr>
            <a:graphicFrameLocks noGrp="1"/>
          </p:cNvGraphicFramePr>
          <p:nvPr/>
        </p:nvGraphicFramePr>
        <p:xfrm>
          <a:off x="4038600" y="1198880"/>
          <a:ext cx="5105400" cy="169164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latin typeface="Consolas" pitchFamily="49" charset="0"/>
                        </a:rPr>
                        <a:t>c&lt;0</a:t>
                      </a:r>
                    </a:p>
                  </a:txBody>
                  <a:tcPr/>
                </a:tc>
                <a:tc>
                  <a:txBody>
                    <a:bodyPr/>
                    <a:lstStyle/>
                    <a:p>
                      <a:r>
                        <a:rPr lang="en-US" sz="1600" b="1" dirty="0" smtClean="0">
                          <a:solidFill>
                            <a:srgbClr val="FF0000"/>
                          </a:solidFill>
                          <a:latin typeface="Consolas" pitchFamily="49" charset="0"/>
                        </a:rPr>
                        <a:t>(-1,null)</a:t>
                      </a:r>
                      <a:endParaRPr lang="en-US" sz="1600" b="1" dirty="0">
                        <a:solidFill>
                          <a:srgbClr val="FF0000"/>
                        </a:solidFill>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sz="4000" smtClean="0"/>
              <a:t>ArrayList: Run 3, (-1, null)</a:t>
            </a:r>
            <a:endParaRPr lang="en-US" sz="4000" dirty="0"/>
          </a:p>
        </p:txBody>
      </p:sp>
      <p:graphicFrame>
        <p:nvGraphicFramePr>
          <p:cNvPr id="11" name="Table 10"/>
          <p:cNvGraphicFramePr>
            <a:graphicFrameLocks noGrp="1"/>
          </p:cNvGraphicFramePr>
          <p:nvPr/>
        </p:nvGraphicFramePr>
        <p:xfrm>
          <a:off x="4038600" y="1198880"/>
          <a:ext cx="5105400" cy="169164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latin typeface="Consolas" pitchFamily="49" charset="0"/>
                        </a:rPr>
                        <a:t>c&lt;0</a:t>
                      </a:r>
                    </a:p>
                  </a:txBody>
                  <a:tcPr/>
                </a:tc>
                <a:tc>
                  <a:txBody>
                    <a:bodyPr/>
                    <a:lstStyle/>
                    <a:p>
                      <a:r>
                        <a:rPr lang="en-US" sz="1600" b="1" dirty="0" smtClean="0">
                          <a:solidFill>
                            <a:srgbClr val="FF0000"/>
                          </a:solidFill>
                          <a:latin typeface="Consolas" pitchFamily="49" charset="0"/>
                        </a:rPr>
                        <a:t>(-1,null)</a:t>
                      </a:r>
                      <a:endParaRPr lang="en-US" sz="1600" b="1" dirty="0">
                        <a:solidFill>
                          <a:srgbClr val="FF0000"/>
                        </a:solidFill>
                        <a:latin typeface="Consolas" pitchFamily="49" charset="0"/>
                      </a:endParaRPr>
                    </a:p>
                  </a:txBody>
                  <a:tcPr/>
                </a:tc>
                <a:tc>
                  <a:txBody>
                    <a:bodyPr/>
                    <a:lstStyle/>
                    <a:p>
                      <a:r>
                        <a:rPr lang="en-US" sz="1600" dirty="0" smtClean="0">
                          <a:latin typeface="Consolas" pitchFamily="49" charset="0"/>
                        </a:rPr>
                        <a:t>c&lt;0</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pSp>
        <p:nvGrpSpPr>
          <p:cNvPr id="5" name="Group 13"/>
          <p:cNvGrpSpPr/>
          <p:nvPr/>
        </p:nvGrpSpPr>
        <p:grpSpPr>
          <a:xfrm>
            <a:off x="3429000" y="3962400"/>
            <a:ext cx="2057400" cy="609600"/>
            <a:chOff x="4572000" y="2362200"/>
            <a:chExt cx="2057400" cy="609600"/>
          </a:xfrm>
        </p:grpSpPr>
        <p:sp>
          <p:nvSpPr>
            <p:cNvPr id="17" name="Rounded Rectangle 16"/>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8" name="TextBox 17"/>
            <p:cNvSpPr txBox="1"/>
            <p:nvPr/>
          </p:nvSpPr>
          <p:spPr>
            <a:xfrm>
              <a:off x="4572001" y="2362200"/>
              <a:ext cx="1981199" cy="52322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c &lt; 0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true</a:t>
              </a:r>
            </a:p>
          </p:txBody>
        </p:sp>
      </p:gr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sz="4000" smtClean="0"/>
              <a:t>ArrayList: Run 3, (-1, null)</a:t>
            </a:r>
            <a:endParaRPr lang="en-US" sz="4000" dirty="0"/>
          </a:p>
        </p:txBody>
      </p:sp>
      <p:graphicFrame>
        <p:nvGraphicFramePr>
          <p:cNvPr id="11" name="Table 10"/>
          <p:cNvGraphicFramePr>
            <a:graphicFrameLocks noGrp="1"/>
          </p:cNvGraphicFramePr>
          <p:nvPr/>
        </p:nvGraphicFramePr>
        <p:xfrm>
          <a:off x="4038600" y="1198880"/>
          <a:ext cx="5105400" cy="169164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latin typeface="Consolas" pitchFamily="49" charset="0"/>
                        </a:rPr>
                        <a:t>c&lt;0</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04800"/>
            <a:ext cx="8229600" cy="851338"/>
          </a:xfrm>
          <a:prstGeom prst="rect">
            <a:avLst/>
          </a:prstGeom>
        </p:spPr>
        <p:txBody>
          <a:bodyPr>
            <a:noAutofit/>
          </a:bodyPr>
          <a:lstStyle/>
          <a:p>
            <a:pPr lvl="0" algn="ctr" defTabSz="914400" fontAlgn="base">
              <a:spcBef>
                <a:spcPct val="0"/>
              </a:spcBef>
              <a:spcAft>
                <a:spcPct val="0"/>
              </a:spcAft>
              <a:defRPr/>
            </a:pPr>
            <a:r>
              <a:rPr kumimoji="0" lang="en-US" sz="4000" b="0" i="0" u="none" strike="noStrike" kern="0" cap="none" spc="0" normalizeH="0" baseline="0" noProof="0" dirty="0" err="1" smtClean="0">
                <a:ln>
                  <a:noFill/>
                </a:ln>
                <a:solidFill>
                  <a:srgbClr val="090F14"/>
                </a:solidFill>
                <a:effectLst/>
                <a:uLnTx/>
                <a:uFillTx/>
                <a:latin typeface="Magneto" pitchFamily="82" charset="0"/>
                <a:ea typeface="+mj-ea"/>
                <a:cs typeface="+mj-cs"/>
              </a:rPr>
              <a:t>Pex</a:t>
            </a:r>
            <a:r>
              <a:rPr kumimoji="0" lang="en-US" sz="4000" b="0" i="0" u="none" strike="noStrike" kern="0" cap="none" spc="0" normalizeH="0" baseline="0" noProof="0" dirty="0" smtClean="0">
                <a:ln>
                  <a:noFill/>
                </a:ln>
                <a:solidFill>
                  <a:srgbClr val="090F14"/>
                </a:solidFill>
                <a:effectLst/>
                <a:uLnTx/>
                <a:uFillTx/>
                <a:latin typeface="Magneto" pitchFamily="82" charset="0"/>
                <a:ea typeface="+mj-ea"/>
                <a:cs typeface="+mj-cs"/>
              </a:rPr>
              <a:t> </a:t>
            </a:r>
            <a:r>
              <a:rPr lang="en-US" sz="4000" kern="0" dirty="0" smtClean="0">
                <a:solidFill>
                  <a:srgbClr val="090F14"/>
                </a:solidFill>
                <a:latin typeface="+mj-lt"/>
                <a:ea typeface="+mj-ea"/>
                <a:cs typeface="+mj-cs"/>
              </a:rPr>
              <a:t>–</a:t>
            </a:r>
            <a:r>
              <a:rPr kumimoji="0" lang="en-US" sz="4000" b="0" i="0" u="none" strike="noStrike" kern="0" cap="none" spc="0" normalizeH="0" baseline="0" noProof="0" dirty="0" smtClean="0">
                <a:ln>
                  <a:noFill/>
                </a:ln>
                <a:solidFill>
                  <a:srgbClr val="090F14"/>
                </a:solidFill>
                <a:effectLst/>
                <a:uLnTx/>
                <a:uFillTx/>
                <a:latin typeface="+mj-lt"/>
                <a:ea typeface="+mj-ea"/>
                <a:cs typeface="+mj-cs"/>
              </a:rPr>
              <a:t> </a:t>
            </a:r>
            <a:r>
              <a:rPr lang="en-US" sz="4000" noProof="0" dirty="0" smtClean="0"/>
              <a:t>Test more with less effort</a:t>
            </a:r>
            <a:r>
              <a:rPr kumimoji="0" lang="en-US" sz="4000" b="0" i="0" u="none" strike="noStrike" kern="0" cap="none" spc="0" normalizeH="0" baseline="0" noProof="0" dirty="0" smtClean="0">
                <a:ln>
                  <a:noFill/>
                </a:ln>
                <a:solidFill>
                  <a:srgbClr val="090F14"/>
                </a:solidFill>
                <a:effectLst/>
                <a:uLnTx/>
                <a:uFillTx/>
                <a:latin typeface="+mj-lt"/>
                <a:ea typeface="+mj-ea"/>
                <a:cs typeface="+mj-cs"/>
              </a:rPr>
              <a:t/>
            </a:r>
            <a:br>
              <a:rPr kumimoji="0" lang="en-US" sz="4000" b="0" i="0" u="none" strike="noStrike" kern="0" cap="none" spc="0" normalizeH="0" baseline="0" noProof="0" dirty="0" smtClean="0">
                <a:ln>
                  <a:noFill/>
                </a:ln>
                <a:solidFill>
                  <a:srgbClr val="090F14"/>
                </a:solidFill>
                <a:effectLst/>
                <a:uLnTx/>
                <a:uFillTx/>
                <a:latin typeface="+mj-lt"/>
                <a:ea typeface="+mj-ea"/>
                <a:cs typeface="+mj-cs"/>
              </a:rPr>
            </a:br>
            <a:r>
              <a:rPr kumimoji="0" lang="en-US" sz="4000" b="0" i="0" u="none" strike="noStrike" kern="0" cap="none" spc="0" normalizeH="0" baseline="0" noProof="0" dirty="0" smtClean="0">
                <a:ln>
                  <a:noFill/>
                </a:ln>
                <a:solidFill>
                  <a:srgbClr val="090F14"/>
                </a:solidFill>
                <a:effectLst/>
                <a:uLnTx/>
                <a:uFillTx/>
                <a:latin typeface="+mj-lt"/>
                <a:ea typeface="+mj-ea"/>
                <a:cs typeface="+mj-cs"/>
              </a:rPr>
              <a:t/>
            </a:r>
            <a:br>
              <a:rPr kumimoji="0" lang="en-US" sz="4000" b="0" i="0" u="none" strike="noStrike" kern="0" cap="none" spc="0" normalizeH="0" baseline="0" noProof="0" dirty="0" smtClean="0">
                <a:ln>
                  <a:noFill/>
                </a:ln>
                <a:solidFill>
                  <a:srgbClr val="090F14"/>
                </a:solidFill>
                <a:effectLst/>
                <a:uLnTx/>
                <a:uFillTx/>
                <a:latin typeface="+mj-lt"/>
                <a:ea typeface="+mj-ea"/>
                <a:cs typeface="+mj-cs"/>
              </a:rPr>
            </a:br>
            <a:endParaRPr kumimoji="0" lang="en-US" sz="4000" b="0" i="0" u="none" strike="noStrike" kern="0" cap="none" spc="0" normalizeH="0" baseline="0" noProof="0" dirty="0" smtClean="0">
              <a:ln>
                <a:noFill/>
              </a:ln>
              <a:solidFill>
                <a:srgbClr val="090F14"/>
              </a:solidFill>
              <a:effectLst/>
              <a:uLnTx/>
              <a:uFillTx/>
              <a:latin typeface="+mj-lt"/>
              <a:ea typeface="+mj-ea"/>
              <a:cs typeface="+mj-cs"/>
            </a:endParaRPr>
          </a:p>
        </p:txBody>
      </p:sp>
      <p:sp>
        <p:nvSpPr>
          <p:cNvPr id="3" name="Content Placeholder 2"/>
          <p:cNvSpPr txBox="1">
            <a:spLocks/>
          </p:cNvSpPr>
          <p:nvPr/>
        </p:nvSpPr>
        <p:spPr>
          <a:xfrm>
            <a:off x="762000" y="2209800"/>
            <a:ext cx="8382000" cy="2210862"/>
          </a:xfrm>
          <a:prstGeom prst="rect">
            <a:avLst/>
          </a:prstGeom>
          <a:effectLst/>
        </p:spPr>
        <p:txBody>
          <a:bodyPr>
            <a:noAutofit/>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600" b="0" i="0" u="none" strike="noStrike" kern="0" cap="none" spc="-150" normalizeH="0" baseline="0" noProof="0" dirty="0" smtClean="0">
                <a:ln w="3175">
                  <a:noFill/>
                </a:ln>
                <a:solidFill>
                  <a:schemeClr val="bg1"/>
                </a:solidFill>
                <a:effectLst>
                  <a:outerShdw blurRad="50800" dist="38100" dir="2700000" algn="tl" rotWithShape="0">
                    <a:prstClr val="black">
                      <a:alpha val="40000"/>
                    </a:prstClr>
                  </a:outerShdw>
                </a:effectLst>
                <a:uLnTx/>
                <a:uFillTx/>
                <a:latin typeface="Segoe" pitchFamily="34" charset="0"/>
                <a:ea typeface="+mn-ea"/>
                <a:cs typeface="Arial" charset="0"/>
              </a:rPr>
              <a:t>Reduce testing costs</a:t>
            </a:r>
            <a:endParaRPr lang="en-US" sz="3600" kern="0" spc="-150" dirty="0" smtClean="0">
              <a:ln w="3175">
                <a:noFill/>
              </a:ln>
              <a:solidFill>
                <a:schemeClr val="bg1"/>
              </a:solidFill>
              <a:effectLst>
                <a:outerShdw blurRad="50800" dist="38100" dir="2700000" algn="tl" rotWithShape="0">
                  <a:prstClr val="black">
                    <a:alpha val="40000"/>
                  </a:prstClr>
                </a:outerShdw>
              </a:effectLst>
              <a:latin typeface="Segoe" pitchFamily="34" charset="0"/>
              <a:ea typeface="+mn-ea"/>
              <a:cs typeface="Arial" charset="0"/>
            </a:endParaRPr>
          </a:p>
          <a:p>
            <a:pPr marL="800100" lvl="1" indent="-342900" eaLnBrk="1" hangingPunct="1">
              <a:spcBef>
                <a:spcPct val="20000"/>
              </a:spcBef>
              <a:buFont typeface="Arial" pitchFamily="34" charset="0"/>
              <a:buChar char="•"/>
              <a:defRPr/>
            </a:pPr>
            <a:r>
              <a:rPr kumimoji="0" lang="en-US" sz="3200" b="0" i="0" u="none" strike="noStrike" kern="0" cap="none" spc="-150" normalizeH="0" baseline="0" noProof="0" dirty="0" smtClean="0">
                <a:ln w="3175">
                  <a:noFill/>
                </a:ln>
                <a:solidFill>
                  <a:srgbClr val="0070C0"/>
                </a:solidFill>
                <a:effectLst>
                  <a:outerShdw blurRad="50800" dist="38100" dir="2700000" algn="tl" rotWithShape="0">
                    <a:prstClr val="black">
                      <a:alpha val="40000"/>
                    </a:prstClr>
                  </a:outerShdw>
                </a:effectLst>
                <a:uLnTx/>
                <a:uFillTx/>
                <a:latin typeface="Segoe" pitchFamily="34" charset="0"/>
                <a:ea typeface="+mn-ea"/>
                <a:cs typeface="Arial" charset="0"/>
              </a:rPr>
              <a:t>Automated analysis, reproducible</a:t>
            </a:r>
            <a:r>
              <a:rPr kumimoji="0" lang="en-US" sz="3200" b="0" i="0" u="none" strike="noStrike" kern="0" cap="none" spc="-150" normalizeH="0" noProof="0" dirty="0" smtClean="0">
                <a:ln w="3175">
                  <a:noFill/>
                </a:ln>
                <a:solidFill>
                  <a:srgbClr val="0070C0"/>
                </a:solidFill>
                <a:effectLst>
                  <a:outerShdw blurRad="50800" dist="38100" dir="2700000" algn="tl" rotWithShape="0">
                    <a:prstClr val="black">
                      <a:alpha val="40000"/>
                    </a:prstClr>
                  </a:outerShdw>
                </a:effectLst>
                <a:uLnTx/>
                <a:uFillTx/>
                <a:latin typeface="Segoe" pitchFamily="34" charset="0"/>
                <a:ea typeface="+mn-ea"/>
                <a:cs typeface="Arial" charset="0"/>
              </a:rPr>
              <a:t> results</a:t>
            </a:r>
            <a:endParaRPr kumimoji="0" lang="en-US" sz="3200" b="0" i="0" u="none" strike="noStrike" kern="0" cap="none" spc="-150" normalizeH="0" baseline="0" noProof="0" dirty="0" smtClean="0">
              <a:ln w="3175">
                <a:noFill/>
              </a:ln>
              <a:solidFill>
                <a:srgbClr val="0070C0"/>
              </a:solidFill>
              <a:effectLst>
                <a:outerShdw blurRad="50800" dist="38100" dir="2700000" algn="tl" rotWithShape="0">
                  <a:prstClr val="black">
                    <a:alpha val="40000"/>
                  </a:prstClr>
                </a:outerShdw>
              </a:effectLst>
              <a:uLnTx/>
              <a:uFillTx/>
              <a:latin typeface="Segoe" pitchFamily="34" charset="0"/>
              <a:ea typeface="+mn-ea"/>
              <a:cs typeface="Arial" charset="0"/>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600" b="0" i="0" u="none" strike="noStrike" kern="0" cap="none" spc="-150" normalizeH="0" baseline="0" noProof="0" dirty="0" smtClean="0">
                <a:ln w="3175">
                  <a:noFill/>
                </a:ln>
                <a:solidFill>
                  <a:schemeClr val="bg1"/>
                </a:solidFill>
                <a:effectLst>
                  <a:outerShdw blurRad="50800" dist="38100" dir="2700000" algn="tl" rotWithShape="0">
                    <a:prstClr val="black">
                      <a:alpha val="40000"/>
                    </a:prstClr>
                  </a:outerShdw>
                </a:effectLst>
                <a:uLnTx/>
                <a:uFillTx/>
                <a:latin typeface="Segoe" pitchFamily="34" charset="0"/>
                <a:ea typeface="+mn-ea"/>
                <a:cs typeface="Arial" charset="0"/>
              </a:rPr>
              <a:t>Produce more secure</a:t>
            </a:r>
            <a:r>
              <a:rPr kumimoji="0" lang="en-US" sz="3600" b="0" i="0" u="none" strike="noStrike" kern="0" cap="none" spc="-150" normalizeH="0" noProof="0" dirty="0" smtClean="0">
                <a:ln w="3175">
                  <a:noFill/>
                </a:ln>
                <a:solidFill>
                  <a:schemeClr val="bg1"/>
                </a:solidFill>
                <a:effectLst>
                  <a:outerShdw blurRad="50800" dist="38100" dir="2700000" algn="tl" rotWithShape="0">
                    <a:prstClr val="black">
                      <a:alpha val="40000"/>
                    </a:prstClr>
                  </a:outerShdw>
                </a:effectLst>
                <a:uLnTx/>
                <a:uFillTx/>
                <a:latin typeface="Segoe" pitchFamily="34" charset="0"/>
                <a:ea typeface="+mn-ea"/>
                <a:cs typeface="Arial" charset="0"/>
              </a:rPr>
              <a:t> software</a:t>
            </a:r>
            <a:endParaRPr kumimoji="0" lang="en-US" sz="3600" b="0" i="0" u="none" strike="noStrike" kern="0" cap="none" spc="-150" normalizeH="0" baseline="0" noProof="0" dirty="0" smtClean="0">
              <a:ln w="3175">
                <a:noFill/>
              </a:ln>
              <a:solidFill>
                <a:schemeClr val="bg1"/>
              </a:solidFill>
              <a:effectLst>
                <a:outerShdw blurRad="50800" dist="38100" dir="2700000" algn="tl" rotWithShape="0">
                  <a:prstClr val="black">
                    <a:alpha val="40000"/>
                  </a:prstClr>
                </a:outerShdw>
              </a:effectLst>
              <a:uLnTx/>
              <a:uFillTx/>
              <a:latin typeface="Segoe" pitchFamily="34" charset="0"/>
              <a:ea typeface="+mn-ea"/>
              <a:cs typeface="Arial" charset="0"/>
            </a:endParaRPr>
          </a:p>
          <a:p>
            <a:pPr marL="800100" lvl="1" indent="-342900" eaLnBrk="1" hangingPunct="1">
              <a:spcBef>
                <a:spcPct val="20000"/>
              </a:spcBef>
              <a:buFont typeface="Arial" pitchFamily="34" charset="0"/>
              <a:buChar char="•"/>
              <a:defRPr/>
            </a:pPr>
            <a:r>
              <a:rPr lang="en-US" sz="3200" kern="0" spc="-150" dirty="0" smtClean="0">
                <a:ln w="3175">
                  <a:noFill/>
                </a:ln>
                <a:solidFill>
                  <a:srgbClr val="0070C0"/>
                </a:solidFill>
                <a:effectLst>
                  <a:outerShdw blurRad="50800" dist="38100" dir="2700000" algn="tl" rotWithShape="0">
                    <a:prstClr val="black">
                      <a:alpha val="40000"/>
                    </a:prstClr>
                  </a:outerShdw>
                </a:effectLst>
                <a:latin typeface="Segoe" pitchFamily="34" charset="0"/>
                <a:ea typeface="+mn-ea"/>
                <a:cs typeface="Arial" charset="0"/>
              </a:rPr>
              <a:t>White-box code analysis</a:t>
            </a:r>
            <a:endParaRPr kumimoji="0" lang="en-US" sz="3200" b="0" i="0" u="none" strike="noStrike" kern="0" cap="none" spc="-150" normalizeH="0" baseline="0" noProof="0" dirty="0" smtClean="0">
              <a:ln w="3175">
                <a:noFill/>
              </a:ln>
              <a:solidFill>
                <a:srgbClr val="0070C0"/>
              </a:solidFill>
              <a:effectLst>
                <a:outerShdw blurRad="50800" dist="38100" dir="2700000" algn="tl" rotWithShape="0">
                  <a:prstClr val="black">
                    <a:alpha val="40000"/>
                  </a:prstClr>
                </a:outerShdw>
              </a:effectLst>
              <a:uLnTx/>
              <a:uFillTx/>
              <a:latin typeface="Segoe" pitchFamily="34" charset="0"/>
              <a:ea typeface="+mn-ea"/>
              <a:cs typeface="Arial" charset="0"/>
            </a:endParaRPr>
          </a:p>
          <a:p>
            <a:pPr marL="342900" lvl="0" indent="-342900" eaLnBrk="1" hangingPunct="1">
              <a:spcBef>
                <a:spcPct val="20000"/>
              </a:spcBef>
              <a:buFont typeface="Arial" pitchFamily="34" charset="0"/>
              <a:buChar char="•"/>
              <a:defRPr/>
            </a:pPr>
            <a:r>
              <a:rPr lang="en-US" sz="3600" kern="0" spc="-150" dirty="0" smtClean="0">
                <a:ln w="3175">
                  <a:noFill/>
                </a:ln>
                <a:solidFill>
                  <a:schemeClr val="bg1"/>
                </a:solidFill>
                <a:effectLst>
                  <a:outerShdw blurRad="50800" dist="38100" dir="2700000" algn="tl" rotWithShape="0">
                    <a:prstClr val="black">
                      <a:alpha val="40000"/>
                    </a:prstClr>
                  </a:outerShdw>
                </a:effectLst>
                <a:latin typeface="Segoe" pitchFamily="34" charset="0"/>
                <a:cs typeface="Arial" charset="0"/>
              </a:rPr>
              <a:t>Produce more reliable software</a:t>
            </a:r>
          </a:p>
          <a:p>
            <a:pPr marL="800100" lvl="1" indent="-342900" eaLnBrk="1" hangingPunct="1">
              <a:spcBef>
                <a:spcPct val="20000"/>
              </a:spcBef>
              <a:buFont typeface="Arial" pitchFamily="34" charset="0"/>
              <a:buChar char="•"/>
              <a:defRPr/>
            </a:pPr>
            <a:r>
              <a:rPr lang="en-US" sz="3200" kern="0" spc="-150" dirty="0" smtClean="0">
                <a:ln w="3175">
                  <a:noFill/>
                </a:ln>
                <a:solidFill>
                  <a:srgbClr val="0070C0"/>
                </a:solidFill>
                <a:effectLst>
                  <a:outerShdw blurRad="50800" dist="38100" dir="2700000" algn="tl" rotWithShape="0">
                    <a:prstClr val="black">
                      <a:alpha val="40000"/>
                    </a:prstClr>
                  </a:outerShdw>
                </a:effectLst>
                <a:latin typeface="Segoe" pitchFamily="34" charset="0"/>
                <a:cs typeface="Arial" charset="0"/>
              </a:rPr>
              <a:t>Analysis based on</a:t>
            </a:r>
            <a:br>
              <a:rPr lang="en-US" sz="3200" kern="0" spc="-150" dirty="0" smtClean="0">
                <a:ln w="3175">
                  <a:noFill/>
                </a:ln>
                <a:solidFill>
                  <a:srgbClr val="0070C0"/>
                </a:solidFill>
                <a:effectLst>
                  <a:outerShdw blurRad="50800" dist="38100" dir="2700000" algn="tl" rotWithShape="0">
                    <a:prstClr val="black">
                      <a:alpha val="40000"/>
                    </a:prstClr>
                  </a:outerShdw>
                </a:effectLst>
                <a:latin typeface="Segoe" pitchFamily="34" charset="0"/>
                <a:cs typeface="Arial" charset="0"/>
              </a:rPr>
            </a:br>
            <a:r>
              <a:rPr lang="en-US" sz="3200" kern="0" spc="-150" dirty="0" smtClean="0">
                <a:ln w="3175">
                  <a:noFill/>
                </a:ln>
                <a:solidFill>
                  <a:srgbClr val="0070C0"/>
                </a:solidFill>
                <a:effectLst>
                  <a:outerShdw blurRad="50800" dist="38100" dir="2700000" algn="tl" rotWithShape="0">
                    <a:prstClr val="black">
                      <a:alpha val="40000"/>
                    </a:prstClr>
                  </a:outerShdw>
                </a:effectLst>
                <a:latin typeface="Segoe" pitchFamily="34" charset="0"/>
                <a:cs typeface="Arial" charset="0"/>
              </a:rPr>
              <a:t>contracts written as code</a:t>
            </a:r>
          </a:p>
        </p:txBody>
      </p:sp>
      <p:sp>
        <p:nvSpPr>
          <p:cNvPr id="4" name="Slide Number Placeholder 4"/>
          <p:cNvSpPr>
            <a:spLocks noGrp="1"/>
          </p:cNvSpPr>
          <p:nvPr>
            <p:ph type="sldNum" sz="quarter" idx="4294967295"/>
          </p:nvPr>
        </p:nvSpPr>
        <p:spPr>
          <a:xfrm>
            <a:off x="7010400" y="6356350"/>
            <a:ext cx="2133600" cy="365125"/>
          </a:xfrm>
          <a:prstGeom prst="rect">
            <a:avLst/>
          </a:prstGeom>
        </p:spPr>
        <p:txBody>
          <a:bodyPr/>
          <a:lstStyle/>
          <a:p>
            <a:pPr>
              <a:defRPr/>
            </a:pPr>
            <a:fld id="{53B4BE8B-82E4-476B-B441-6BD86FD886FF}" type="slidenum">
              <a:rPr lang="en-US" smtClean="0"/>
              <a:pPr>
                <a:defRPr/>
              </a:pPr>
              <a:t>29</a:t>
            </a:fld>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381576" y="1469634"/>
            <a:ext cx="7043208" cy="3077766"/>
          </a:xfrm>
        </p:spPr>
        <p:txBody>
          <a:bodyPr/>
          <a:lstStyle/>
          <a:p>
            <a:r>
              <a:rPr/>
              <a:t>SMT</a:t>
            </a:r>
          </a:p>
          <a:p>
            <a:r>
              <a:rPr smtClean="0"/>
              <a:t>Appetizer</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smtClean="0"/>
              <a:t>White box testing in practice</a:t>
            </a:r>
            <a:endParaRPr lang="en-US" b="1" dirty="0"/>
          </a:p>
        </p:txBody>
      </p:sp>
      <p:sp>
        <p:nvSpPr>
          <p:cNvPr id="3" name="Content Placeholder 2"/>
          <p:cNvSpPr>
            <a:spLocks noGrp="1"/>
          </p:cNvSpPr>
          <p:nvPr>
            <p:ph idx="1"/>
          </p:nvPr>
        </p:nvSpPr>
        <p:spPr>
          <a:xfrm>
            <a:off x="381000" y="1751538"/>
            <a:ext cx="8382000" cy="2210862"/>
          </a:xfrm>
        </p:spPr>
        <p:txBody>
          <a:bodyPr>
            <a:noAutofit/>
          </a:bodyPr>
          <a:lstStyle/>
          <a:p>
            <a:pPr>
              <a:buNone/>
            </a:pPr>
            <a:r>
              <a:rPr lang="en-US" sz="3600" b="1" dirty="0" smtClean="0"/>
              <a:t>How to test this code?</a:t>
            </a:r>
          </a:p>
          <a:p>
            <a:pPr>
              <a:buNone/>
            </a:pPr>
            <a:r>
              <a:rPr lang="en-US" sz="2800" dirty="0" smtClean="0"/>
              <a:t>(Real code from .NET base class libraries.)</a:t>
            </a:r>
          </a:p>
        </p:txBody>
      </p:sp>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pPr>
              <a:defRPr/>
            </a:pPr>
            <a:fld id="{53B4BE8B-82E4-476B-B441-6BD86FD886FF}" type="slidenum">
              <a:rPr lang="en-US" smtClean="0"/>
              <a:pPr>
                <a:defRPr/>
              </a:pPr>
              <a:t>30</a:t>
            </a:fld>
            <a:endParaRPr lang="en-US" dirty="0"/>
          </a:p>
        </p:txBody>
      </p:sp>
      <p:pic>
        <p:nvPicPr>
          <p:cNvPr id="2050" name="Picture 2"/>
          <p:cNvPicPr>
            <a:picLocks noChangeAspect="1" noChangeArrowheads="1"/>
          </p:cNvPicPr>
          <p:nvPr/>
        </p:nvPicPr>
        <p:blipFill>
          <a:blip r:embed="rId3"/>
          <a:srcRect r="1067"/>
          <a:stretch>
            <a:fillRect/>
          </a:stretch>
        </p:blipFill>
        <p:spPr bwMode="auto">
          <a:xfrm>
            <a:off x="342900" y="3048000"/>
            <a:ext cx="8481060" cy="2638425"/>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9" name="Rounded Rectangle 8"/>
          <p:cNvSpPr/>
          <p:nvPr/>
        </p:nvSpPr>
        <p:spPr bwMode="auto">
          <a:xfrm>
            <a:off x="609600" y="5334000"/>
            <a:ext cx="1371600" cy="228600"/>
          </a:xfrm>
          <a:prstGeom prst="roundRect">
            <a:avLst/>
          </a:prstGeom>
          <a:noFill/>
          <a:ln w="25400">
            <a:solidFill>
              <a:srgbClr val="FF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ounded Rectangle 7"/>
          <p:cNvSpPr/>
          <p:nvPr/>
        </p:nvSpPr>
        <p:spPr bwMode="auto">
          <a:xfrm>
            <a:off x="914400" y="3200400"/>
            <a:ext cx="2286000" cy="228600"/>
          </a:xfrm>
          <a:prstGeom prst="roundRect">
            <a:avLst/>
          </a:prstGeom>
          <a:noFill/>
          <a:ln w="25400">
            <a:solidFill>
              <a:srgbClr val="FF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None/>
            </a:pPr>
            <a:endParaRPr lang="en-US" sz="3600" b="1" dirty="0" smtClean="0"/>
          </a:p>
        </p:txBody>
      </p:sp>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pPr>
              <a:defRPr/>
            </a:pPr>
            <a:fld id="{53B4BE8B-82E4-476B-B441-6BD86FD886FF}" type="slidenum">
              <a:rPr lang="en-US" smtClean="0"/>
              <a:pPr>
                <a:defRPr/>
              </a:pPr>
              <a:t>31</a:t>
            </a:fld>
            <a:endParaRPr lang="en-US" dirty="0"/>
          </a:p>
        </p:txBody>
      </p:sp>
      <p:pic>
        <p:nvPicPr>
          <p:cNvPr id="1026" name="Picture 2"/>
          <p:cNvPicPr>
            <a:picLocks noChangeAspect="1" noChangeArrowheads="1"/>
          </p:cNvPicPr>
          <p:nvPr/>
        </p:nvPicPr>
        <p:blipFill>
          <a:blip r:embed="rId2"/>
          <a:srcRect r="28691" b="32542"/>
          <a:stretch>
            <a:fillRect/>
          </a:stretch>
        </p:blipFill>
        <p:spPr bwMode="auto">
          <a:xfrm>
            <a:off x="381000" y="1371600"/>
            <a:ext cx="8402645" cy="4928267"/>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7" name="Rounded Rectangle 6"/>
          <p:cNvSpPr/>
          <p:nvPr/>
        </p:nvSpPr>
        <p:spPr bwMode="auto">
          <a:xfrm>
            <a:off x="1905000" y="1828800"/>
            <a:ext cx="1371600" cy="228600"/>
          </a:xfrm>
          <a:prstGeom prst="roundRect">
            <a:avLst/>
          </a:prstGeom>
          <a:noFill/>
          <a:ln w="25400">
            <a:solidFill>
              <a:srgbClr val="FF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ounded Rectangle 7"/>
          <p:cNvSpPr/>
          <p:nvPr/>
        </p:nvSpPr>
        <p:spPr bwMode="auto">
          <a:xfrm>
            <a:off x="1828800" y="5181600"/>
            <a:ext cx="7086600" cy="304800"/>
          </a:xfrm>
          <a:prstGeom prst="roundRect">
            <a:avLst/>
          </a:prstGeom>
          <a:noFill/>
          <a:ln w="25400">
            <a:solidFill>
              <a:srgbClr val="FF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9" name="Picture 3"/>
          <p:cNvPicPr>
            <a:picLocks noChangeAspect="1" noChangeArrowheads="1"/>
          </p:cNvPicPr>
          <p:nvPr/>
        </p:nvPicPr>
        <p:blipFill>
          <a:blip r:embed="rId3"/>
          <a:srcRect/>
          <a:stretch>
            <a:fillRect/>
          </a:stretch>
        </p:blipFill>
        <p:spPr bwMode="auto">
          <a:xfrm>
            <a:off x="1819275" y="3810000"/>
            <a:ext cx="7248525" cy="2295525"/>
          </a:xfrm>
          <a:prstGeom prst="rect">
            <a:avLst/>
          </a:prstGeom>
          <a:noFill/>
          <a:ln w="6350">
            <a:solidFill>
              <a:schemeClr val="bg1"/>
            </a:solidFill>
            <a:miter lim="800000"/>
            <a:headEnd/>
            <a:tailEnd/>
          </a:ln>
          <a:effectLst>
            <a:outerShdw blurRad="50800" dist="165100" dir="2700000" algn="tl" rotWithShape="0">
              <a:prstClr val="black">
                <a:alpha val="40000"/>
              </a:prstClr>
            </a:outerShdw>
          </a:effectLst>
        </p:spPr>
      </p:pic>
      <p:sp>
        <p:nvSpPr>
          <p:cNvPr id="10" name="Rounded Rectangle 9"/>
          <p:cNvSpPr/>
          <p:nvPr/>
        </p:nvSpPr>
        <p:spPr bwMode="auto">
          <a:xfrm>
            <a:off x="1524000" y="3581400"/>
            <a:ext cx="7086600" cy="609600"/>
          </a:xfrm>
          <a:prstGeom prst="roundRect">
            <a:avLst/>
          </a:prstGeom>
          <a:noFill/>
          <a:ln w="25400">
            <a:solidFill>
              <a:srgbClr val="FF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ounded Rectangle 10"/>
          <p:cNvSpPr/>
          <p:nvPr/>
        </p:nvSpPr>
        <p:spPr bwMode="auto">
          <a:xfrm>
            <a:off x="2362200" y="5562600"/>
            <a:ext cx="6781800" cy="228600"/>
          </a:xfrm>
          <a:prstGeom prst="roundRect">
            <a:avLst/>
          </a:prstGeom>
          <a:noFill/>
          <a:ln w="25400">
            <a:solidFill>
              <a:srgbClr val="FF0000"/>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Title 1"/>
          <p:cNvSpPr>
            <a:spLocks noGrp="1"/>
          </p:cNvSpPr>
          <p:nvPr>
            <p:ph type="title"/>
          </p:nvPr>
        </p:nvSpPr>
        <p:spPr>
          <a:xfrm>
            <a:off x="457200" y="304800"/>
            <a:ext cx="8229600" cy="1143000"/>
          </a:xfrm>
        </p:spPr>
        <p:txBody>
          <a:bodyPr>
            <a:normAutofit/>
          </a:bodyPr>
          <a:lstStyle/>
          <a:p>
            <a:r>
              <a:rPr smtClean="0"/>
              <a:t>White box testing in practice</a:t>
            </a:r>
            <a:endParaRPr 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0" grpId="1" animBg="1"/>
      <p:bldP spid="11" grpId="0" animBg="1"/>
      <p:bldP spid="11"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srcRect/>
          <a:stretch>
            <a:fillRect/>
          </a:stretch>
        </p:blipFill>
        <p:spPr bwMode="auto">
          <a:xfrm>
            <a:off x="304800" y="1295400"/>
            <a:ext cx="6143625" cy="4114800"/>
          </a:xfrm>
          <a:prstGeom prst="rect">
            <a:avLst/>
          </a:prstGeom>
          <a:noFill/>
          <a:ln w="9525">
            <a:noFill/>
            <a:miter lim="800000"/>
            <a:headEnd/>
            <a:tailEnd/>
          </a:ln>
          <a:effectLst/>
        </p:spPr>
      </p:pic>
      <p:sp>
        <p:nvSpPr>
          <p:cNvPr id="3" name="Title 1"/>
          <p:cNvSpPr txBox="1">
            <a:spLocks/>
          </p:cNvSpPr>
          <p:nvPr/>
        </p:nvSpPr>
        <p:spPr>
          <a:xfrm>
            <a:off x="381000" y="685800"/>
            <a:ext cx="8763000" cy="1495794"/>
          </a:xfrm>
          <a:prstGeom prst="rect">
            <a:avLst/>
          </a:prstGeom>
        </p:spPr>
        <p:txBody>
          <a:bodyPr/>
          <a:lstStyle/>
          <a:p>
            <a:pPr lvl="0" algn="ctr" eaLnBrk="1" hangingPunct="1">
              <a:defRPr/>
            </a:pPr>
            <a:endParaRPr kumimoji="0" lang="en-US" sz="3200" b="0" i="0" u="none" strike="noStrike" kern="0" cap="none" spc="0" normalizeH="0" baseline="0" noProof="0" dirty="0">
              <a:ln>
                <a:noFill/>
              </a:ln>
              <a:solidFill>
                <a:srgbClr val="090F14"/>
              </a:solidFill>
              <a:effectLst/>
              <a:uLnTx/>
              <a:uFillTx/>
              <a:latin typeface="+mj-lt"/>
              <a:ea typeface="+mj-ea"/>
              <a:cs typeface="+mj-cs"/>
            </a:endParaRPr>
          </a:p>
        </p:txBody>
      </p:sp>
      <p:sp>
        <p:nvSpPr>
          <p:cNvPr id="4" name="Rounded Rectangle 3"/>
          <p:cNvSpPr/>
          <p:nvPr/>
        </p:nvSpPr>
        <p:spPr bwMode="auto">
          <a:xfrm>
            <a:off x="3962400" y="2914650"/>
            <a:ext cx="838200" cy="304800"/>
          </a:xfrm>
          <a:prstGeom prst="roundRect">
            <a:avLst>
              <a:gd name="adj" fmla="val 32468"/>
            </a:avLst>
          </a:prstGeom>
          <a:solidFill>
            <a:srgbClr val="FF0000">
              <a:alpha val="10196"/>
            </a:srgbClr>
          </a:solidFill>
          <a:ln w="63500">
            <a:solidFill>
              <a:srgbClr val="FF0000"/>
            </a:solidFill>
            <a:headEnd type="none" w="med" len="med"/>
            <a:tailEnd type="none" w="med" len="me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 name="Rounded Rectangle 4"/>
          <p:cNvSpPr/>
          <p:nvPr/>
        </p:nvSpPr>
        <p:spPr bwMode="auto">
          <a:xfrm>
            <a:off x="5791200" y="3657600"/>
            <a:ext cx="2209800" cy="2057400"/>
          </a:xfrm>
          <a:prstGeom prst="roundRect">
            <a:avLst>
              <a:gd name="adj" fmla="val 6963"/>
            </a:avLst>
          </a:prstGeom>
          <a:solidFill>
            <a:schemeClr val="tx1"/>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0" rIns="109728" bIns="54864" numCol="1" rtlCol="0" anchor="t" anchorCtr="0" compatLnSpc="1">
            <a:prstTxWarp prst="textNoShape">
              <a:avLst/>
            </a:prstTxWarp>
          </a:bodyPr>
          <a:lstStyle/>
          <a:p>
            <a:pPr defTabSz="1096963" fontAlgn="base">
              <a:spcBef>
                <a:spcPct val="0"/>
              </a:spcBef>
              <a:spcAft>
                <a:spcPct val="0"/>
              </a:spcAft>
            </a:pPr>
            <a:r>
              <a:rPr lang="en-US" sz="1800" dirty="0" smtClean="0">
                <a:solidFill>
                  <a:srgbClr val="002060"/>
                </a:solidFill>
              </a:rPr>
              <a:t>Test input, generated by Pex</a:t>
            </a:r>
          </a:p>
        </p:txBody>
      </p:sp>
      <p:cxnSp>
        <p:nvCxnSpPr>
          <p:cNvPr id="8" name="Shape 7"/>
          <p:cNvCxnSpPr>
            <a:stCxn id="12" idx="1"/>
            <a:endCxn id="4" idx="2"/>
          </p:cNvCxnSpPr>
          <p:nvPr/>
        </p:nvCxnSpPr>
        <p:spPr>
          <a:xfrm rot="10800000">
            <a:off x="4381500" y="3219450"/>
            <a:ext cx="1485900" cy="2343150"/>
          </a:xfrm>
          <a:prstGeom prst="curvedConnector2">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9" name="Curved Right Arrow 8"/>
          <p:cNvSpPr/>
          <p:nvPr/>
        </p:nvSpPr>
        <p:spPr bwMode="auto">
          <a:xfrm rot="6781822" flipH="1" flipV="1">
            <a:off x="3288469" y="3484757"/>
            <a:ext cx="1211835" cy="4470596"/>
          </a:xfrm>
          <a:prstGeom prst="curved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0" name="Picture 4"/>
          <p:cNvPicPr>
            <a:picLocks noChangeAspect="1" noChangeArrowheads="1"/>
          </p:cNvPicPr>
          <p:nvPr/>
        </p:nvPicPr>
        <p:blipFill>
          <a:blip r:embed="rId3"/>
          <a:srcRect/>
          <a:stretch>
            <a:fillRect/>
          </a:stretch>
        </p:blipFill>
        <p:spPr bwMode="auto">
          <a:xfrm>
            <a:off x="2819400" y="4343400"/>
            <a:ext cx="1524000" cy="2362200"/>
          </a:xfrm>
          <a:prstGeom prst="rect">
            <a:avLst/>
          </a:prstGeom>
          <a:noFill/>
          <a:ln w="9525">
            <a:noFill/>
            <a:miter lim="800000"/>
            <a:headEnd/>
            <a:tailEnd/>
          </a:ln>
          <a:effectLst/>
        </p:spPr>
      </p:pic>
      <p:pic>
        <p:nvPicPr>
          <p:cNvPr id="11" name="Picture 6"/>
          <p:cNvPicPr>
            <a:picLocks noChangeAspect="1" noChangeArrowheads="1"/>
          </p:cNvPicPr>
          <p:nvPr/>
        </p:nvPicPr>
        <p:blipFill>
          <a:blip r:embed="rId4"/>
          <a:srcRect/>
          <a:stretch>
            <a:fillRect/>
          </a:stretch>
        </p:blipFill>
        <p:spPr bwMode="auto">
          <a:xfrm>
            <a:off x="5943600" y="4343400"/>
            <a:ext cx="1895475" cy="1276350"/>
          </a:xfrm>
          <a:prstGeom prst="rect">
            <a:avLst/>
          </a:prstGeom>
          <a:noFill/>
          <a:ln w="9525">
            <a:noFill/>
            <a:miter lim="800000"/>
            <a:headEnd/>
            <a:tailEnd/>
          </a:ln>
          <a:effectLst/>
        </p:spPr>
      </p:pic>
      <p:sp>
        <p:nvSpPr>
          <p:cNvPr id="12" name="Rounded Rectangle 11"/>
          <p:cNvSpPr/>
          <p:nvPr/>
        </p:nvSpPr>
        <p:spPr bwMode="auto">
          <a:xfrm>
            <a:off x="5867400" y="5410200"/>
            <a:ext cx="2057400" cy="304800"/>
          </a:xfrm>
          <a:prstGeom prst="roundRect">
            <a:avLst>
              <a:gd name="adj" fmla="val 50000"/>
            </a:avLst>
          </a:prstGeom>
          <a:solidFill>
            <a:srgbClr val="FF0000">
              <a:alpha val="10196"/>
            </a:srgbClr>
          </a:solidFill>
          <a:ln w="63500">
            <a:solidFill>
              <a:srgbClr val="FF0000"/>
            </a:solidFill>
            <a:headEnd type="none" w="med" len="med"/>
            <a:tailEnd type="none" w="med" len="me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Slide Number Placeholder 4"/>
          <p:cNvSpPr txBox="1">
            <a:spLocks/>
          </p:cNvSpPr>
          <p:nvPr/>
        </p:nvSpPr>
        <p:spPr>
          <a:xfrm>
            <a:off x="70104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B4BE8B-82E4-476B-B441-6BD86FD886FF}"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Title 1"/>
          <p:cNvSpPr txBox="1">
            <a:spLocks/>
          </p:cNvSpPr>
          <p:nvPr/>
        </p:nvSpPr>
        <p:spPr>
          <a:xfrm>
            <a:off x="381000" y="230187"/>
            <a:ext cx="8382000" cy="664797"/>
          </a:xfrm>
          <a:prstGeom prst="rect">
            <a:avLst/>
          </a:prstGeom>
        </p:spPr>
        <p:txBody>
          <a:bodyPr/>
          <a:lstStyle/>
          <a:p>
            <a:pPr marL="0" marR="0" lvl="0" indent="0" algn="l" defTabSz="912777" rtl="0" eaLnBrk="1" fontAlgn="base" latinLnBrk="0" hangingPunct="1">
              <a:lnSpc>
                <a:spcPct val="90000"/>
              </a:lnSpc>
              <a:spcBef>
                <a:spcPct val="0"/>
              </a:spcBef>
              <a:spcAft>
                <a:spcPct val="0"/>
              </a:spcAft>
              <a:buClrTx/>
              <a:buSzTx/>
              <a:buFontTx/>
              <a:buNone/>
              <a:tabLst/>
              <a:defRPr/>
            </a:pPr>
            <a:r>
              <a:rPr kumimoji="0" lang="en-US" sz="4700" b="0" i="0" u="none" strike="noStrike" kern="1200" cap="none" spc="-300" normalizeH="0" baseline="0" noProof="0" dirty="0" err="1"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Magneto" pitchFamily="82" charset="0"/>
                <a:cs typeface="Arial" charset="0"/>
              </a:rPr>
              <a:t>Pex</a:t>
            </a:r>
            <a:r>
              <a:rPr kumimoji="0" lang="en-US" sz="4700" b="0" i="0" u="none" strike="noStrike" kern="1200" cap="none" spc="-300" normalizeH="0" baseline="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rPr>
              <a:t> – Test Input Generation tomorrow</a:t>
            </a:r>
            <a:endParaRPr kumimoji="0" lang="en-US" sz="4700" b="0" i="0" u="none" strike="noStrike" kern="1200" cap="none" spc="-300" normalizeH="0" baseline="0" noProof="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2"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xit" presetSubtype="0" fill="hold" grpId="3" nodeType="withEffect">
                                  <p:stCondLst>
                                    <p:cond delay="0"/>
                                  </p:stCondLst>
                                  <p:childTnLst>
                                    <p:set>
                                      <p:cBhvr>
                                        <p:cTn id="30" dur="1" fill="hold">
                                          <p:stCondLst>
                                            <p:cond delay="0"/>
                                          </p:stCondLst>
                                        </p:cTn>
                                        <p:tgtEl>
                                          <p:spTgt spid="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5" grpId="0" animBg="1"/>
      <p:bldP spid="9"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381000" y="230187"/>
            <a:ext cx="8382000" cy="664797"/>
          </a:xfrm>
          <a:prstGeom prst="rect">
            <a:avLst/>
          </a:prstGeom>
        </p:spPr>
        <p:txBody>
          <a:bodyPr/>
          <a:lstStyle/>
          <a:p>
            <a:pPr marL="0" marR="0" lvl="0" indent="0" algn="l" defTabSz="912777" rtl="0" eaLnBrk="1" fontAlgn="base" latinLnBrk="0" hangingPunct="1">
              <a:lnSpc>
                <a:spcPct val="90000"/>
              </a:lnSpc>
              <a:spcBef>
                <a:spcPct val="0"/>
              </a:spcBef>
              <a:spcAft>
                <a:spcPct val="0"/>
              </a:spcAft>
              <a:buClrTx/>
              <a:buSzTx/>
              <a:buFontTx/>
              <a:buNone/>
              <a:tabLst/>
              <a:defRPr/>
            </a:pPr>
            <a:r>
              <a:rPr kumimoji="0" lang="en-US" sz="4400" b="0" i="0" u="none" strike="noStrike" kern="1200" cap="none" spc="-300" normalizeH="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rPr>
              <a:t>Test Input Generation by</a:t>
            </a:r>
            <a:br>
              <a:rPr kumimoji="0" lang="en-US" sz="4400" b="0" i="0" u="none" strike="noStrike" kern="1200" cap="none" spc="-300" normalizeH="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rPr>
            </a:br>
            <a:r>
              <a:rPr kumimoji="0" lang="en-US" sz="4400" b="0" i="0" u="none" strike="noStrike" kern="1200" cap="none" spc="-300" normalizeH="0" noProof="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uLnTx/>
                <a:uFillTx/>
                <a:latin typeface="Calibri" pitchFamily="34" charset="0"/>
                <a:ea typeface="+mn-ea"/>
                <a:cs typeface="Arial" charset="0"/>
              </a:rPr>
              <a:t>Dynamic  Symbolic Execution</a:t>
            </a:r>
          </a:p>
        </p:txBody>
      </p:sp>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7" name="Title 1"/>
          <p:cNvSpPr txBox="1">
            <a:spLocks/>
          </p:cNvSpPr>
          <p:nvPr/>
        </p:nvSpPr>
        <p:spPr>
          <a:xfrm>
            <a:off x="381000" y="762000"/>
            <a:ext cx="8229600" cy="114300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90F14"/>
              </a:solidFill>
              <a:effectLst/>
              <a:uLnTx/>
              <a:uFillTx/>
              <a:latin typeface="+mj-lt"/>
              <a:ea typeface="+mj-ea"/>
              <a:cs typeface="+mj-cs"/>
            </a:endParaRPr>
          </a:p>
        </p:txBody>
      </p:sp>
      <p:sp>
        <p:nvSpPr>
          <p:cNvPr id="18"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19" name="Rounded Rectangle 18"/>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8"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19" name="Rounded Rectangle 18"/>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
        <p:nvSpPr>
          <p:cNvPr id="21" name="Rounded Rectangle 20"/>
          <p:cNvSpPr/>
          <p:nvPr/>
        </p:nvSpPr>
        <p:spPr bwMode="auto">
          <a:xfrm>
            <a:off x="4953000" y="1524000"/>
            <a:ext cx="1219200" cy="990600"/>
          </a:xfrm>
          <a:prstGeom prst="roundRect">
            <a:avLst>
              <a:gd name="adj" fmla="val 6963"/>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defTabSz="1096963" fontAlgn="base">
              <a:spcBef>
                <a:spcPct val="0"/>
              </a:spcBef>
              <a:spcAft>
                <a:spcPct val="0"/>
              </a:spcAft>
            </a:pPr>
            <a:r>
              <a:rPr lang="en-US" sz="1400" dirty="0" smtClean="0">
                <a:solidFill>
                  <a:schemeClr val="bg1"/>
                </a:solidFill>
                <a:latin typeface="Lucida Console" pitchFamily="49" charset="0"/>
              </a:rPr>
              <a:t>a[0] = 0;</a:t>
            </a:r>
          </a:p>
          <a:p>
            <a:pPr defTabSz="1096963" fontAlgn="base">
              <a:spcBef>
                <a:spcPct val="0"/>
              </a:spcBef>
              <a:spcAft>
                <a:spcPct val="0"/>
              </a:spcAft>
            </a:pPr>
            <a:r>
              <a:rPr lang="en-US" sz="1400" dirty="0" smtClean="0">
                <a:solidFill>
                  <a:schemeClr val="bg1"/>
                </a:solidFill>
                <a:latin typeface="Lucida Console" pitchFamily="49" charset="0"/>
              </a:rPr>
              <a:t>a[1] = 0;</a:t>
            </a:r>
          </a:p>
          <a:p>
            <a:pPr defTabSz="1096963" fontAlgn="base">
              <a:spcBef>
                <a:spcPct val="0"/>
              </a:spcBef>
              <a:spcAft>
                <a:spcPct val="0"/>
              </a:spcAft>
            </a:pPr>
            <a:r>
              <a:rPr lang="en-US" sz="1400" dirty="0" smtClean="0">
                <a:solidFill>
                  <a:schemeClr val="bg1"/>
                </a:solidFill>
                <a:latin typeface="Lucida Console" pitchFamily="49" charset="0"/>
              </a:rPr>
              <a:t>a[2] = 0;</a:t>
            </a:r>
          </a:p>
          <a:p>
            <a:pPr defTabSz="1096963" fontAlgn="base">
              <a:spcBef>
                <a:spcPct val="0"/>
              </a:spcBef>
              <a:spcAft>
                <a:spcPct val="0"/>
              </a:spcAft>
            </a:pPr>
            <a:r>
              <a:rPr lang="en-US" sz="1400" dirty="0" smtClean="0">
                <a:solidFill>
                  <a:schemeClr val="bg1"/>
                </a:solidFill>
                <a:latin typeface="Lucida Console" pitchFamily="49" charset="0"/>
              </a:rPr>
              <a:t>a[3] = 0;</a:t>
            </a:r>
          </a:p>
          <a:p>
            <a:pPr defTabSz="1096963" fontAlgn="base">
              <a:spcBef>
                <a:spcPct val="0"/>
              </a:spcBef>
              <a:spcAft>
                <a:spcPct val="0"/>
              </a:spcAft>
            </a:pPr>
            <a:r>
              <a:rPr lang="en-US" sz="1400" dirty="0" smtClean="0">
                <a:solidFill>
                  <a:schemeClr val="bg1"/>
                </a:solidFill>
                <a:latin typeface="Lucida Console" pitchFamily="49" charset="0"/>
              </a:rPr>
              <a:t>…</a:t>
            </a:r>
          </a:p>
        </p:txBody>
      </p:sp>
      <p:sp>
        <p:nvSpPr>
          <p:cNvPr id="22" name="Title 1"/>
          <p:cNvSpPr txBox="1">
            <a:spLocks/>
          </p:cNvSpPr>
          <p:nvPr/>
        </p:nvSpPr>
        <p:spPr>
          <a:xfrm>
            <a:off x="381000" y="762000"/>
            <a:ext cx="8229600" cy="114300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90F14"/>
              </a:solidFill>
              <a:effectLst/>
              <a:uLnTx/>
              <a:uFillTx/>
              <a:latin typeface="+mj-lt"/>
              <a:ea typeface="+mj-ea"/>
              <a:cs typeface="+mj-cs"/>
            </a:endParaRPr>
          </a:p>
        </p:txBody>
      </p:sp>
      <p:sp>
        <p:nvSpPr>
          <p:cNvPr id="23" name="Title 1"/>
          <p:cNvSpPr txBox="1">
            <a:spLocks/>
          </p:cNvSpPr>
          <p:nvPr/>
        </p:nvSpPr>
        <p:spPr>
          <a:xfrm>
            <a:off x="381000" y="230187"/>
            <a:ext cx="8382000" cy="664797"/>
          </a:xfrm>
          <a:prstGeom prst="rect">
            <a:avLst/>
          </a:prstGeom>
        </p:spPr>
        <p:txBody>
          <a:bodyPr/>
          <a:lstStyle/>
          <a:p>
            <a:pPr lvl="0" defTabSz="912777" fontAlgn="base">
              <a:lnSpc>
                <a:spcPct val="90000"/>
              </a:lnSpc>
              <a:spcBef>
                <a:spcPct val="0"/>
              </a:spcBef>
              <a:spcAft>
                <a:spcPct val="0"/>
              </a:spcAft>
              <a:defRPr/>
            </a:pP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Test Input Generation by</a:t>
            </a:r>
            <a:b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b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Dynamic  Symbolic Execution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p:cBhvr>
                                        <p:cTn id="6" dur="2000" fill="hold"/>
                                        <p:tgtEl>
                                          <p:spTgt spid="15"/>
                                        </p:tgtEl>
                                        <p:attrNameLst>
                                          <p:attrName>fillcolor</p:attrName>
                                        </p:attrNameLst>
                                      </p:cBhvr>
                                      <p:to>
                                        <a:srgbClr val="FFDF79"/>
                                      </p:to>
                                    </p:animClr>
                                    <p:set>
                                      <p:cBhvr>
                                        <p:cTn id="7" dur="2000" fill="hold"/>
                                        <p:tgtEl>
                                          <p:spTgt spid="15"/>
                                        </p:tgtEl>
                                        <p:attrNameLst>
                                          <p:attrName>fill.type</p:attrName>
                                        </p:attrNameLst>
                                      </p:cBhvr>
                                      <p:to>
                                        <p:strVal val="solid"/>
                                      </p:to>
                                    </p:set>
                                    <p:set>
                                      <p:cBhvr>
                                        <p:cTn id="8" dur="2000" fill="hold"/>
                                        <p:tgtEl>
                                          <p:spTgt spid="15"/>
                                        </p:tgtEl>
                                        <p:attrNameLst>
                                          <p:attrName>fill.on</p:attrName>
                                        </p:attrNameLst>
                                      </p:cBhvr>
                                      <p:to>
                                        <p:strVal val="tru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8"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19" name="Rounded Rectangle 18"/>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
        <p:nvSpPr>
          <p:cNvPr id="21" name="Cloud Callout 20"/>
          <p:cNvSpPr/>
          <p:nvPr/>
        </p:nvSpPr>
        <p:spPr bwMode="auto">
          <a:xfrm>
            <a:off x="4343400" y="1676400"/>
            <a:ext cx="3733800" cy="1905000"/>
          </a:xfrm>
          <a:prstGeom prst="cloudCallout">
            <a:avLst>
              <a:gd name="adj1" fmla="val 15167"/>
              <a:gd name="adj2" fmla="val 86601"/>
            </a:avLst>
          </a:prstGeom>
          <a:solidFill>
            <a:schemeClr val="tx1"/>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defTabSz="1096963" fontAlgn="base">
              <a:spcBef>
                <a:spcPct val="0"/>
              </a:spcBef>
              <a:spcAft>
                <a:spcPct val="0"/>
              </a:spcAft>
            </a:pPr>
            <a:endParaRPr lang="en-US" sz="1200" dirty="0" smtClean="0">
              <a:solidFill>
                <a:schemeClr val="bg1"/>
              </a:solidFill>
              <a:latin typeface="Lucida Console" pitchFamily="49" charset="0"/>
            </a:endParaRPr>
          </a:p>
          <a:p>
            <a:pPr defTabSz="1096963" fontAlgn="base">
              <a:spcBef>
                <a:spcPct val="0"/>
              </a:spcBef>
              <a:spcAft>
                <a:spcPct val="0"/>
              </a:spcAft>
            </a:pPr>
            <a:endParaRPr lang="en-US" sz="1200" dirty="0" smtClean="0">
              <a:solidFill>
                <a:schemeClr val="bg1"/>
              </a:solidFill>
              <a:latin typeface="Lucida Console" pitchFamily="49" charset="0"/>
            </a:endParaRPr>
          </a:p>
          <a:p>
            <a:pPr defTabSz="1096963" fontAlgn="base">
              <a:spcBef>
                <a:spcPct val="0"/>
              </a:spcBef>
              <a:spcAft>
                <a:spcPct val="0"/>
              </a:spcAft>
            </a:pPr>
            <a:endParaRPr lang="en-US" sz="1200" dirty="0" smtClean="0">
              <a:solidFill>
                <a:schemeClr val="bg1"/>
              </a:solidFill>
              <a:latin typeface="Lucida Console" pitchFamily="49" charset="0"/>
            </a:endParaRPr>
          </a:p>
          <a:p>
            <a:pPr defTabSz="1096963" fontAlgn="base">
              <a:spcBef>
                <a:spcPct val="0"/>
              </a:spcBef>
              <a:spcAft>
                <a:spcPct val="0"/>
              </a:spcAft>
            </a:pPr>
            <a:endParaRPr lang="en-US" sz="1200" dirty="0" smtClean="0">
              <a:solidFill>
                <a:schemeClr val="bg1"/>
              </a:solidFill>
              <a:latin typeface="Lucida Console" pitchFamily="49" charset="0"/>
            </a:endParaRPr>
          </a:p>
          <a:p>
            <a:pPr defTabSz="1096963" fontAlgn="base">
              <a:spcBef>
                <a:spcPct val="0"/>
              </a:spcBef>
              <a:spcAft>
                <a:spcPct val="0"/>
              </a:spcAft>
            </a:pPr>
            <a:endParaRPr lang="en-US" sz="1200" dirty="0" smtClean="0">
              <a:solidFill>
                <a:schemeClr val="bg1"/>
              </a:solidFill>
              <a:latin typeface="Lucida Console" pitchFamily="49" charset="0"/>
            </a:endParaRPr>
          </a:p>
          <a:p>
            <a:pPr defTabSz="1096963" fontAlgn="base">
              <a:spcBef>
                <a:spcPct val="0"/>
              </a:spcBef>
              <a:spcAft>
                <a:spcPct val="0"/>
              </a:spcAft>
            </a:pPr>
            <a:r>
              <a:rPr lang="en-US" sz="1200" dirty="0" smtClean="0">
                <a:solidFill>
                  <a:schemeClr val="bg1"/>
                </a:solidFill>
              </a:rPr>
              <a:t>Path Condition:</a:t>
            </a:r>
          </a:p>
          <a:p>
            <a:pPr defTabSz="1096963" fontAlgn="base">
              <a:spcBef>
                <a:spcPct val="0"/>
              </a:spcBef>
              <a:spcAft>
                <a:spcPct val="0"/>
              </a:spcAft>
            </a:pPr>
            <a:r>
              <a:rPr lang="en-US" sz="1200" dirty="0" smtClean="0">
                <a:solidFill>
                  <a:schemeClr val="bg1"/>
                </a:solidFill>
                <a:latin typeface="Lucida Console" pitchFamily="49" charset="0"/>
              </a:rPr>
              <a:t>… </a:t>
            </a:r>
            <a:r>
              <a:rPr lang="en-US" sz="1200" dirty="0" smtClean="0">
                <a:solidFill>
                  <a:schemeClr val="bg1"/>
                </a:solidFill>
                <a:latin typeface="Arial Unicode MS"/>
                <a:ea typeface="Arial Unicode MS"/>
                <a:cs typeface="Arial Unicode MS"/>
              </a:rPr>
              <a:t>⋀ </a:t>
            </a:r>
            <a:r>
              <a:rPr lang="en-US" sz="1200" dirty="0" err="1" smtClean="0">
                <a:solidFill>
                  <a:schemeClr val="bg1"/>
                </a:solidFill>
                <a:latin typeface="Lucida Console" pitchFamily="49" charset="0"/>
              </a:rPr>
              <a:t>magicNum</a:t>
            </a:r>
            <a:r>
              <a:rPr lang="en-US" sz="1200" dirty="0" smtClean="0">
                <a:solidFill>
                  <a:schemeClr val="bg1"/>
                </a:solidFill>
                <a:latin typeface="Lucida Console" pitchFamily="49" charset="0"/>
              </a:rPr>
              <a:t> != 0x95673948</a:t>
            </a:r>
          </a:p>
          <a:p>
            <a:pPr marL="0" marR="0" indent="0" defTabSz="10969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pic>
        <p:nvPicPr>
          <p:cNvPr id="22" name="Picture 2"/>
          <p:cNvPicPr>
            <a:picLocks noChangeAspect="1" noChangeArrowheads="1"/>
          </p:cNvPicPr>
          <p:nvPr/>
        </p:nvPicPr>
        <p:blipFill>
          <a:blip r:embed="rId2"/>
          <a:srcRect/>
          <a:stretch>
            <a:fillRect/>
          </a:stretch>
        </p:blipFill>
        <p:spPr bwMode="auto">
          <a:xfrm>
            <a:off x="5029200" y="1981200"/>
            <a:ext cx="2686050" cy="666750"/>
          </a:xfrm>
          <a:prstGeom prst="rect">
            <a:avLst/>
          </a:prstGeom>
          <a:noFill/>
          <a:ln w="9525">
            <a:noFill/>
            <a:miter lim="800000"/>
            <a:headEnd/>
            <a:tailEnd/>
          </a:ln>
          <a:effectLst/>
        </p:spPr>
      </p:pic>
      <p:sp>
        <p:nvSpPr>
          <p:cNvPr id="23" name="Title 1"/>
          <p:cNvSpPr txBox="1">
            <a:spLocks/>
          </p:cNvSpPr>
          <p:nvPr/>
        </p:nvSpPr>
        <p:spPr>
          <a:xfrm>
            <a:off x="381000" y="762000"/>
            <a:ext cx="8229600" cy="114300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90F14"/>
              </a:solidFill>
              <a:effectLst/>
              <a:uLnTx/>
              <a:uFillTx/>
              <a:latin typeface="+mj-lt"/>
              <a:ea typeface="+mj-ea"/>
              <a:cs typeface="+mj-cs"/>
            </a:endParaRPr>
          </a:p>
        </p:txBody>
      </p:sp>
      <p:sp>
        <p:nvSpPr>
          <p:cNvPr id="24" name="Title 1"/>
          <p:cNvSpPr txBox="1">
            <a:spLocks/>
          </p:cNvSpPr>
          <p:nvPr/>
        </p:nvSpPr>
        <p:spPr>
          <a:xfrm>
            <a:off x="381000" y="230187"/>
            <a:ext cx="8382000" cy="664797"/>
          </a:xfrm>
          <a:prstGeom prst="rect">
            <a:avLst/>
          </a:prstGeom>
        </p:spPr>
        <p:txBody>
          <a:bodyPr/>
          <a:lstStyle/>
          <a:p>
            <a:pPr lvl="0" defTabSz="912777" fontAlgn="base">
              <a:lnSpc>
                <a:spcPct val="90000"/>
              </a:lnSpc>
              <a:spcBef>
                <a:spcPct val="0"/>
              </a:spcBef>
              <a:spcAft>
                <a:spcPct val="0"/>
              </a:spcAft>
              <a:defRPr/>
            </a:pP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Test Input Generation by</a:t>
            </a:r>
            <a:b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b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Dynamic  Symbolic Execution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8"/>
                                        </p:tgtEl>
                                        <p:attrNameLst>
                                          <p:attrName>fillcolor</p:attrName>
                                        </p:attrNameLst>
                                      </p:cBhvr>
                                      <p:to>
                                        <a:schemeClr val="accent1"/>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mph" presetSubtype="2" fill="hold" nodeType="withEffect">
                                  <p:stCondLst>
                                    <p:cond delay="0"/>
                                  </p:stCondLst>
                                  <p:childTnLst>
                                    <p:animClr clrSpc="rgb">
                                      <p:cBhvr>
                                        <p:cTn id="16" dur="2000" fill="hold"/>
                                        <p:tgtEl>
                                          <p:spTgt spid="9"/>
                                        </p:tgtEl>
                                        <p:attrNameLst>
                                          <p:attrName>fillcolor</p:attrName>
                                        </p:attrNameLst>
                                      </p:cBhvr>
                                      <p:to>
                                        <a:schemeClr val="accent1"/>
                                      </p:to>
                                    </p:animClr>
                                    <p:set>
                                      <p:cBhvr>
                                        <p:cTn id="17" dur="2000" fill="hold"/>
                                        <p:tgtEl>
                                          <p:spTgt spid="9"/>
                                        </p:tgtEl>
                                        <p:attrNameLst>
                                          <p:attrName>fill.type</p:attrName>
                                        </p:attrNameLst>
                                      </p:cBhvr>
                                      <p:to>
                                        <p:strVal val="solid"/>
                                      </p:to>
                                    </p:set>
                                    <p:set>
                                      <p:cBhvr>
                                        <p:cTn id="18" dur="2000" fill="hold"/>
                                        <p:tgtEl>
                                          <p:spTgt spid="9"/>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8"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19" name="Rounded Rectangle 18"/>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
        <p:nvSpPr>
          <p:cNvPr id="21" name="Cloud Callout 20"/>
          <p:cNvSpPr/>
          <p:nvPr/>
        </p:nvSpPr>
        <p:spPr bwMode="auto">
          <a:xfrm>
            <a:off x="1524000" y="2362200"/>
            <a:ext cx="4191000" cy="1600200"/>
          </a:xfrm>
          <a:prstGeom prst="cloudCallout">
            <a:avLst>
              <a:gd name="adj1" fmla="val -27683"/>
              <a:gd name="adj2" fmla="val 81105"/>
            </a:avLst>
          </a:prstGeom>
          <a:solidFill>
            <a:schemeClr val="tx1"/>
          </a:solidFill>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kumimoji="0" lang="en-US" sz="1200" b="0" i="0" u="none" strike="noStrike" cap="none" normalizeH="0" baseline="0" dirty="0" smtClean="0">
                <a:solidFill>
                  <a:schemeClr val="bg1"/>
                </a:solidFill>
                <a:latin typeface="Lucida Console" pitchFamily="49" charset="0"/>
              </a:rPr>
              <a:t>… </a:t>
            </a:r>
            <a:r>
              <a:rPr kumimoji="0" lang="en-US" sz="1200" b="0" i="0" u="none" strike="noStrike" cap="none" normalizeH="0" baseline="0" dirty="0" smtClean="0">
                <a:solidFill>
                  <a:schemeClr val="bg1"/>
                </a:solidFill>
                <a:latin typeface="Arial Unicode MS"/>
                <a:ea typeface="Arial Unicode MS"/>
                <a:cs typeface="Arial Unicode MS"/>
              </a:rPr>
              <a:t>⋀ </a:t>
            </a:r>
            <a:r>
              <a:rPr kumimoji="0" lang="en-US" sz="1200" b="0" i="0" u="none" strike="noStrike" cap="none" normalizeH="0" baseline="0" dirty="0" err="1" smtClean="0">
                <a:solidFill>
                  <a:schemeClr val="bg1"/>
                </a:solidFill>
                <a:latin typeface="Lucida Console" pitchFamily="49" charset="0"/>
              </a:rPr>
              <a:t>magicNum</a:t>
            </a:r>
            <a:r>
              <a:rPr kumimoji="0" lang="en-US" sz="1200" b="0" i="0" u="none" strike="noStrike" cap="none" normalizeH="0" baseline="0" dirty="0" smtClean="0">
                <a:solidFill>
                  <a:schemeClr val="bg1"/>
                </a:solidFill>
                <a:latin typeface="Lucida Console" pitchFamily="49" charset="0"/>
              </a:rPr>
              <a:t> != 0x</a:t>
            </a:r>
            <a:r>
              <a:rPr lang="en-US" sz="1200" dirty="0" smtClean="0">
                <a:solidFill>
                  <a:schemeClr val="bg1"/>
                </a:solidFill>
                <a:latin typeface="Lucida Console" pitchFamily="49" charset="0"/>
              </a:rPr>
              <a:t>95673948</a:t>
            </a:r>
            <a:endParaRPr kumimoji="0" lang="en-US" sz="1200" b="0" i="0" u="none" strike="noStrike" cap="none" normalizeH="0" baseline="0" dirty="0" smtClean="0">
              <a:solidFill>
                <a:schemeClr val="bg1"/>
              </a:solidFill>
              <a:latin typeface="Lucida Console" pitchFamily="49" charset="0"/>
            </a:endParaRPr>
          </a:p>
          <a:p>
            <a:pPr algn="ctr" defTabSz="1096963" fontAlgn="base">
              <a:spcBef>
                <a:spcPct val="0"/>
              </a:spcBef>
              <a:spcAft>
                <a:spcPct val="0"/>
              </a:spcAft>
            </a:pPr>
            <a:r>
              <a:rPr lang="en-US" sz="1200" dirty="0" smtClean="0">
                <a:solidFill>
                  <a:schemeClr val="bg1"/>
                </a:solidFill>
                <a:latin typeface="Lucida Console" pitchFamily="49" charset="0"/>
              </a:rPr>
              <a:t>… </a:t>
            </a:r>
            <a:r>
              <a:rPr lang="en-US" sz="1200" dirty="0" smtClean="0">
                <a:solidFill>
                  <a:schemeClr val="bg1"/>
                </a:solidFill>
                <a:latin typeface="Arial Unicode MS"/>
                <a:ea typeface="Arial Unicode MS"/>
                <a:cs typeface="Arial Unicode MS"/>
              </a:rPr>
              <a:t>⋀ </a:t>
            </a:r>
            <a:r>
              <a:rPr lang="en-US" sz="1200" dirty="0" err="1" smtClean="0">
                <a:solidFill>
                  <a:schemeClr val="bg1"/>
                </a:solidFill>
                <a:latin typeface="Lucida Console" pitchFamily="49" charset="0"/>
              </a:rPr>
              <a:t>magicNum</a:t>
            </a:r>
            <a:r>
              <a:rPr lang="en-US" sz="1200" dirty="0" smtClean="0">
                <a:solidFill>
                  <a:schemeClr val="bg1"/>
                </a:solidFill>
                <a:latin typeface="Lucida Console" pitchFamily="49" charset="0"/>
              </a:rPr>
              <a:t> == 0x95673948</a:t>
            </a:r>
          </a:p>
          <a:p>
            <a:pPr marL="0" marR="0" indent="0" algn="ctr" defTabSz="109696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solidFill>
                <a:schemeClr val="bg1"/>
              </a:solidFill>
              <a:latin typeface="Lucida Console" pitchFamily="49" charset="0"/>
            </a:endParaRPr>
          </a:p>
        </p:txBody>
      </p:sp>
      <p:sp>
        <p:nvSpPr>
          <p:cNvPr id="22" name="Title 1"/>
          <p:cNvSpPr txBox="1">
            <a:spLocks/>
          </p:cNvSpPr>
          <p:nvPr/>
        </p:nvSpPr>
        <p:spPr>
          <a:xfrm>
            <a:off x="381000" y="762000"/>
            <a:ext cx="8229600" cy="114300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90F14"/>
              </a:solidFill>
              <a:effectLst/>
              <a:uLnTx/>
              <a:uFillTx/>
              <a:latin typeface="+mj-lt"/>
              <a:ea typeface="+mj-ea"/>
              <a:cs typeface="+mj-cs"/>
            </a:endParaRPr>
          </a:p>
        </p:txBody>
      </p:sp>
      <p:sp>
        <p:nvSpPr>
          <p:cNvPr id="23" name="Title 1"/>
          <p:cNvSpPr txBox="1">
            <a:spLocks/>
          </p:cNvSpPr>
          <p:nvPr/>
        </p:nvSpPr>
        <p:spPr>
          <a:xfrm>
            <a:off x="381000" y="230187"/>
            <a:ext cx="8382000" cy="664797"/>
          </a:xfrm>
          <a:prstGeom prst="rect">
            <a:avLst/>
          </a:prstGeom>
        </p:spPr>
        <p:txBody>
          <a:bodyPr/>
          <a:lstStyle/>
          <a:p>
            <a:pPr lvl="0" defTabSz="912777" fontAlgn="base">
              <a:lnSpc>
                <a:spcPct val="90000"/>
              </a:lnSpc>
              <a:spcBef>
                <a:spcPct val="0"/>
              </a:spcBef>
              <a:spcAft>
                <a:spcPct val="0"/>
              </a:spcAft>
              <a:defRPr/>
            </a:pP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Test Input Generation by</a:t>
            </a:r>
            <a:b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b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Dynamic  Symbolic Execution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p:cBhvr>
                                        <p:cTn id="6" dur="2000" fill="hold"/>
                                        <p:tgtEl>
                                          <p:spTgt spid="10"/>
                                        </p:tgtEl>
                                        <p:attrNameLst>
                                          <p:attrName>fillcolor</p:attrName>
                                        </p:attrNameLst>
                                      </p:cBhvr>
                                      <p:to>
                                        <a:schemeClr val="accent1"/>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par>
                                <p:cTn id="9" presetID="1" presetClass="entr" presetSubtype="0" fill="hold" grpId="0" nodeType="withEffect">
                                  <p:stCondLst>
                                    <p:cond delay="0"/>
                                  </p:stCondLst>
                                  <p:childTnLst>
                                    <p:set>
                                      <p:cBhvr>
                                        <p:cTn id="10" dur="1" fill="hold">
                                          <p:stCondLst>
                                            <p:cond delay="0"/>
                                          </p:stCondLst>
                                        </p:cTn>
                                        <p:tgtEl>
                                          <p:spTgt spid="21">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childTnLst>
                                </p:cTn>
                              </p:par>
                              <p:par>
                                <p:cTn id="19" presetID="3" presetClass="emph" presetSubtype="2" fill="hold" nodeType="withEffect">
                                  <p:stCondLst>
                                    <p:cond delay="0"/>
                                  </p:stCondLst>
                                  <p:childTnLst>
                                    <p:animClr clrSpc="rgb">
                                      <p:cBhvr override="childStyle">
                                        <p:cTn id="20" dur="1000" fill="hold"/>
                                        <p:tgtEl>
                                          <p:spTgt spid="21">
                                            <p:txEl>
                                              <p:pRg st="0" end="0"/>
                                            </p:txEl>
                                          </p:spTgt>
                                        </p:tgtEl>
                                        <p:attrNameLst>
                                          <p:attrName>style.color</p:attrName>
                                        </p:attrNameLst>
                                      </p:cBhvr>
                                      <p:to>
                                        <a:schemeClr val="tx1"/>
                                      </p:to>
                                    </p:animClr>
                                  </p:childTnLst>
                                </p:cTn>
                              </p:par>
                              <p:par>
                                <p:cTn id="21" presetID="3" presetClass="emph" presetSubtype="2" fill="hold" nodeType="withEffect">
                                  <p:stCondLst>
                                    <p:cond delay="0"/>
                                  </p:stCondLst>
                                  <p:childTnLst>
                                    <p:animClr clrSpc="rgb">
                                      <p:cBhvr override="childStyle">
                                        <p:cTn id="22" dur="1000" fill="hold"/>
                                        <p:tgtEl>
                                          <p:spTgt spid="21">
                                            <p:txEl>
                                              <p:pRg st="1" end="1"/>
                                            </p:txEl>
                                          </p:spTgt>
                                        </p:tgtEl>
                                        <p:attrNameLst>
                                          <p:attrName>style.color</p:attrName>
                                        </p:attrNameLst>
                                      </p:cBhvr>
                                      <p:to>
                                        <a:schemeClr val="bg1"/>
                                      </p:to>
                                    </p:animClr>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1">
                                            <p:txEl>
                                              <p:pRg st="1" end="1"/>
                                            </p:txEl>
                                          </p:spTgt>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1">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animBg="1"/>
      <p:bldP spid="21" grpId="1"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8" name="Rounded Rectangle 17"/>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
        <p:nvSpPr>
          <p:cNvPr id="20" name="Rounded Rectangle 19"/>
          <p:cNvSpPr/>
          <p:nvPr/>
        </p:nvSpPr>
        <p:spPr bwMode="auto">
          <a:xfrm>
            <a:off x="355592" y="1630208"/>
            <a:ext cx="1600200" cy="990600"/>
          </a:xfrm>
          <a:prstGeom prst="roundRect">
            <a:avLst>
              <a:gd name="adj" fmla="val 6963"/>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defTabSz="1096963" fontAlgn="base">
              <a:spcBef>
                <a:spcPct val="0"/>
              </a:spcBef>
              <a:spcAft>
                <a:spcPct val="0"/>
              </a:spcAft>
            </a:pPr>
            <a:r>
              <a:rPr lang="en-US" sz="1400" dirty="0" smtClean="0">
                <a:solidFill>
                  <a:schemeClr val="bg1"/>
                </a:solidFill>
                <a:latin typeface="Lucida Console" pitchFamily="49" charset="0"/>
              </a:rPr>
              <a:t>a[0] = 206;</a:t>
            </a:r>
          </a:p>
          <a:p>
            <a:pPr defTabSz="1096963" fontAlgn="base">
              <a:spcBef>
                <a:spcPct val="0"/>
              </a:spcBef>
              <a:spcAft>
                <a:spcPct val="0"/>
              </a:spcAft>
            </a:pPr>
            <a:r>
              <a:rPr lang="en-US" sz="1400" dirty="0" smtClean="0">
                <a:solidFill>
                  <a:schemeClr val="bg1"/>
                </a:solidFill>
                <a:latin typeface="Lucida Console" pitchFamily="49" charset="0"/>
              </a:rPr>
              <a:t>a[1] = 202;</a:t>
            </a:r>
          </a:p>
          <a:p>
            <a:pPr defTabSz="1096963" fontAlgn="base">
              <a:spcBef>
                <a:spcPct val="0"/>
              </a:spcBef>
              <a:spcAft>
                <a:spcPct val="0"/>
              </a:spcAft>
            </a:pPr>
            <a:r>
              <a:rPr lang="en-US" sz="1400" dirty="0" smtClean="0">
                <a:solidFill>
                  <a:schemeClr val="bg1"/>
                </a:solidFill>
                <a:latin typeface="Lucida Console" pitchFamily="49" charset="0"/>
              </a:rPr>
              <a:t>a[2] = 239;</a:t>
            </a:r>
          </a:p>
          <a:p>
            <a:pPr defTabSz="1096963" fontAlgn="base">
              <a:spcBef>
                <a:spcPct val="0"/>
              </a:spcBef>
              <a:spcAft>
                <a:spcPct val="0"/>
              </a:spcAft>
            </a:pPr>
            <a:r>
              <a:rPr lang="en-US" sz="1400" dirty="0" smtClean="0">
                <a:solidFill>
                  <a:schemeClr val="bg1"/>
                </a:solidFill>
                <a:latin typeface="Lucida Console" pitchFamily="49" charset="0"/>
              </a:rPr>
              <a:t>a[3] = 190;</a:t>
            </a:r>
          </a:p>
          <a:p>
            <a:pPr defTabSz="1096963" fontAlgn="base">
              <a:spcBef>
                <a:spcPct val="0"/>
              </a:spcBef>
              <a:spcAft>
                <a:spcPct val="0"/>
              </a:spcAft>
            </a:pPr>
            <a:endParaRPr lang="en-US" sz="1400" dirty="0" smtClean="0">
              <a:solidFill>
                <a:schemeClr val="bg1"/>
              </a:solidFill>
              <a:latin typeface="Lucida Console" pitchFamily="49" charset="0"/>
            </a:endParaRPr>
          </a:p>
        </p:txBody>
      </p:sp>
      <p:sp>
        <p:nvSpPr>
          <p:cNvPr id="21"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22" name="Title 1"/>
          <p:cNvSpPr txBox="1">
            <a:spLocks/>
          </p:cNvSpPr>
          <p:nvPr/>
        </p:nvSpPr>
        <p:spPr>
          <a:xfrm>
            <a:off x="381000" y="762000"/>
            <a:ext cx="8229600" cy="114300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90F14"/>
              </a:solidFill>
              <a:effectLst/>
              <a:uLnTx/>
              <a:uFillTx/>
              <a:latin typeface="+mj-lt"/>
              <a:ea typeface="+mj-ea"/>
              <a:cs typeface="+mj-cs"/>
            </a:endParaRPr>
          </a:p>
        </p:txBody>
      </p:sp>
      <p:sp>
        <p:nvSpPr>
          <p:cNvPr id="23" name="Title 1"/>
          <p:cNvSpPr txBox="1">
            <a:spLocks/>
          </p:cNvSpPr>
          <p:nvPr/>
        </p:nvSpPr>
        <p:spPr>
          <a:xfrm>
            <a:off x="381000" y="230187"/>
            <a:ext cx="8382000" cy="664797"/>
          </a:xfrm>
          <a:prstGeom prst="rect">
            <a:avLst/>
          </a:prstGeom>
        </p:spPr>
        <p:txBody>
          <a:bodyPr/>
          <a:lstStyle/>
          <a:p>
            <a:pPr lvl="0" defTabSz="912777" fontAlgn="base">
              <a:lnSpc>
                <a:spcPct val="90000"/>
              </a:lnSpc>
              <a:spcBef>
                <a:spcPct val="0"/>
              </a:spcBef>
              <a:spcAft>
                <a:spcPct val="0"/>
              </a:spcAft>
              <a:defRPr/>
            </a:pP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Test Input Generation by</a:t>
            </a:r>
            <a:b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b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Dynamic  Symbolic Execution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withEffect">
                                  <p:stCondLst>
                                    <p:cond delay="0"/>
                                  </p:stCondLst>
                                  <p:childTnLst>
                                    <p:animClr clrSpc="rgb">
                                      <p:cBhvr>
                                        <p:cTn id="6" dur="2000" fill="hold"/>
                                        <p:tgtEl>
                                          <p:spTgt spid="7"/>
                                        </p:tgtEl>
                                        <p:attrNameLst>
                                          <p:attrName>fillcolor</p:attrName>
                                        </p:attrNameLst>
                                      </p:cBhvr>
                                      <p:to>
                                        <a:schemeClr val="accent1"/>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8"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19" name="Rounded Rectangle 18"/>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
        <p:nvSpPr>
          <p:cNvPr id="21" name="Title 1"/>
          <p:cNvSpPr txBox="1">
            <a:spLocks/>
          </p:cNvSpPr>
          <p:nvPr/>
        </p:nvSpPr>
        <p:spPr>
          <a:xfrm>
            <a:off x="381000" y="762000"/>
            <a:ext cx="8229600" cy="1143000"/>
          </a:xfrm>
          <a:prstGeom prst="rect">
            <a:avLst/>
          </a:prstGeom>
        </p:spPr>
        <p:txBody>
          <a:bodyP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90F14"/>
              </a:solidFill>
              <a:effectLst/>
              <a:uLnTx/>
              <a:uFillTx/>
              <a:latin typeface="+mj-lt"/>
              <a:ea typeface="+mj-ea"/>
              <a:cs typeface="+mj-cs"/>
            </a:endParaRPr>
          </a:p>
        </p:txBody>
      </p:sp>
      <p:sp>
        <p:nvSpPr>
          <p:cNvPr id="22" name="Title 1"/>
          <p:cNvSpPr txBox="1">
            <a:spLocks/>
          </p:cNvSpPr>
          <p:nvPr/>
        </p:nvSpPr>
        <p:spPr>
          <a:xfrm>
            <a:off x="381000" y="230187"/>
            <a:ext cx="8382000" cy="664797"/>
          </a:xfrm>
          <a:prstGeom prst="rect">
            <a:avLst/>
          </a:prstGeom>
        </p:spPr>
        <p:txBody>
          <a:bodyPr/>
          <a:lstStyle/>
          <a:p>
            <a:pPr lvl="0" defTabSz="912777" fontAlgn="base">
              <a:lnSpc>
                <a:spcPct val="90000"/>
              </a:lnSpc>
              <a:spcBef>
                <a:spcPct val="0"/>
              </a:spcBef>
              <a:spcAft>
                <a:spcPct val="0"/>
              </a:spcAft>
              <a:defRPr/>
            </a:pP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Test Input Generation by</a:t>
            </a:r>
            <a:b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br>
            <a:r>
              <a:rPr lang="en-US" sz="4400" spc="-300" dirty="0" smtClean="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cs typeface="Arial" charset="0"/>
              </a:rPr>
              <a:t>Dynamic  Symbolic Execution</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685800" y="5562600"/>
            <a:ext cx="3733800" cy="1066800"/>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Rounded Rectangle 6"/>
          <p:cNvSpPr>
            <a:spLocks noChangeArrowheads="1"/>
          </p:cNvSpPr>
          <p:nvPr/>
        </p:nvSpPr>
        <p:spPr bwMode="auto">
          <a:xfrm>
            <a:off x="3953191" y="2362200"/>
            <a:ext cx="1349269"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Test</a:t>
            </a:r>
            <a:br>
              <a:rPr lang="en-US" sz="2000" dirty="0">
                <a:solidFill>
                  <a:schemeClr val="lt1"/>
                </a:solidFill>
                <a:effectLst>
                  <a:outerShdw blurRad="38100" dist="38100" dir="2700000" algn="tl">
                    <a:srgbClr val="000000">
                      <a:alpha val="43137"/>
                    </a:srgbClr>
                  </a:outerShdw>
                </a:effectLst>
                <a:latin typeface="Segoe" pitchFamily="34" charset="0"/>
              </a:rPr>
            </a:br>
            <a:r>
              <a:rPr lang="en-US" sz="2000" dirty="0">
                <a:solidFill>
                  <a:schemeClr val="lt1"/>
                </a:solidFill>
                <a:effectLst>
                  <a:outerShdw blurRad="38100" dist="38100" dir="2700000" algn="tl">
                    <a:srgbClr val="000000">
                      <a:alpha val="43137"/>
                    </a:srgbClr>
                  </a:outerShdw>
                </a:effectLst>
                <a:latin typeface="Segoe" pitchFamily="34" charset="0"/>
              </a:rPr>
              <a:t>Inputs</a:t>
            </a:r>
          </a:p>
        </p:txBody>
      </p:sp>
      <p:sp>
        <p:nvSpPr>
          <p:cNvPr id="4" name="Rounded Rectangle 7"/>
          <p:cNvSpPr>
            <a:spLocks noChangeArrowheads="1"/>
          </p:cNvSpPr>
          <p:nvPr/>
        </p:nvSpPr>
        <p:spPr bwMode="auto">
          <a:xfrm>
            <a:off x="1190401" y="3200400"/>
            <a:ext cx="1991780" cy="68580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Constraint System</a:t>
            </a:r>
          </a:p>
        </p:txBody>
      </p:sp>
      <p:sp>
        <p:nvSpPr>
          <p:cNvPr id="5" name="Rounded Rectangle 8"/>
          <p:cNvSpPr>
            <a:spLocks noChangeArrowheads="1"/>
          </p:cNvSpPr>
          <p:nvPr/>
        </p:nvSpPr>
        <p:spPr bwMode="auto">
          <a:xfrm>
            <a:off x="6009220" y="3344660"/>
            <a:ext cx="1991780" cy="397280"/>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000" dirty="0">
                <a:solidFill>
                  <a:schemeClr val="lt1"/>
                </a:solidFill>
                <a:effectLst>
                  <a:outerShdw blurRad="38100" dist="38100" dir="2700000" algn="tl">
                    <a:srgbClr val="000000">
                      <a:alpha val="43137"/>
                    </a:srgbClr>
                  </a:outerShdw>
                </a:effectLst>
                <a:latin typeface="Segoe" pitchFamily="34" charset="0"/>
              </a:rPr>
              <a:t>Execution Path</a:t>
            </a:r>
          </a:p>
        </p:txBody>
      </p:sp>
      <p:sp>
        <p:nvSpPr>
          <p:cNvPr id="6" name="Can 9"/>
          <p:cNvSpPr>
            <a:spLocks noChangeArrowheads="1"/>
          </p:cNvSpPr>
          <p:nvPr/>
        </p:nvSpPr>
        <p:spPr bwMode="auto">
          <a:xfrm>
            <a:off x="3953191" y="4074906"/>
            <a:ext cx="1349269" cy="1086116"/>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000" dirty="0">
                <a:effectLst>
                  <a:outerShdw blurRad="38100" dist="38100" dir="2700000" algn="tl">
                    <a:srgbClr val="000000">
                      <a:alpha val="43137"/>
                    </a:srgbClr>
                  </a:outerShdw>
                </a:effectLst>
                <a:latin typeface="Segoe" pitchFamily="34" charset="0"/>
              </a:rPr>
              <a:t>Known</a:t>
            </a:r>
            <a:br>
              <a:rPr lang="en-US" sz="2000" dirty="0">
                <a:effectLst>
                  <a:outerShdw blurRad="38100" dist="38100" dir="2700000" algn="tl">
                    <a:srgbClr val="000000">
                      <a:alpha val="43137"/>
                    </a:srgbClr>
                  </a:outerShdw>
                </a:effectLst>
                <a:latin typeface="Segoe" pitchFamily="34" charset="0"/>
              </a:rPr>
            </a:br>
            <a:r>
              <a:rPr lang="en-US" sz="2000" dirty="0">
                <a:effectLst>
                  <a:outerShdw blurRad="38100" dist="38100" dir="2700000" algn="tl">
                    <a:srgbClr val="000000">
                      <a:alpha val="43137"/>
                    </a:srgbClr>
                  </a:outerShdw>
                </a:effectLst>
                <a:latin typeface="Segoe" pitchFamily="34" charset="0"/>
              </a:rPr>
              <a:t>Paths</a:t>
            </a:r>
          </a:p>
        </p:txBody>
      </p:sp>
      <p:sp>
        <p:nvSpPr>
          <p:cNvPr id="7" name="Bent Arrow 6"/>
          <p:cNvSpPr/>
          <p:nvPr/>
        </p:nvSpPr>
        <p:spPr bwMode="auto">
          <a:xfrm>
            <a:off x="2218415" y="2560723"/>
            <a:ext cx="1413521" cy="543058"/>
          </a:xfrm>
          <a:prstGeom prst="bentArrow">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5400000">
            <a:off x="6148659" y="2164281"/>
            <a:ext cx="620638" cy="1413521"/>
          </a:xfrm>
          <a:prstGeom prst="bentArrow">
            <a:avLst>
              <a:gd name="adj1" fmla="val 20519"/>
              <a:gd name="adj2" fmla="val 17245"/>
              <a:gd name="adj3" fmla="val 23074"/>
              <a:gd name="adj4" fmla="val 46831"/>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9" name="Bent Arrow 8"/>
          <p:cNvSpPr/>
          <p:nvPr/>
        </p:nvSpPr>
        <p:spPr bwMode="auto">
          <a:xfrm rot="10800000">
            <a:off x="5687964" y="3958538"/>
            <a:ext cx="1413521" cy="892166"/>
          </a:xfrm>
          <a:prstGeom prst="bentArrow">
            <a:avLst>
              <a:gd name="adj1" fmla="val 15687"/>
              <a:gd name="adj2" fmla="val 14357"/>
              <a:gd name="adj3" fmla="val 17018"/>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16200000">
            <a:off x="2369987" y="3678467"/>
            <a:ext cx="853377" cy="1413521"/>
          </a:xfrm>
          <a:prstGeom prst="bentArrow">
            <a:avLst>
              <a:gd name="adj1" fmla="val 15687"/>
              <a:gd name="adj2" fmla="val 16353"/>
              <a:gd name="adj3" fmla="val 25000"/>
              <a:gd name="adj4" fmla="val 43750"/>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effectLst>
                <a:outerShdw blurRad="38100" dist="38100" dir="2700000" algn="tl">
                  <a:srgbClr val="000000">
                    <a:alpha val="43137"/>
                  </a:srgbClr>
                </a:outerShdw>
              </a:effectLst>
              <a:latin typeface="Segoe" pitchFamily="34" charset="0"/>
            </a:endParaRPr>
          </a:p>
        </p:txBody>
      </p:sp>
      <p:sp>
        <p:nvSpPr>
          <p:cNvPr id="11" name="TextBox 15"/>
          <p:cNvSpPr txBox="1">
            <a:spLocks noChangeArrowheads="1"/>
          </p:cNvSpPr>
          <p:nvPr/>
        </p:nvSpPr>
        <p:spPr bwMode="auto">
          <a:xfrm>
            <a:off x="6554001" y="1981200"/>
            <a:ext cx="1446999" cy="584775"/>
          </a:xfrm>
          <a:prstGeom prst="rect">
            <a:avLst/>
          </a:prstGeom>
          <a:noFill/>
          <a:ln w="9525">
            <a:noFill/>
            <a:miter lim="800000"/>
            <a:headEnd/>
            <a:tailEnd/>
          </a:ln>
        </p:spPr>
        <p:txBody>
          <a:bodyPr wrap="none">
            <a:spAutoFit/>
          </a:bodyPr>
          <a:lstStyle/>
          <a:p>
            <a:r>
              <a:rPr lang="en-US" sz="1600" dirty="0">
                <a:latin typeface="Segoe" pitchFamily="34" charset="0"/>
              </a:rPr>
              <a:t>Run Test and </a:t>
            </a:r>
            <a:br>
              <a:rPr lang="en-US" sz="1600" dirty="0">
                <a:latin typeface="Segoe" pitchFamily="34" charset="0"/>
              </a:rPr>
            </a:br>
            <a:r>
              <a:rPr lang="en-US" sz="1600" dirty="0">
                <a:latin typeface="Segoe" pitchFamily="34" charset="0"/>
              </a:rPr>
              <a:t>Monitor</a:t>
            </a:r>
          </a:p>
        </p:txBody>
      </p:sp>
      <p:sp>
        <p:nvSpPr>
          <p:cNvPr id="12" name="TextBox 16"/>
          <p:cNvSpPr txBox="1">
            <a:spLocks noChangeArrowheads="1"/>
          </p:cNvSpPr>
          <p:nvPr/>
        </p:nvSpPr>
        <p:spPr bwMode="auto">
          <a:xfrm>
            <a:off x="6473018" y="4596825"/>
            <a:ext cx="1527982" cy="584775"/>
          </a:xfrm>
          <a:prstGeom prst="rect">
            <a:avLst/>
          </a:prstGeom>
          <a:noFill/>
          <a:ln w="9525">
            <a:noFill/>
            <a:miter lim="800000"/>
            <a:headEnd/>
            <a:tailEnd/>
          </a:ln>
        </p:spPr>
        <p:txBody>
          <a:bodyPr wrap="none">
            <a:spAutoFit/>
          </a:bodyPr>
          <a:lstStyle/>
          <a:p>
            <a:pPr algn="r"/>
            <a:r>
              <a:rPr lang="en-US" sz="1600" dirty="0" smtClean="0">
                <a:latin typeface="Segoe" pitchFamily="34" charset="0"/>
              </a:rPr>
              <a:t>Record</a:t>
            </a:r>
          </a:p>
          <a:p>
            <a:pPr algn="r"/>
            <a:r>
              <a:rPr lang="en-US" sz="1600" dirty="0" smtClean="0">
                <a:latin typeface="Segoe" pitchFamily="34" charset="0"/>
              </a:rPr>
              <a:t>Path Condition</a:t>
            </a:r>
            <a:endParaRPr lang="en-US" sz="1600" dirty="0">
              <a:latin typeface="Segoe" pitchFamily="34" charset="0"/>
            </a:endParaRPr>
          </a:p>
        </p:txBody>
      </p:sp>
      <p:sp>
        <p:nvSpPr>
          <p:cNvPr id="13" name="TextBox 17"/>
          <p:cNvSpPr txBox="1">
            <a:spLocks noChangeArrowheads="1"/>
          </p:cNvSpPr>
          <p:nvPr/>
        </p:nvSpPr>
        <p:spPr bwMode="auto">
          <a:xfrm>
            <a:off x="1066800" y="4596825"/>
            <a:ext cx="1654620" cy="584775"/>
          </a:xfrm>
          <a:prstGeom prst="rect">
            <a:avLst/>
          </a:prstGeom>
          <a:noFill/>
          <a:ln w="9525">
            <a:noFill/>
            <a:miter lim="800000"/>
            <a:headEnd/>
            <a:tailEnd/>
          </a:ln>
        </p:spPr>
        <p:txBody>
          <a:bodyPr wrap="none">
            <a:spAutoFit/>
          </a:bodyPr>
          <a:lstStyle/>
          <a:p>
            <a:pPr algn="l"/>
            <a:r>
              <a:rPr lang="en-US" sz="1600" dirty="0" smtClean="0">
                <a:latin typeface="Segoe" pitchFamily="34" charset="0"/>
              </a:rPr>
              <a:t>Choose an </a:t>
            </a:r>
          </a:p>
          <a:p>
            <a:pPr algn="l"/>
            <a:r>
              <a:rPr lang="en-US" sz="1600" dirty="0" smtClean="0">
                <a:latin typeface="Segoe" pitchFamily="34" charset="0"/>
              </a:rPr>
              <a:t>Uncovered Path</a:t>
            </a:r>
            <a:endParaRPr lang="en-US" sz="1600" dirty="0">
              <a:latin typeface="Segoe" pitchFamily="34" charset="0"/>
            </a:endParaRPr>
          </a:p>
        </p:txBody>
      </p:sp>
      <p:sp>
        <p:nvSpPr>
          <p:cNvPr id="14" name="TextBox 18"/>
          <p:cNvSpPr txBox="1">
            <a:spLocks noChangeArrowheads="1"/>
          </p:cNvSpPr>
          <p:nvPr/>
        </p:nvSpPr>
        <p:spPr bwMode="auto">
          <a:xfrm>
            <a:off x="1600200" y="2362200"/>
            <a:ext cx="696024" cy="338554"/>
          </a:xfrm>
          <a:prstGeom prst="rect">
            <a:avLst/>
          </a:prstGeom>
          <a:noFill/>
          <a:ln w="9525">
            <a:noFill/>
            <a:miter lim="800000"/>
            <a:headEnd/>
            <a:tailEnd/>
          </a:ln>
        </p:spPr>
        <p:txBody>
          <a:bodyPr wrap="none">
            <a:spAutoFit/>
          </a:bodyPr>
          <a:lstStyle/>
          <a:p>
            <a:r>
              <a:rPr lang="en-US" sz="1600" dirty="0" smtClean="0">
                <a:latin typeface="Segoe" pitchFamily="34" charset="0"/>
              </a:rPr>
              <a:t>Solve</a:t>
            </a:r>
            <a:endParaRPr lang="en-US" sz="1600" dirty="0">
              <a:latin typeface="Segoe" pitchFamily="34" charset="0"/>
            </a:endParaRPr>
          </a:p>
        </p:txBody>
      </p:sp>
      <p:sp>
        <p:nvSpPr>
          <p:cNvPr id="15" name="Down Arrow 19"/>
          <p:cNvSpPr>
            <a:spLocks noChangeArrowheads="1"/>
          </p:cNvSpPr>
          <p:nvPr/>
        </p:nvSpPr>
        <p:spPr bwMode="auto">
          <a:xfrm>
            <a:off x="4485937" y="1752600"/>
            <a:ext cx="408261" cy="497804"/>
          </a:xfrm>
          <a:prstGeom prst="downArrow">
            <a:avLst>
              <a:gd name="adj1" fmla="val 50000"/>
              <a:gd name="adj2" fmla="val 50024"/>
            </a:avLst>
          </a:prstGeom>
          <a:solidFill>
            <a:schemeClr val="accent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chemeClr val="lt1"/>
              </a:solidFill>
              <a:effectLst>
                <a:outerShdw blurRad="38100" dist="38100" dir="2700000" algn="tl">
                  <a:srgbClr val="000000">
                    <a:alpha val="43137"/>
                  </a:srgbClr>
                </a:outerShdw>
              </a:effectLst>
              <a:latin typeface="Segoe" pitchFamily="34" charset="0"/>
            </a:endParaRPr>
          </a:p>
        </p:txBody>
      </p:sp>
      <p:sp>
        <p:nvSpPr>
          <p:cNvPr id="16" name="TextBox 21"/>
          <p:cNvSpPr txBox="1">
            <a:spLocks noChangeArrowheads="1"/>
          </p:cNvSpPr>
          <p:nvPr/>
        </p:nvSpPr>
        <p:spPr bwMode="auto">
          <a:xfrm>
            <a:off x="696647" y="5722203"/>
            <a:ext cx="3706464"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Result: small test suite, </a:t>
            </a:r>
            <a:b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b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high </a:t>
            </a:r>
            <a:r>
              <a:rPr lang="en-US" sz="2400" b="1" dirty="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code </a:t>
            </a:r>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coverage</a:t>
            </a:r>
          </a:p>
        </p:txBody>
      </p:sp>
      <p:sp>
        <p:nvSpPr>
          <p:cNvPr id="18" name="TextBox 15"/>
          <p:cNvSpPr txBox="1">
            <a:spLocks noChangeArrowheads="1"/>
          </p:cNvSpPr>
          <p:nvPr/>
        </p:nvSpPr>
        <p:spPr bwMode="auto">
          <a:xfrm>
            <a:off x="2209800" y="1676400"/>
            <a:ext cx="2392643" cy="338554"/>
          </a:xfrm>
          <a:prstGeom prst="rect">
            <a:avLst/>
          </a:prstGeom>
          <a:noFill/>
          <a:ln w="9525">
            <a:noFill/>
            <a:miter lim="800000"/>
            <a:headEnd/>
            <a:tailEnd/>
          </a:ln>
        </p:spPr>
        <p:txBody>
          <a:bodyPr wrap="none">
            <a:spAutoFit/>
          </a:bodyPr>
          <a:lstStyle/>
          <a:p>
            <a:r>
              <a:rPr lang="en-US" sz="1600" dirty="0" smtClean="0">
                <a:latin typeface="Segoe" pitchFamily="34" charset="0"/>
              </a:rPr>
              <a:t>Initially, choose Arbitrary</a:t>
            </a:r>
            <a:endParaRPr lang="en-US" sz="1600" dirty="0">
              <a:latin typeface="Segoe" pitchFamily="34" charset="0"/>
            </a:endParaRPr>
          </a:p>
        </p:txBody>
      </p:sp>
      <p:sp>
        <p:nvSpPr>
          <p:cNvPr id="19" name="Rounded Rectangle 18"/>
          <p:cNvSpPr/>
          <p:nvPr/>
        </p:nvSpPr>
        <p:spPr bwMode="auto">
          <a:xfrm>
            <a:off x="4953000" y="5562599"/>
            <a:ext cx="3352800" cy="1066801"/>
          </a:xfrm>
          <a:prstGeom prst="roundRect">
            <a:avLst>
              <a:gd name="adj" fmla="val 696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21"/>
          <p:cNvSpPr txBox="1">
            <a:spLocks noChangeArrowheads="1"/>
          </p:cNvSpPr>
          <p:nvPr/>
        </p:nvSpPr>
        <p:spPr bwMode="auto">
          <a:xfrm>
            <a:off x="5029200" y="5700117"/>
            <a:ext cx="3172663" cy="830997"/>
          </a:xfrm>
          <a:prstGeom prst="rect">
            <a:avLst/>
          </a:prstGeom>
          <a:noFill/>
          <a:ln w="9525">
            <a:noFill/>
            <a:miter lim="800000"/>
            <a:headEnd/>
            <a:tailEnd/>
          </a:ln>
        </p:spPr>
        <p:txBody>
          <a:bodyPr wrap="none">
            <a:spAutoFit/>
          </a:bodyPr>
          <a:lstStyle/>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Finds only real bugs</a:t>
            </a:r>
          </a:p>
          <a:p>
            <a:pPr algn="l"/>
            <a:r>
              <a:rPr lang="en-US" sz="2400" b="1" dirty="0" smtClean="0">
                <a:effectLst>
                  <a:glow rad="63500">
                    <a:schemeClr val="accent2">
                      <a:satMod val="175000"/>
                      <a:alpha val="40000"/>
                    </a:schemeClr>
                  </a:glow>
                  <a:outerShdw blurRad="50800" dist="38100" dir="2700000" algn="tl" rotWithShape="0">
                    <a:prstClr val="black">
                      <a:alpha val="40000"/>
                    </a:prstClr>
                  </a:outerShdw>
                </a:effectLst>
                <a:latin typeface="Segoe" pitchFamily="34" charset="0"/>
              </a:rPr>
              <a:t>No false warnings</a:t>
            </a:r>
          </a:p>
        </p:txBody>
      </p:sp>
      <p:sp>
        <p:nvSpPr>
          <p:cNvPr id="22" name="Title 1"/>
          <p:cNvSpPr txBox="1">
            <a:spLocks/>
          </p:cNvSpPr>
          <p:nvPr/>
        </p:nvSpPr>
        <p:spPr>
          <a:xfrm>
            <a:off x="457200" y="203205"/>
            <a:ext cx="8229600" cy="1143000"/>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77500" lnSpcReduction="20000"/>
          </a:bodyPr>
          <a:lstStyle/>
          <a:p>
            <a:pPr marL="0" marR="0" lvl="0" indent="0" algn="ctr" defTabSz="914027" rtl="0" eaLnBrk="1" fontAlgn="base" latinLnBrk="0" hangingPunct="1">
              <a:lnSpc>
                <a:spcPct val="90000"/>
              </a:lnSpc>
              <a:spcBef>
                <a:spcPct val="0"/>
              </a:spcBef>
              <a:spcAft>
                <a:spcPct val="0"/>
              </a:spcAft>
              <a:buClrTx/>
              <a:buSzTx/>
              <a:buFontTx/>
              <a:buNone/>
              <a:tabLst/>
              <a:defRPr/>
            </a:pPr>
            <a:r>
              <a:rPr kumimoji="0" lang="en-US" sz="5400" b="0" i="0" u="none" strike="noStrike" kern="1200" cap="none" spc="-30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Automatic Test</a:t>
            </a:r>
            <a:r>
              <a:rPr kumimoji="0" lang="en-US" sz="5400" b="0" i="0" u="none" strike="noStrike" kern="1200" cap="none" spc="-300" normalizeH="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 Input Generation:</a:t>
            </a:r>
          </a:p>
          <a:p>
            <a:pPr marL="0" marR="0" lvl="0" indent="0" algn="ctr" defTabSz="914027" rtl="0" eaLnBrk="1" fontAlgn="base" latinLnBrk="0" hangingPunct="1">
              <a:lnSpc>
                <a:spcPct val="90000"/>
              </a:lnSpc>
              <a:spcBef>
                <a:spcPct val="0"/>
              </a:spcBef>
              <a:spcAft>
                <a:spcPct val="0"/>
              </a:spcAft>
              <a:buClrTx/>
              <a:buSzTx/>
              <a:buFontTx/>
              <a:buNone/>
              <a:tabLst/>
              <a:defRPr/>
            </a:pPr>
            <a:r>
              <a:rPr lang="en-US" sz="5400" spc="-300" baseline="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pitchFamily="34" charset="0"/>
                <a:cs typeface="Arial" charset="0"/>
              </a:rPr>
              <a:t>Whole-program,</a:t>
            </a:r>
            <a:r>
              <a:rPr lang="en-US" sz="5400" spc="-30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pitchFamily="34" charset="0"/>
                <a:cs typeface="Arial" charset="0"/>
              </a:rPr>
              <a:t> white box code analysis</a:t>
            </a:r>
            <a:endParaRPr kumimoji="0" lang="en-US" sz="5400" b="1" i="0" u="none" strike="noStrike" kern="1200" cap="none" spc="-300" normalizeH="0" baseline="0" noProof="0" dirty="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Domains from programs</a:t>
            </a:r>
            <a:endParaRPr lang="en-US" dirty="0"/>
          </a:p>
        </p:txBody>
      </p:sp>
      <p:sp>
        <p:nvSpPr>
          <p:cNvPr id="3" name="Content Placeholder 2"/>
          <p:cNvSpPr>
            <a:spLocks noGrp="1"/>
          </p:cNvSpPr>
          <p:nvPr>
            <p:ph idx="1"/>
          </p:nvPr>
        </p:nvSpPr>
        <p:spPr>
          <a:xfrm>
            <a:off x="381000" y="1412875"/>
            <a:ext cx="8382000" cy="5207579"/>
          </a:xfrm>
        </p:spPr>
        <p:txBody>
          <a:bodyPr/>
          <a:lstStyle/>
          <a:p>
            <a:r>
              <a:rPr lang="en-US" sz="2400" dirty="0" smtClean="0"/>
              <a:t>Bits and bytes</a:t>
            </a:r>
          </a:p>
          <a:p>
            <a:endParaRPr lang="en-US" sz="2400" dirty="0" smtClean="0"/>
          </a:p>
          <a:p>
            <a:r>
              <a:rPr lang="en-US" sz="2400" dirty="0" smtClean="0"/>
              <a:t>Arithmetic	</a:t>
            </a:r>
          </a:p>
          <a:p>
            <a:endParaRPr lang="en-US" sz="2400" dirty="0" smtClean="0"/>
          </a:p>
          <a:p>
            <a:r>
              <a:rPr lang="en-US" sz="2400" dirty="0" smtClean="0"/>
              <a:t>Arrays	</a:t>
            </a:r>
          </a:p>
          <a:p>
            <a:endParaRPr lang="en-US" sz="2400" dirty="0" smtClean="0"/>
          </a:p>
          <a:p>
            <a:r>
              <a:rPr lang="en-US" sz="2400" dirty="0" smtClean="0"/>
              <a:t>Records		</a:t>
            </a:r>
          </a:p>
          <a:p>
            <a:endParaRPr lang="en-US" sz="2400" dirty="0" smtClean="0"/>
          </a:p>
          <a:p>
            <a:r>
              <a:rPr lang="en-US" sz="2400" dirty="0" smtClean="0"/>
              <a:t>Heaps		</a:t>
            </a:r>
          </a:p>
          <a:p>
            <a:endParaRPr lang="en-US" sz="2400" dirty="0" smtClean="0"/>
          </a:p>
          <a:p>
            <a:r>
              <a:rPr lang="en-US" sz="2400" dirty="0" smtClean="0"/>
              <a:t>Data-types	</a:t>
            </a:r>
          </a:p>
          <a:p>
            <a:pPr>
              <a:buNone/>
            </a:pPr>
            <a:endParaRPr lang="en-US" sz="2400" dirty="0" smtClean="0"/>
          </a:p>
          <a:p>
            <a:r>
              <a:rPr lang="en-US" sz="2400" dirty="0" smtClean="0"/>
              <a:t>Object inheritance</a:t>
            </a:r>
            <a:endParaRPr lang="en-US" sz="2400" dirty="0"/>
          </a:p>
        </p:txBody>
      </p:sp>
      <p:graphicFrame>
        <p:nvGraphicFramePr>
          <p:cNvPr id="4" name="Object 3"/>
          <p:cNvGraphicFramePr>
            <a:graphicFrameLocks noChangeAspect="1"/>
          </p:cNvGraphicFramePr>
          <p:nvPr/>
        </p:nvGraphicFramePr>
        <p:xfrm>
          <a:off x="3441700" y="2222500"/>
          <a:ext cx="914400" cy="184150"/>
        </p:xfrm>
        <a:graphic>
          <a:graphicData uri="http://schemas.openxmlformats.org/presentationml/2006/ole">
            <p:oleObj spid="_x0000_s2049" name="Equation" r:id="rId3" imgW="914400" imgH="183960" progId="Equation.DSMT4">
              <p:embed/>
            </p:oleObj>
          </a:graphicData>
        </a:graphic>
      </p:graphicFrame>
      <p:graphicFrame>
        <p:nvGraphicFramePr>
          <p:cNvPr id="5" name="Object 4"/>
          <p:cNvGraphicFramePr>
            <a:graphicFrameLocks noChangeAspect="1"/>
          </p:cNvGraphicFramePr>
          <p:nvPr/>
        </p:nvGraphicFramePr>
        <p:xfrm>
          <a:off x="3652332" y="1398605"/>
          <a:ext cx="5292725" cy="5105400"/>
        </p:xfrm>
        <a:graphic>
          <a:graphicData uri="http://schemas.openxmlformats.org/presentationml/2006/ole">
            <p:oleObj spid="_x0000_s2050" name="Equation" r:id="rId4" imgW="2311200" imgH="2933640" progId="Equation.DSMT4">
              <p:embed/>
            </p:oleObj>
          </a:graphicData>
        </a:graphic>
      </p:graphicFrame>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t>Constraint Solving: Preprocessing</a:t>
            </a:r>
            <a:endParaRPr lang="en-US" sz="4800" dirty="0"/>
          </a:p>
        </p:txBody>
      </p:sp>
      <p:sp>
        <p:nvSpPr>
          <p:cNvPr id="3" name="Content Placeholder 2"/>
          <p:cNvSpPr>
            <a:spLocks noGrp="1"/>
          </p:cNvSpPr>
          <p:nvPr>
            <p:ph idx="1"/>
          </p:nvPr>
        </p:nvSpPr>
        <p:spPr>
          <a:xfrm>
            <a:off x="381000" y="1411552"/>
            <a:ext cx="8382000" cy="4801314"/>
          </a:xfrm>
        </p:spPr>
        <p:txBody>
          <a:bodyPr/>
          <a:lstStyle/>
          <a:p>
            <a:endParaRPr lang="en-US" sz="2800" dirty="0" smtClean="0"/>
          </a:p>
          <a:p>
            <a:pPr>
              <a:buNone/>
            </a:pPr>
            <a:r>
              <a:rPr lang="en-US" sz="2800" dirty="0" smtClean="0"/>
              <a:t>Independent constraint optimization + Constraint caching (similar to EXE)</a:t>
            </a:r>
          </a:p>
          <a:p>
            <a:r>
              <a:rPr lang="en-US" sz="2800" dirty="0" smtClean="0"/>
              <a:t>Idea: </a:t>
            </a:r>
            <a:r>
              <a:rPr sz="2800" smtClean="0"/>
              <a:t>Related execution paths give rise to "similar" constraint systems</a:t>
            </a:r>
            <a:endParaRPr lang="en-US" sz="2800" dirty="0" smtClean="0"/>
          </a:p>
          <a:p>
            <a:r>
              <a:rPr lang="en-US" dirty="0" smtClean="0"/>
              <a:t>Example: Consider    </a:t>
            </a:r>
            <a:r>
              <a:rPr sz="2000" smtClean="0">
                <a:solidFill>
                  <a:srgbClr val="FF0000"/>
                </a:solidFill>
              </a:rPr>
              <a:t>x&gt;y</a:t>
            </a:r>
            <a:r>
              <a:rPr sz="2000" smtClean="0"/>
              <a:t> </a:t>
            </a:r>
            <a:r>
              <a:rPr lang="en-US" sz="2000" dirty="0" smtClean="0">
                <a:ea typeface="Arial Unicode MS"/>
                <a:cs typeface="Arial Unicode MS"/>
              </a:rPr>
              <a:t>⋀ </a:t>
            </a:r>
            <a:r>
              <a:rPr lang="en-US" sz="2000" dirty="0" smtClean="0">
                <a:solidFill>
                  <a:schemeClr val="accent4">
                    <a:lumMod val="75000"/>
                  </a:schemeClr>
                </a:solidFill>
                <a:ea typeface="Arial Unicode MS"/>
                <a:cs typeface="Arial Unicode MS"/>
              </a:rPr>
              <a:t>z&gt;0</a:t>
            </a:r>
            <a:r>
              <a:rPr lang="en-US" sz="2000" dirty="0" smtClean="0">
                <a:ea typeface="Arial Unicode MS"/>
                <a:cs typeface="Arial Unicode MS"/>
              </a:rPr>
              <a:t>      vs.       </a:t>
            </a:r>
            <a:r>
              <a:rPr lang="en-US" sz="2000" dirty="0" smtClean="0">
                <a:solidFill>
                  <a:srgbClr val="FF0000"/>
                </a:solidFill>
                <a:ea typeface="Arial Unicode MS"/>
                <a:cs typeface="Arial Unicode MS"/>
              </a:rPr>
              <a:t>x&gt;y</a:t>
            </a:r>
            <a:r>
              <a:rPr lang="en-US" sz="2000" dirty="0" smtClean="0">
                <a:ea typeface="Arial Unicode MS"/>
                <a:cs typeface="Arial Unicode MS"/>
              </a:rPr>
              <a:t> </a:t>
            </a:r>
            <a:r>
              <a:rPr sz="2000" smtClean="0">
                <a:ea typeface="Arial Unicode MS"/>
                <a:cs typeface="Arial Unicode MS"/>
              </a:rPr>
              <a:t>⋀ </a:t>
            </a:r>
            <a:r>
              <a:rPr sz="2000" smtClean="0">
                <a:solidFill>
                  <a:schemeClr val="accent4">
                    <a:lumMod val="75000"/>
                  </a:schemeClr>
                </a:solidFill>
                <a:ea typeface="Arial Unicode MS"/>
                <a:cs typeface="Arial Unicode MS"/>
              </a:rPr>
              <a:t>z&lt;=0</a:t>
            </a:r>
          </a:p>
          <a:p>
            <a:r>
              <a:rPr sz="2800" smtClean="0">
                <a:ea typeface="Arial Unicode MS"/>
                <a:cs typeface="Arial Unicode MS"/>
              </a:rPr>
              <a:t>If we already have a cached solution for a "similar" constraint system, we can reuse it</a:t>
            </a:r>
          </a:p>
          <a:p>
            <a:pPr lvl="1"/>
            <a:r>
              <a:rPr sz="2000" smtClean="0">
                <a:ea typeface="Arial Unicode MS"/>
                <a:cs typeface="Arial Unicode MS"/>
              </a:rPr>
              <a:t>x=1, y=0, z=1 is solution for </a:t>
            </a:r>
            <a:r>
              <a:rPr sz="2000" smtClean="0">
                <a:solidFill>
                  <a:srgbClr val="FF0000"/>
                </a:solidFill>
                <a:ea typeface="Arial Unicode MS"/>
                <a:cs typeface="Arial Unicode MS"/>
              </a:rPr>
              <a:t>x&gt;y</a:t>
            </a:r>
            <a:r>
              <a:rPr sz="2000" smtClean="0">
                <a:ea typeface="Arial Unicode MS"/>
                <a:cs typeface="Arial Unicode MS"/>
              </a:rPr>
              <a:t> </a:t>
            </a:r>
            <a:r>
              <a:rPr sz="1600" smtClean="0">
                <a:ea typeface="Arial Unicode MS"/>
                <a:cs typeface="Arial Unicode MS"/>
              </a:rPr>
              <a:t>⋀</a:t>
            </a:r>
            <a:r>
              <a:rPr sz="2000" smtClean="0">
                <a:ea typeface="Arial Unicode MS"/>
                <a:cs typeface="Arial Unicode MS"/>
              </a:rPr>
              <a:t> </a:t>
            </a:r>
            <a:r>
              <a:rPr sz="2000" smtClean="0">
                <a:solidFill>
                  <a:schemeClr val="accent4">
                    <a:lumMod val="75000"/>
                  </a:schemeClr>
                </a:solidFill>
                <a:ea typeface="Arial Unicode MS"/>
                <a:cs typeface="Arial Unicode MS"/>
              </a:rPr>
              <a:t>z&gt;0</a:t>
            </a:r>
          </a:p>
          <a:p>
            <a:pPr lvl="1"/>
            <a:r>
              <a:rPr lang="en-US" sz="2000" dirty="0" smtClean="0">
                <a:ea typeface="Arial Unicode MS"/>
                <a:cs typeface="Arial Unicode MS"/>
              </a:rPr>
              <a:t>we can obtain a solution for </a:t>
            </a:r>
            <a:r>
              <a:rPr sz="2000">
                <a:solidFill>
                  <a:srgbClr val="FF0000"/>
                </a:solidFill>
                <a:ea typeface="Arial Unicode MS"/>
                <a:cs typeface="Arial Unicode MS"/>
              </a:rPr>
              <a:t>x&gt;y</a:t>
            </a:r>
            <a:r>
              <a:rPr sz="2000">
                <a:ea typeface="Arial Unicode MS"/>
                <a:cs typeface="Arial Unicode MS"/>
              </a:rPr>
              <a:t> </a:t>
            </a:r>
            <a:r>
              <a:rPr sz="1600">
                <a:ea typeface="Arial Unicode MS"/>
                <a:cs typeface="Arial Unicode MS"/>
              </a:rPr>
              <a:t>⋀</a:t>
            </a:r>
            <a:r>
              <a:rPr sz="2000">
                <a:ea typeface="Arial Unicode MS"/>
                <a:cs typeface="Arial Unicode MS"/>
              </a:rPr>
              <a:t> </a:t>
            </a:r>
            <a:r>
              <a:rPr sz="2000">
                <a:solidFill>
                  <a:schemeClr val="accent4">
                    <a:lumMod val="75000"/>
                  </a:schemeClr>
                </a:solidFill>
                <a:ea typeface="Arial Unicode MS"/>
                <a:cs typeface="Arial Unicode MS"/>
              </a:rPr>
              <a:t>z&lt;=0</a:t>
            </a:r>
            <a:r>
              <a:rPr sz="2000">
                <a:ea typeface="Arial Unicode MS"/>
                <a:cs typeface="Arial Unicode MS"/>
              </a:rPr>
              <a:t> </a:t>
            </a:r>
            <a:r>
              <a:rPr sz="2000" smtClean="0">
                <a:ea typeface="Arial Unicode MS"/>
                <a:cs typeface="Arial Unicode MS"/>
              </a:rPr>
              <a:t>by</a:t>
            </a:r>
          </a:p>
          <a:p>
            <a:pPr lvl="2"/>
            <a:r>
              <a:rPr lang="en-US" sz="2000" dirty="0" smtClean="0">
                <a:ea typeface="Arial Unicode MS"/>
                <a:cs typeface="Arial Unicode MS"/>
              </a:rPr>
              <a:t>r</a:t>
            </a:r>
            <a:r>
              <a:rPr sz="2000" smtClean="0">
                <a:ea typeface="Arial Unicode MS"/>
                <a:cs typeface="Arial Unicode MS"/>
              </a:rPr>
              <a:t>eusing old solution of </a:t>
            </a:r>
            <a:r>
              <a:rPr lang="en-US" sz="2000" dirty="0" smtClean="0">
                <a:solidFill>
                  <a:srgbClr val="FF0000"/>
                </a:solidFill>
                <a:ea typeface="Arial Unicode MS"/>
                <a:cs typeface="Arial Unicode MS"/>
              </a:rPr>
              <a:t>x&gt;y</a:t>
            </a:r>
            <a:r>
              <a:rPr sz="2000" smtClean="0">
                <a:ea typeface="Arial Unicode MS"/>
                <a:cs typeface="Arial Unicode MS"/>
              </a:rPr>
              <a:t>: x=1, y=0</a:t>
            </a:r>
          </a:p>
          <a:p>
            <a:pPr lvl="2"/>
            <a:r>
              <a:rPr lang="en-US" sz="2000" dirty="0" smtClean="0">
                <a:ea typeface="Arial Unicode MS"/>
                <a:cs typeface="Arial Unicode MS"/>
              </a:rPr>
              <a:t>c</a:t>
            </a:r>
            <a:r>
              <a:rPr sz="2000" smtClean="0">
                <a:ea typeface="Arial Unicode MS"/>
                <a:cs typeface="Arial Unicode MS"/>
              </a:rPr>
              <a:t>ombining with solution of </a:t>
            </a:r>
            <a:r>
              <a:rPr sz="2000" smtClean="0">
                <a:solidFill>
                  <a:schemeClr val="accent4">
                    <a:lumMod val="75000"/>
                  </a:schemeClr>
                </a:solidFill>
                <a:ea typeface="Arial Unicode MS"/>
                <a:cs typeface="Arial Unicode MS"/>
              </a:rPr>
              <a:t>z&lt;=0</a:t>
            </a:r>
            <a:r>
              <a:rPr sz="2000" smtClean="0">
                <a:ea typeface="Arial Unicode MS"/>
                <a:cs typeface="Arial Unicode MS"/>
              </a:rPr>
              <a:t>: z=0</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Constraint Solving: Z3</a:t>
            </a:r>
            <a:endParaRPr lang="en-US" dirty="0"/>
          </a:p>
        </p:txBody>
      </p:sp>
      <p:sp>
        <p:nvSpPr>
          <p:cNvPr id="3" name="Content Placeholder 2"/>
          <p:cNvSpPr>
            <a:spLocks noGrp="1"/>
          </p:cNvSpPr>
          <p:nvPr>
            <p:ph idx="1"/>
          </p:nvPr>
        </p:nvSpPr>
        <p:spPr>
          <a:xfrm>
            <a:off x="381000" y="1411552"/>
            <a:ext cx="8382000" cy="5170646"/>
          </a:xfrm>
        </p:spPr>
        <p:txBody>
          <a:bodyPr/>
          <a:lstStyle/>
          <a:p>
            <a:r>
              <a:rPr lang="en-US" sz="2000" b="1" dirty="0" smtClean="0"/>
              <a:t>Rich Combination: </a:t>
            </a:r>
            <a:r>
              <a:rPr lang="en-US" sz="2000" dirty="0" smtClean="0"/>
              <a:t>Solvers for </a:t>
            </a:r>
            <a:r>
              <a:rPr lang="en-US" sz="2000" dirty="0" err="1" smtClean="0"/>
              <a:t>uninterpreted</a:t>
            </a:r>
            <a:r>
              <a:rPr lang="en-US" sz="2000" dirty="0" smtClean="0"/>
              <a:t> functions with equalities, linear integer arithmetic, </a:t>
            </a:r>
            <a:r>
              <a:rPr lang="en-US" sz="2000" dirty="0" err="1" smtClean="0"/>
              <a:t>bitvector</a:t>
            </a:r>
            <a:r>
              <a:rPr lang="en-US" sz="2000" dirty="0" smtClean="0"/>
              <a:t> arithmetic, arrays, </a:t>
            </a:r>
            <a:r>
              <a:rPr lang="en-US" sz="2000" dirty="0" err="1" smtClean="0"/>
              <a:t>tuples</a:t>
            </a:r>
            <a:endParaRPr lang="en-US" sz="2000" dirty="0" smtClean="0"/>
          </a:p>
          <a:p>
            <a:pPr lvl="0">
              <a:defRPr/>
            </a:pPr>
            <a:r>
              <a:rPr lang="en-US" sz="2000" dirty="0" smtClean="0"/>
              <a:t>Formulas may be a big conjunction</a:t>
            </a:r>
          </a:p>
          <a:p>
            <a:pPr lvl="1">
              <a:defRPr/>
            </a:pPr>
            <a:r>
              <a:rPr lang="en-US" sz="2000" dirty="0" smtClean="0"/>
              <a:t>Pre-processing step</a:t>
            </a:r>
          </a:p>
          <a:p>
            <a:pPr lvl="1">
              <a:defRPr/>
            </a:pPr>
            <a:r>
              <a:rPr lang="en-US" sz="2000" dirty="0" smtClean="0"/>
              <a:t>Eliminate variables and simplify input format</a:t>
            </a:r>
          </a:p>
          <a:p>
            <a:r>
              <a:rPr lang="en-US" sz="2000" b="1" dirty="0" smtClean="0"/>
              <a:t>Universal</a:t>
            </a:r>
            <a:r>
              <a:rPr lang="en-US" sz="2000" dirty="0" smtClean="0"/>
              <a:t> </a:t>
            </a:r>
            <a:r>
              <a:rPr lang="en-US" sz="2000" b="1" dirty="0" smtClean="0"/>
              <a:t>quantifiers</a:t>
            </a:r>
          </a:p>
          <a:p>
            <a:pPr lvl="1"/>
            <a:r>
              <a:rPr sz="2000" smtClean="0"/>
              <a:t>Used to model custom theories, e.g. .NET type system</a:t>
            </a:r>
            <a:endParaRPr lang="en-US" sz="2000" dirty="0" smtClean="0"/>
          </a:p>
          <a:p>
            <a:r>
              <a:rPr lang="en-US" sz="2000" b="1" dirty="0" smtClean="0"/>
              <a:t>Model generation</a:t>
            </a:r>
          </a:p>
          <a:p>
            <a:pPr lvl="1"/>
            <a:r>
              <a:rPr sz="2000" smtClean="0"/>
              <a:t>Models used as test inputs</a:t>
            </a:r>
          </a:p>
          <a:p>
            <a:r>
              <a:rPr lang="en-US" sz="2000" b="1" dirty="0" smtClean="0"/>
              <a:t>Incremental</a:t>
            </a:r>
            <a:r>
              <a:rPr lang="en-US" sz="2000" dirty="0" smtClean="0"/>
              <a:t> solving</a:t>
            </a:r>
          </a:p>
          <a:p>
            <a:pPr lvl="1"/>
            <a:r>
              <a:rPr lang="en-US" sz="2000" dirty="0" smtClean="0"/>
              <a:t>Given a formula </a:t>
            </a:r>
            <a:r>
              <a:rPr lang="en-US" sz="2000" i="1" dirty="0" smtClean="0"/>
              <a:t>F</a:t>
            </a:r>
            <a:r>
              <a:rPr lang="en-US" sz="2000" dirty="0" smtClean="0"/>
              <a:t>, find a model </a:t>
            </a:r>
            <a:r>
              <a:rPr lang="en-US" sz="2000" i="1" dirty="0" smtClean="0"/>
              <a:t>M</a:t>
            </a:r>
            <a:r>
              <a:rPr lang="en-US" sz="2000" dirty="0" smtClean="0"/>
              <a:t>, that minimizes the value of the variables </a:t>
            </a:r>
            <a:r>
              <a:rPr lang="en-US" sz="2000" i="1" dirty="0" smtClean="0"/>
              <a:t>x</a:t>
            </a:r>
            <a:r>
              <a:rPr lang="en-US" sz="2000" i="1" baseline="-25000" dirty="0" smtClean="0"/>
              <a:t>0 </a:t>
            </a:r>
            <a:r>
              <a:rPr lang="en-US" sz="2000" i="1" dirty="0" smtClean="0"/>
              <a:t>… </a:t>
            </a:r>
            <a:r>
              <a:rPr lang="en-US" sz="2000" i="1" dirty="0" err="1" smtClean="0"/>
              <a:t>x</a:t>
            </a:r>
            <a:r>
              <a:rPr lang="en-US" sz="2000" i="1" baseline="-25000" dirty="0" err="1" smtClean="0"/>
              <a:t>n</a:t>
            </a:r>
            <a:endParaRPr lang="en-US" sz="2400" dirty="0" smtClean="0"/>
          </a:p>
          <a:p>
            <a:pPr lvl="1"/>
            <a:r>
              <a:rPr sz="2000" b="1" smtClean="0"/>
              <a:t>Push</a:t>
            </a:r>
            <a:r>
              <a:rPr sz="2000" smtClean="0"/>
              <a:t> / </a:t>
            </a:r>
            <a:r>
              <a:rPr sz="2000" b="1" smtClean="0"/>
              <a:t>Pop</a:t>
            </a:r>
            <a:r>
              <a:rPr sz="2000" smtClean="0"/>
              <a:t> of contexts for model mini</a:t>
            </a:r>
            <a:r>
              <a:rPr lang="en-US" sz="2000" dirty="0" smtClean="0"/>
              <a:t>mi</a:t>
            </a:r>
            <a:r>
              <a:rPr sz="2000" smtClean="0"/>
              <a:t>zation</a:t>
            </a:r>
            <a:endParaRPr lang="en-US" sz="2000" dirty="0" smtClean="0"/>
          </a:p>
          <a:p>
            <a:r>
              <a:rPr lang="en-US" sz="2000" b="1" dirty="0" smtClean="0"/>
              <a:t>Programmatic</a:t>
            </a:r>
            <a:r>
              <a:rPr lang="en-US" sz="2000" dirty="0" smtClean="0"/>
              <a:t> API</a:t>
            </a:r>
          </a:p>
          <a:p>
            <a:pPr lvl="1"/>
            <a:r>
              <a:rPr sz="2000" smtClean="0"/>
              <a:t>For small constraint systems, text through pipes would add huge overhead</a:t>
            </a:r>
            <a:endParaRPr lang="en-US" sz="2500" dirty="0" smtClean="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p>
            <a:fld id="{B3B2106F-877A-4110-9088-7E02C3BA47CD}" type="slidenum">
              <a:rPr lang="en-US" smtClean="0"/>
              <a:pPr/>
              <a:t>42</a:t>
            </a:fld>
            <a:endParaRPr lang="en-US"/>
          </a:p>
        </p:txBody>
      </p:sp>
      <p:sp>
        <p:nvSpPr>
          <p:cNvPr id="47106" name="Rectangle 2"/>
          <p:cNvSpPr>
            <a:spLocks noGrp="1" noChangeArrowheads="1"/>
          </p:cNvSpPr>
          <p:nvPr>
            <p:ph type="title"/>
          </p:nvPr>
        </p:nvSpPr>
        <p:spPr>
          <a:xfrm>
            <a:off x="304800" y="274638"/>
            <a:ext cx="8839200" cy="1143000"/>
          </a:xfrm>
        </p:spPr>
        <p:txBody>
          <a:bodyPr>
            <a:noAutofit/>
          </a:bodyPr>
          <a:lstStyle/>
          <a:p>
            <a:r>
              <a:rPr lang="en-US" sz="4900" spc="-300" dirty="0" smtClean="0"/>
              <a:t>Monitoring by Code Instrumentation</a:t>
            </a:r>
            <a:endParaRPr lang="en-US" sz="4900" spc="-300" dirty="0"/>
          </a:p>
        </p:txBody>
      </p:sp>
      <p:sp>
        <p:nvSpPr>
          <p:cNvPr id="47107" name="Rectangle 3"/>
          <p:cNvSpPr>
            <a:spLocks noGrp="1" noChangeArrowheads="1"/>
          </p:cNvSpPr>
          <p:nvPr>
            <p:ph type="body" idx="1"/>
          </p:nvPr>
        </p:nvSpPr>
        <p:spPr>
          <a:xfrm>
            <a:off x="457200" y="2514600"/>
            <a:ext cx="3962400" cy="3429000"/>
          </a:xfrm>
        </p:spPr>
        <p:txBody>
          <a:bodyPr>
            <a:noAutofit/>
          </a:bodyPr>
          <a:lstStyle/>
          <a:p>
            <a:pPr>
              <a:lnSpc>
                <a:spcPct val="80000"/>
              </a:lnSpc>
              <a:buFontTx/>
              <a:buNone/>
            </a:pPr>
            <a:r>
              <a:rPr lang="en-US" sz="1300" dirty="0"/>
              <a:t>	</a:t>
            </a:r>
            <a:r>
              <a:rPr lang="en-US" sz="1300" dirty="0" err="1"/>
              <a:t>ldtoken</a:t>
            </a:r>
            <a:r>
              <a:rPr lang="en-US" sz="1300" dirty="0"/>
              <a:t>	Point::</a:t>
            </a:r>
            <a:r>
              <a:rPr lang="en-US" sz="1300" dirty="0" err="1"/>
              <a:t>GetX</a:t>
            </a:r>
            <a:endParaRPr lang="en-US" sz="1300" dirty="0"/>
          </a:p>
          <a:p>
            <a:pPr>
              <a:lnSpc>
                <a:spcPct val="80000"/>
              </a:lnSpc>
              <a:buFontTx/>
              <a:buNone/>
            </a:pPr>
            <a:r>
              <a:rPr lang="en-US" sz="1300" dirty="0"/>
              <a:t>	call	__Monitor::</a:t>
            </a:r>
            <a:r>
              <a:rPr lang="en-US" sz="1300" dirty="0" err="1"/>
              <a:t>EnterMethod</a:t>
            </a:r>
            <a:endParaRPr lang="en-US" sz="1300" dirty="0"/>
          </a:p>
          <a:p>
            <a:pPr>
              <a:lnSpc>
                <a:spcPct val="80000"/>
              </a:lnSpc>
              <a:buFontTx/>
              <a:buNone/>
            </a:pPr>
            <a:r>
              <a:rPr lang="en-US" sz="1300" dirty="0"/>
              <a:t>	</a:t>
            </a:r>
            <a:r>
              <a:rPr lang="en-US" sz="1300" dirty="0" err="1"/>
              <a:t>brfalse</a:t>
            </a:r>
            <a:r>
              <a:rPr lang="en-US" sz="1300" dirty="0"/>
              <a:t>	L0</a:t>
            </a:r>
          </a:p>
          <a:p>
            <a:pPr>
              <a:lnSpc>
                <a:spcPct val="80000"/>
              </a:lnSpc>
              <a:buFontTx/>
              <a:buNone/>
            </a:pPr>
            <a:r>
              <a:rPr lang="en-US" sz="1300" dirty="0"/>
              <a:t>	ldarg.0	</a:t>
            </a:r>
          </a:p>
          <a:p>
            <a:pPr>
              <a:lnSpc>
                <a:spcPct val="80000"/>
              </a:lnSpc>
              <a:buFontTx/>
              <a:buNone/>
            </a:pPr>
            <a:r>
              <a:rPr lang="en-US" sz="1300" dirty="0"/>
              <a:t>	call	__Monitor::</a:t>
            </a:r>
            <a:r>
              <a:rPr lang="en-US" sz="1300" dirty="0" err="1"/>
              <a:t>NextArgument</a:t>
            </a:r>
            <a:r>
              <a:rPr lang="en-US" sz="1300" dirty="0"/>
              <a:t>&lt;Point&gt;</a:t>
            </a:r>
          </a:p>
          <a:p>
            <a:pPr>
              <a:lnSpc>
                <a:spcPct val="80000"/>
              </a:lnSpc>
              <a:buFontTx/>
              <a:buNone/>
            </a:pPr>
            <a:r>
              <a:rPr lang="en-US" sz="1300" dirty="0"/>
              <a:t>L0:	.try { </a:t>
            </a:r>
          </a:p>
          <a:p>
            <a:pPr>
              <a:lnSpc>
                <a:spcPct val="80000"/>
              </a:lnSpc>
              <a:buFontTx/>
              <a:buNone/>
            </a:pPr>
            <a:r>
              <a:rPr lang="en-US" sz="1300" dirty="0"/>
              <a:t>	  .try { </a:t>
            </a:r>
          </a:p>
          <a:p>
            <a:pPr>
              <a:lnSpc>
                <a:spcPct val="80000"/>
              </a:lnSpc>
              <a:buFontTx/>
              <a:buNone/>
            </a:pPr>
            <a:r>
              <a:rPr lang="en-US" sz="1300" dirty="0"/>
              <a:t>	    call	__Monitor::LDARG_0</a:t>
            </a:r>
          </a:p>
          <a:p>
            <a:pPr>
              <a:lnSpc>
                <a:spcPct val="80000"/>
              </a:lnSpc>
              <a:buFontTx/>
              <a:buNone/>
            </a:pPr>
            <a:r>
              <a:rPr lang="en-US" sz="1300" dirty="0"/>
              <a:t>	    ldarg.0	</a:t>
            </a:r>
          </a:p>
          <a:p>
            <a:pPr>
              <a:lnSpc>
                <a:spcPct val="80000"/>
              </a:lnSpc>
              <a:buFontTx/>
              <a:buNone/>
            </a:pPr>
            <a:r>
              <a:rPr lang="en-US" sz="1300" dirty="0"/>
              <a:t>	    call	__Monitor::LDNULL</a:t>
            </a:r>
          </a:p>
          <a:p>
            <a:pPr>
              <a:lnSpc>
                <a:spcPct val="80000"/>
              </a:lnSpc>
              <a:buFontTx/>
              <a:buNone/>
            </a:pPr>
            <a:r>
              <a:rPr lang="en-US" sz="1300" dirty="0"/>
              <a:t>	    </a:t>
            </a:r>
            <a:r>
              <a:rPr lang="en-US" sz="1300" dirty="0" err="1"/>
              <a:t>ldnull</a:t>
            </a:r>
            <a:r>
              <a:rPr lang="en-US" sz="1300" dirty="0"/>
              <a:t>	</a:t>
            </a:r>
          </a:p>
          <a:p>
            <a:pPr>
              <a:lnSpc>
                <a:spcPct val="80000"/>
              </a:lnSpc>
              <a:buFontTx/>
              <a:buNone/>
            </a:pPr>
            <a:r>
              <a:rPr lang="en-US" sz="1300" dirty="0"/>
              <a:t>	    call	__Monitor::CEQ</a:t>
            </a:r>
          </a:p>
          <a:p>
            <a:pPr>
              <a:lnSpc>
                <a:spcPct val="80000"/>
              </a:lnSpc>
              <a:buFontTx/>
              <a:buNone/>
            </a:pPr>
            <a:r>
              <a:rPr lang="en-US" sz="1300" dirty="0"/>
              <a:t>	    </a:t>
            </a:r>
            <a:r>
              <a:rPr lang="en-US" sz="1300" dirty="0" err="1"/>
              <a:t>ceq</a:t>
            </a:r>
            <a:r>
              <a:rPr lang="en-US" sz="1300" dirty="0"/>
              <a:t>	</a:t>
            </a:r>
          </a:p>
          <a:p>
            <a:pPr>
              <a:lnSpc>
                <a:spcPct val="80000"/>
              </a:lnSpc>
              <a:buFontTx/>
              <a:buNone/>
            </a:pPr>
            <a:r>
              <a:rPr lang="en-US" sz="1300" dirty="0"/>
              <a:t>	    call	__Monitor::BRTRUE</a:t>
            </a:r>
          </a:p>
          <a:p>
            <a:pPr>
              <a:lnSpc>
                <a:spcPct val="80000"/>
              </a:lnSpc>
              <a:buFontTx/>
              <a:buNone/>
            </a:pPr>
            <a:r>
              <a:rPr lang="en-US" sz="1300" dirty="0"/>
              <a:t>	    </a:t>
            </a:r>
            <a:r>
              <a:rPr lang="en-US" sz="1300" dirty="0" err="1"/>
              <a:t>brtrue</a:t>
            </a:r>
            <a:r>
              <a:rPr lang="en-US" sz="1300" dirty="0"/>
              <a:t>	L1</a:t>
            </a:r>
          </a:p>
          <a:p>
            <a:pPr>
              <a:lnSpc>
                <a:spcPct val="80000"/>
              </a:lnSpc>
              <a:buFontTx/>
              <a:buNone/>
            </a:pPr>
            <a:r>
              <a:rPr lang="en-US" sz="1300" dirty="0"/>
              <a:t>	    call	__Monitor::</a:t>
            </a:r>
            <a:r>
              <a:rPr lang="en-US" sz="1300" dirty="0" err="1"/>
              <a:t>BranchFallthrough</a:t>
            </a:r>
            <a:endParaRPr lang="en-US" sz="1300" dirty="0"/>
          </a:p>
          <a:p>
            <a:pPr>
              <a:lnSpc>
                <a:spcPct val="80000"/>
              </a:lnSpc>
              <a:buFontTx/>
              <a:buNone/>
            </a:pPr>
            <a:r>
              <a:rPr lang="en-US" sz="1300" dirty="0"/>
              <a:t>	    call	__Monitor::LDARG_0</a:t>
            </a:r>
          </a:p>
          <a:p>
            <a:pPr>
              <a:lnSpc>
                <a:spcPct val="80000"/>
              </a:lnSpc>
              <a:buFontTx/>
              <a:buNone/>
            </a:pPr>
            <a:r>
              <a:rPr lang="en-US" sz="1300" dirty="0"/>
              <a:t>	    ldarg.0	</a:t>
            </a:r>
          </a:p>
          <a:p>
            <a:pPr>
              <a:lnSpc>
                <a:spcPct val="80000"/>
              </a:lnSpc>
              <a:buFontTx/>
              <a:buNone/>
            </a:pPr>
            <a:r>
              <a:rPr lang="en-US" sz="1300" dirty="0"/>
              <a:t>	    …</a:t>
            </a:r>
          </a:p>
        </p:txBody>
      </p:sp>
      <p:sp>
        <p:nvSpPr>
          <p:cNvPr id="47108" name="Rectangle 4"/>
          <p:cNvSpPr>
            <a:spLocks noChangeArrowheads="1"/>
          </p:cNvSpPr>
          <p:nvPr/>
        </p:nvSpPr>
        <p:spPr bwMode="auto">
          <a:xfrm>
            <a:off x="4572000" y="1265238"/>
            <a:ext cx="39624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pPr>
            <a:r>
              <a:rPr lang="en-US" sz="1300" dirty="0">
                <a:solidFill>
                  <a:schemeClr val="bg1"/>
                </a:solidFill>
                <a:latin typeface="Calibri" pitchFamily="34" charset="0"/>
              </a:rPr>
              <a:t>	    </a:t>
            </a:r>
            <a:r>
              <a:rPr lang="en-US" sz="1300" dirty="0" err="1">
                <a:solidFill>
                  <a:schemeClr val="bg1"/>
                </a:solidFill>
                <a:latin typeface="Calibri" pitchFamily="34" charset="0"/>
              </a:rPr>
              <a:t>ldtoken</a:t>
            </a:r>
            <a:r>
              <a:rPr lang="en-US" sz="1300" dirty="0">
                <a:solidFill>
                  <a:schemeClr val="bg1"/>
                </a:solidFill>
                <a:latin typeface="Calibri" pitchFamily="34" charset="0"/>
              </a:rPr>
              <a:t>	Point::X</a:t>
            </a:r>
          </a:p>
          <a:p>
            <a:pPr marL="342900" indent="-342900">
              <a:spcBef>
                <a:spcPct val="20000"/>
              </a:spcBef>
            </a:pPr>
            <a:r>
              <a:rPr lang="en-US" sz="1300" dirty="0">
                <a:solidFill>
                  <a:schemeClr val="bg1"/>
                </a:solidFill>
                <a:latin typeface="Calibri" pitchFamily="34" charset="0"/>
              </a:rPr>
              <a:t>	    call	__Monitor::LDFLD_REFERENCE</a:t>
            </a:r>
          </a:p>
          <a:p>
            <a:pPr marL="342900" indent="-342900">
              <a:spcBef>
                <a:spcPct val="20000"/>
              </a:spcBef>
            </a:pPr>
            <a:r>
              <a:rPr lang="en-US" sz="1300" dirty="0">
                <a:solidFill>
                  <a:schemeClr val="bg1"/>
                </a:solidFill>
                <a:latin typeface="Calibri" pitchFamily="34" charset="0"/>
              </a:rPr>
              <a:t>	    </a:t>
            </a:r>
            <a:r>
              <a:rPr lang="en-US" sz="1300" dirty="0" err="1">
                <a:solidFill>
                  <a:schemeClr val="bg1"/>
                </a:solidFill>
                <a:latin typeface="Calibri" pitchFamily="34" charset="0"/>
              </a:rPr>
              <a:t>ldfld</a:t>
            </a:r>
            <a:r>
              <a:rPr lang="en-US" sz="1300" dirty="0">
                <a:solidFill>
                  <a:schemeClr val="bg1"/>
                </a:solidFill>
                <a:latin typeface="Calibri" pitchFamily="34" charset="0"/>
              </a:rPr>
              <a:t>	Point::X</a:t>
            </a:r>
          </a:p>
          <a:p>
            <a:pPr marL="342900" indent="-342900">
              <a:spcBef>
                <a:spcPct val="20000"/>
              </a:spcBef>
            </a:pPr>
            <a:r>
              <a:rPr lang="en-US" sz="1300" dirty="0">
                <a:solidFill>
                  <a:schemeClr val="bg1"/>
                </a:solidFill>
                <a:latin typeface="Calibri" pitchFamily="34" charset="0"/>
              </a:rPr>
              <a:t>	    call	__Monitor::</a:t>
            </a:r>
            <a:r>
              <a:rPr lang="en-US" sz="1300" dirty="0" err="1">
                <a:solidFill>
                  <a:schemeClr val="bg1"/>
                </a:solidFill>
                <a:latin typeface="Calibri" pitchFamily="34" charset="0"/>
              </a:rPr>
              <a:t>AtDereferenceFallthrough</a:t>
            </a:r>
            <a:endParaRPr lang="en-US" sz="1300" dirty="0">
              <a:solidFill>
                <a:schemeClr val="bg1"/>
              </a:solidFill>
              <a:latin typeface="Calibri" pitchFamily="34" charset="0"/>
            </a:endParaRPr>
          </a:p>
          <a:p>
            <a:pPr marL="342900" indent="-342900">
              <a:spcBef>
                <a:spcPct val="20000"/>
              </a:spcBef>
            </a:pPr>
            <a:r>
              <a:rPr lang="en-US" sz="1300" dirty="0">
                <a:solidFill>
                  <a:schemeClr val="bg1"/>
                </a:solidFill>
                <a:latin typeface="Calibri" pitchFamily="34" charset="0"/>
              </a:rPr>
              <a:t>	    </a:t>
            </a:r>
            <a:r>
              <a:rPr lang="en-US" sz="1300" dirty="0" err="1">
                <a:solidFill>
                  <a:schemeClr val="bg1"/>
                </a:solidFill>
                <a:latin typeface="Calibri" pitchFamily="34" charset="0"/>
              </a:rPr>
              <a:t>br</a:t>
            </a:r>
            <a:r>
              <a:rPr lang="en-US" sz="1300" dirty="0">
                <a:solidFill>
                  <a:schemeClr val="bg1"/>
                </a:solidFill>
                <a:latin typeface="Calibri" pitchFamily="34" charset="0"/>
              </a:rPr>
              <a:t>	L2</a:t>
            </a:r>
          </a:p>
          <a:p>
            <a:pPr marL="342900" indent="-342900">
              <a:lnSpc>
                <a:spcPct val="80000"/>
              </a:lnSpc>
              <a:spcBef>
                <a:spcPct val="20000"/>
              </a:spcBef>
            </a:pPr>
            <a:r>
              <a:rPr lang="en-US" sz="1300" dirty="0">
                <a:solidFill>
                  <a:schemeClr val="bg1"/>
                </a:solidFill>
                <a:latin typeface="Calibri" pitchFamily="34" charset="0"/>
              </a:rPr>
              <a:t>L1:	    </a:t>
            </a:r>
          </a:p>
          <a:p>
            <a:pPr marL="342900" indent="-342900">
              <a:lnSpc>
                <a:spcPct val="80000"/>
              </a:lnSpc>
              <a:spcBef>
                <a:spcPct val="20000"/>
              </a:spcBef>
            </a:pPr>
            <a:r>
              <a:rPr lang="en-US" sz="1300" dirty="0">
                <a:solidFill>
                  <a:schemeClr val="bg1"/>
                </a:solidFill>
                <a:latin typeface="Calibri" pitchFamily="34" charset="0"/>
              </a:rPr>
              <a:t>	    call	__Monitor::</a:t>
            </a:r>
            <a:r>
              <a:rPr lang="en-US" sz="1300" dirty="0" err="1">
                <a:solidFill>
                  <a:schemeClr val="bg1"/>
                </a:solidFill>
                <a:latin typeface="Calibri" pitchFamily="34" charset="0"/>
              </a:rPr>
              <a:t>AtBranchTarget</a:t>
            </a:r>
            <a:r>
              <a:rPr lang="en-US" sz="1300" dirty="0">
                <a:solidFill>
                  <a:schemeClr val="bg1"/>
                </a:solidFill>
                <a:latin typeface="Calibri" pitchFamily="34" charset="0"/>
              </a:rPr>
              <a:t> </a:t>
            </a:r>
          </a:p>
          <a:p>
            <a:pPr marL="342900" indent="-342900">
              <a:lnSpc>
                <a:spcPct val="80000"/>
              </a:lnSpc>
              <a:spcBef>
                <a:spcPct val="20000"/>
              </a:spcBef>
            </a:pPr>
            <a:r>
              <a:rPr lang="en-US" sz="1300" dirty="0">
                <a:solidFill>
                  <a:schemeClr val="bg1"/>
                </a:solidFill>
                <a:latin typeface="Calibri" pitchFamily="34" charset="0"/>
              </a:rPr>
              <a:t>	    call	__Monitor::LDC_I4_M1</a:t>
            </a:r>
          </a:p>
          <a:p>
            <a:pPr marL="342900" indent="-342900">
              <a:lnSpc>
                <a:spcPct val="80000"/>
              </a:lnSpc>
              <a:spcBef>
                <a:spcPct val="20000"/>
              </a:spcBef>
            </a:pPr>
            <a:r>
              <a:rPr lang="en-US" sz="1300" dirty="0">
                <a:solidFill>
                  <a:schemeClr val="bg1"/>
                </a:solidFill>
                <a:latin typeface="Calibri" pitchFamily="34" charset="0"/>
              </a:rPr>
              <a:t>	    ldc.i4.m1	</a:t>
            </a:r>
          </a:p>
          <a:p>
            <a:pPr marL="342900" indent="-342900">
              <a:lnSpc>
                <a:spcPct val="80000"/>
              </a:lnSpc>
              <a:spcBef>
                <a:spcPct val="20000"/>
              </a:spcBef>
            </a:pPr>
            <a:r>
              <a:rPr lang="en-US" sz="1300" dirty="0">
                <a:solidFill>
                  <a:schemeClr val="bg1"/>
                </a:solidFill>
                <a:latin typeface="Calibri" pitchFamily="34" charset="0"/>
              </a:rPr>
              <a:t>L2:	    </a:t>
            </a:r>
          </a:p>
          <a:p>
            <a:pPr marL="342900" indent="-342900">
              <a:lnSpc>
                <a:spcPct val="80000"/>
              </a:lnSpc>
              <a:spcBef>
                <a:spcPct val="20000"/>
              </a:spcBef>
            </a:pPr>
            <a:r>
              <a:rPr lang="en-US" sz="1300" dirty="0">
                <a:solidFill>
                  <a:schemeClr val="bg1"/>
                </a:solidFill>
                <a:latin typeface="Calibri" pitchFamily="34" charset="0"/>
              </a:rPr>
              <a:t>	    call	__Monitor::RET</a:t>
            </a:r>
          </a:p>
          <a:p>
            <a:pPr marL="342900" indent="-342900">
              <a:lnSpc>
                <a:spcPct val="80000"/>
              </a:lnSpc>
              <a:spcBef>
                <a:spcPct val="20000"/>
              </a:spcBef>
            </a:pPr>
            <a:r>
              <a:rPr lang="en-US" sz="1300" dirty="0">
                <a:solidFill>
                  <a:schemeClr val="bg1"/>
                </a:solidFill>
                <a:latin typeface="Calibri" pitchFamily="34" charset="0"/>
              </a:rPr>
              <a:t>	    stloc.0</a:t>
            </a:r>
          </a:p>
          <a:p>
            <a:pPr marL="342900" indent="-342900">
              <a:lnSpc>
                <a:spcPct val="80000"/>
              </a:lnSpc>
              <a:spcBef>
                <a:spcPct val="20000"/>
              </a:spcBef>
            </a:pPr>
            <a:r>
              <a:rPr lang="en-US" sz="1300" dirty="0">
                <a:solidFill>
                  <a:schemeClr val="bg1"/>
                </a:solidFill>
                <a:latin typeface="Calibri" pitchFamily="34" charset="0"/>
              </a:rPr>
              <a:t>	    leave	L4</a:t>
            </a:r>
          </a:p>
          <a:p>
            <a:pPr marL="342900" indent="-342900">
              <a:lnSpc>
                <a:spcPct val="80000"/>
              </a:lnSpc>
              <a:spcBef>
                <a:spcPct val="20000"/>
              </a:spcBef>
            </a:pPr>
            <a:r>
              <a:rPr lang="en-US" sz="1300" dirty="0">
                <a:solidFill>
                  <a:schemeClr val="bg1"/>
                </a:solidFill>
                <a:latin typeface="Calibri" pitchFamily="34" charset="0"/>
              </a:rPr>
              <a:t>	  } catch </a:t>
            </a:r>
            <a:r>
              <a:rPr lang="en-US" sz="1300" dirty="0" err="1">
                <a:solidFill>
                  <a:schemeClr val="bg1"/>
                </a:solidFill>
                <a:latin typeface="Calibri" pitchFamily="34" charset="0"/>
              </a:rPr>
              <a:t>NullReferenceException</a:t>
            </a:r>
            <a:r>
              <a:rPr lang="en-US" sz="1300" dirty="0">
                <a:solidFill>
                  <a:schemeClr val="bg1"/>
                </a:solidFill>
                <a:latin typeface="Calibri" pitchFamily="34" charset="0"/>
              </a:rPr>
              <a:t> {</a:t>
            </a:r>
          </a:p>
          <a:p>
            <a:pPr marL="342900" indent="-342900">
              <a:lnSpc>
                <a:spcPct val="80000"/>
              </a:lnSpc>
              <a:spcBef>
                <a:spcPct val="20000"/>
              </a:spcBef>
            </a:pPr>
            <a:r>
              <a:rPr lang="en-US" sz="1300" dirty="0">
                <a:solidFill>
                  <a:schemeClr val="bg1"/>
                </a:solidFill>
                <a:latin typeface="Calibri" pitchFamily="34" charset="0"/>
              </a:rPr>
              <a:t>‘	    call	__Monitor::</a:t>
            </a:r>
            <a:r>
              <a:rPr lang="en-US" sz="1300" dirty="0" err="1">
                <a:solidFill>
                  <a:schemeClr val="bg1"/>
                </a:solidFill>
                <a:latin typeface="Calibri" pitchFamily="34" charset="0"/>
              </a:rPr>
              <a:t>AtNullReferenceException</a:t>
            </a:r>
            <a:endParaRPr lang="en-US" sz="1300" dirty="0">
              <a:solidFill>
                <a:schemeClr val="bg1"/>
              </a:solidFill>
              <a:latin typeface="Calibri" pitchFamily="34" charset="0"/>
            </a:endParaRPr>
          </a:p>
          <a:p>
            <a:pPr marL="342900" indent="-342900">
              <a:lnSpc>
                <a:spcPct val="80000"/>
              </a:lnSpc>
              <a:spcBef>
                <a:spcPct val="20000"/>
              </a:spcBef>
            </a:pPr>
            <a:r>
              <a:rPr lang="en-US" sz="1300" dirty="0">
                <a:solidFill>
                  <a:schemeClr val="bg1"/>
                </a:solidFill>
                <a:latin typeface="Calibri" pitchFamily="34" charset="0"/>
              </a:rPr>
              <a:t>	    </a:t>
            </a:r>
            <a:r>
              <a:rPr lang="en-US" sz="1300" dirty="0" err="1">
                <a:solidFill>
                  <a:schemeClr val="bg1"/>
                </a:solidFill>
                <a:latin typeface="Calibri" pitchFamily="34" charset="0"/>
              </a:rPr>
              <a:t>rethrow</a:t>
            </a:r>
            <a:r>
              <a:rPr lang="en-US" sz="1300" dirty="0">
                <a:solidFill>
                  <a:schemeClr val="bg1"/>
                </a:solidFill>
                <a:latin typeface="Calibri" pitchFamily="34" charset="0"/>
              </a:rPr>
              <a:t>	</a:t>
            </a:r>
          </a:p>
          <a:p>
            <a:pPr marL="342900" indent="-342900">
              <a:lnSpc>
                <a:spcPct val="80000"/>
              </a:lnSpc>
              <a:spcBef>
                <a:spcPct val="20000"/>
              </a:spcBef>
            </a:pPr>
            <a:r>
              <a:rPr lang="en-US" sz="1300" dirty="0">
                <a:solidFill>
                  <a:schemeClr val="bg1"/>
                </a:solidFill>
                <a:latin typeface="Calibri" pitchFamily="34" charset="0"/>
              </a:rPr>
              <a:t>	  }</a:t>
            </a:r>
          </a:p>
          <a:p>
            <a:pPr marL="342900" indent="-342900">
              <a:lnSpc>
                <a:spcPct val="80000"/>
              </a:lnSpc>
              <a:spcBef>
                <a:spcPct val="20000"/>
              </a:spcBef>
            </a:pPr>
            <a:r>
              <a:rPr lang="en-US" sz="1300" dirty="0">
                <a:solidFill>
                  <a:schemeClr val="bg1"/>
                </a:solidFill>
                <a:latin typeface="Calibri" pitchFamily="34" charset="0"/>
              </a:rPr>
              <a:t>L4:	  leave	L5</a:t>
            </a:r>
          </a:p>
          <a:p>
            <a:pPr marL="342900" indent="-342900">
              <a:lnSpc>
                <a:spcPct val="80000"/>
              </a:lnSpc>
              <a:spcBef>
                <a:spcPct val="20000"/>
              </a:spcBef>
            </a:pPr>
            <a:r>
              <a:rPr lang="en-US" sz="1300" dirty="0">
                <a:solidFill>
                  <a:schemeClr val="bg1"/>
                </a:solidFill>
                <a:latin typeface="Calibri" pitchFamily="34" charset="0"/>
              </a:rPr>
              <a:t>	} finally {</a:t>
            </a:r>
          </a:p>
          <a:p>
            <a:pPr marL="342900" indent="-342900">
              <a:lnSpc>
                <a:spcPct val="80000"/>
              </a:lnSpc>
              <a:spcBef>
                <a:spcPct val="20000"/>
              </a:spcBef>
            </a:pPr>
            <a:r>
              <a:rPr lang="en-US" sz="1300" dirty="0">
                <a:solidFill>
                  <a:schemeClr val="bg1"/>
                </a:solidFill>
                <a:latin typeface="Calibri" pitchFamily="34" charset="0"/>
              </a:rPr>
              <a:t>	  call	__Monitor::</a:t>
            </a:r>
            <a:r>
              <a:rPr lang="en-US" sz="1300" dirty="0" err="1">
                <a:solidFill>
                  <a:schemeClr val="bg1"/>
                </a:solidFill>
                <a:latin typeface="Calibri" pitchFamily="34" charset="0"/>
              </a:rPr>
              <a:t>LeaveMethod</a:t>
            </a:r>
            <a:endParaRPr lang="en-US" sz="1300" dirty="0">
              <a:solidFill>
                <a:schemeClr val="bg1"/>
              </a:solidFill>
              <a:latin typeface="Calibri" pitchFamily="34" charset="0"/>
            </a:endParaRPr>
          </a:p>
          <a:p>
            <a:pPr marL="342900" indent="-342900">
              <a:lnSpc>
                <a:spcPct val="80000"/>
              </a:lnSpc>
              <a:spcBef>
                <a:spcPct val="20000"/>
              </a:spcBef>
            </a:pPr>
            <a:r>
              <a:rPr lang="en-US" sz="1300" dirty="0">
                <a:solidFill>
                  <a:schemeClr val="bg1"/>
                </a:solidFill>
                <a:latin typeface="Calibri" pitchFamily="34" charset="0"/>
              </a:rPr>
              <a:t>	  </a:t>
            </a:r>
            <a:r>
              <a:rPr lang="en-US" sz="1300" dirty="0" err="1">
                <a:solidFill>
                  <a:schemeClr val="bg1"/>
                </a:solidFill>
                <a:latin typeface="Calibri" pitchFamily="34" charset="0"/>
              </a:rPr>
              <a:t>endfinally</a:t>
            </a:r>
            <a:r>
              <a:rPr lang="en-US" sz="1300" dirty="0">
                <a:solidFill>
                  <a:schemeClr val="bg1"/>
                </a:solidFill>
                <a:latin typeface="Calibri" pitchFamily="34" charset="0"/>
              </a:rPr>
              <a:t> </a:t>
            </a:r>
          </a:p>
          <a:p>
            <a:pPr marL="342900" indent="-342900">
              <a:lnSpc>
                <a:spcPct val="80000"/>
              </a:lnSpc>
              <a:spcBef>
                <a:spcPct val="20000"/>
              </a:spcBef>
            </a:pPr>
            <a:r>
              <a:rPr lang="en-US" sz="1300" dirty="0">
                <a:solidFill>
                  <a:schemeClr val="bg1"/>
                </a:solidFill>
                <a:latin typeface="Calibri" pitchFamily="34" charset="0"/>
              </a:rPr>
              <a:t>	}</a:t>
            </a:r>
          </a:p>
          <a:p>
            <a:pPr marL="342900" indent="-342900">
              <a:lnSpc>
                <a:spcPct val="80000"/>
              </a:lnSpc>
              <a:spcBef>
                <a:spcPct val="20000"/>
              </a:spcBef>
            </a:pPr>
            <a:r>
              <a:rPr lang="en-US" sz="1300" dirty="0">
                <a:solidFill>
                  <a:schemeClr val="bg1"/>
                </a:solidFill>
                <a:latin typeface="Calibri" pitchFamily="34" charset="0"/>
              </a:rPr>
              <a:t>L5:	ldloc.0</a:t>
            </a:r>
          </a:p>
          <a:p>
            <a:pPr marL="342900" indent="-342900">
              <a:lnSpc>
                <a:spcPct val="80000"/>
              </a:lnSpc>
              <a:spcBef>
                <a:spcPct val="20000"/>
              </a:spcBef>
            </a:pPr>
            <a:r>
              <a:rPr lang="en-US" sz="1300" dirty="0">
                <a:solidFill>
                  <a:schemeClr val="bg1"/>
                </a:solidFill>
                <a:latin typeface="Calibri" pitchFamily="34" charset="0"/>
              </a:rPr>
              <a:t>	ret	</a:t>
            </a:r>
          </a:p>
        </p:txBody>
      </p:sp>
      <p:sp>
        <p:nvSpPr>
          <p:cNvPr id="47109" name="Rectangle 5"/>
          <p:cNvSpPr>
            <a:spLocks noChangeArrowheads="1"/>
          </p:cNvSpPr>
          <p:nvPr/>
        </p:nvSpPr>
        <p:spPr bwMode="auto">
          <a:xfrm>
            <a:off x="762000" y="1447800"/>
            <a:ext cx="2667000" cy="990600"/>
          </a:xfrm>
          <a:prstGeom prst="rect">
            <a:avLst/>
          </a:prstGeom>
          <a:noFill/>
          <a:ln w="9525">
            <a:solidFill>
              <a:schemeClr val="bg1"/>
            </a:solid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pPr>
            <a:r>
              <a:rPr lang="en-US" sz="1300" noProof="1">
                <a:solidFill>
                  <a:schemeClr val="bg1"/>
                </a:solidFill>
              </a:rPr>
              <a:t>class </a:t>
            </a:r>
            <a:r>
              <a:rPr lang="en-US" sz="1300" dirty="0">
                <a:solidFill>
                  <a:schemeClr val="bg1"/>
                </a:solidFill>
              </a:rPr>
              <a:t> </a:t>
            </a:r>
            <a:r>
              <a:rPr lang="en-US" sz="1300" noProof="1">
                <a:solidFill>
                  <a:schemeClr val="bg1"/>
                </a:solidFill>
              </a:rPr>
              <a:t>Point</a:t>
            </a:r>
            <a:r>
              <a:rPr lang="en-US" sz="1300" dirty="0">
                <a:solidFill>
                  <a:schemeClr val="bg1"/>
                </a:solidFill>
              </a:rPr>
              <a:t> { </a:t>
            </a:r>
            <a:r>
              <a:rPr lang="en-US" sz="1300" dirty="0" err="1">
                <a:solidFill>
                  <a:schemeClr val="bg1"/>
                </a:solidFill>
              </a:rPr>
              <a:t>int</a:t>
            </a:r>
            <a:r>
              <a:rPr lang="en-US" sz="1300" dirty="0">
                <a:solidFill>
                  <a:schemeClr val="bg1"/>
                </a:solidFill>
              </a:rPr>
              <a:t> x; </a:t>
            </a:r>
            <a:r>
              <a:rPr lang="en-US" sz="1300" dirty="0" err="1">
                <a:solidFill>
                  <a:schemeClr val="bg1"/>
                </a:solidFill>
              </a:rPr>
              <a:t>int</a:t>
            </a:r>
            <a:r>
              <a:rPr lang="en-US" sz="1300" dirty="0">
                <a:solidFill>
                  <a:schemeClr val="bg1"/>
                </a:solidFill>
              </a:rPr>
              <a:t> y;</a:t>
            </a:r>
            <a:endParaRPr lang="en-US" sz="1300" noProof="1">
              <a:solidFill>
                <a:schemeClr val="bg1"/>
              </a:solidFill>
            </a:endParaRPr>
          </a:p>
          <a:p>
            <a:pPr marL="342900" indent="-342900">
              <a:spcBef>
                <a:spcPct val="20000"/>
              </a:spcBef>
            </a:pPr>
            <a:r>
              <a:rPr lang="en-US" sz="1300" dirty="0">
                <a:solidFill>
                  <a:schemeClr val="bg1"/>
                </a:solidFill>
              </a:rPr>
              <a:t>  </a:t>
            </a:r>
            <a:r>
              <a:rPr lang="en-US" sz="1300" noProof="1">
                <a:solidFill>
                  <a:schemeClr val="bg1"/>
                </a:solidFill>
              </a:rPr>
              <a:t>public static int GetX(Point p)</a:t>
            </a:r>
            <a:r>
              <a:rPr lang="en-US" sz="1300" dirty="0">
                <a:solidFill>
                  <a:schemeClr val="bg1"/>
                </a:solidFill>
              </a:rPr>
              <a:t> {</a:t>
            </a:r>
            <a:endParaRPr lang="en-US" sz="1300" noProof="1">
              <a:solidFill>
                <a:schemeClr val="bg1"/>
              </a:solidFill>
            </a:endParaRPr>
          </a:p>
          <a:p>
            <a:pPr marL="342900" indent="-342900">
              <a:spcBef>
                <a:spcPct val="20000"/>
              </a:spcBef>
            </a:pPr>
            <a:r>
              <a:rPr lang="en-US" sz="1300" dirty="0">
                <a:solidFill>
                  <a:schemeClr val="bg1"/>
                </a:solidFill>
              </a:rPr>
              <a:t>    </a:t>
            </a:r>
            <a:r>
              <a:rPr lang="en-US" sz="1300" noProof="1">
                <a:solidFill>
                  <a:schemeClr val="bg1"/>
                </a:solidFill>
              </a:rPr>
              <a:t>if (p != null) return p.X;</a:t>
            </a:r>
          </a:p>
          <a:p>
            <a:pPr marL="342900" indent="-342900">
              <a:spcBef>
                <a:spcPct val="20000"/>
              </a:spcBef>
            </a:pPr>
            <a:r>
              <a:rPr lang="en-US" sz="1300" noProof="1">
                <a:solidFill>
                  <a:schemeClr val="bg1"/>
                </a:solidFill>
              </a:rPr>
              <a:t>    else return -1;</a:t>
            </a:r>
            <a:r>
              <a:rPr lang="en-US" sz="1300" dirty="0">
                <a:solidFill>
                  <a:schemeClr val="bg1"/>
                </a:solidFill>
              </a:rPr>
              <a:t> } }</a:t>
            </a:r>
            <a:endParaRPr lang="en-US" sz="1300" noProof="1">
              <a:solidFill>
                <a:schemeClr val="bg1"/>
              </a:solidFill>
            </a:endParaRPr>
          </a:p>
        </p:txBody>
      </p:sp>
      <p:sp>
        <p:nvSpPr>
          <p:cNvPr id="47110" name="Line 6"/>
          <p:cNvSpPr>
            <a:spLocks noChangeShapeType="1"/>
          </p:cNvSpPr>
          <p:nvPr/>
        </p:nvSpPr>
        <p:spPr bwMode="auto">
          <a:xfrm>
            <a:off x="304800" y="2590800"/>
            <a:ext cx="0" cy="3581400"/>
          </a:xfrm>
          <a:prstGeom prst="line">
            <a:avLst/>
          </a:prstGeom>
          <a:noFill/>
          <a:ln w="9525">
            <a:solidFill>
              <a:schemeClr val="tx1"/>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47111" name="Line 7"/>
          <p:cNvSpPr>
            <a:spLocks noChangeShapeType="1"/>
          </p:cNvSpPr>
          <p:nvPr/>
        </p:nvSpPr>
        <p:spPr bwMode="auto">
          <a:xfrm>
            <a:off x="4419600" y="1371600"/>
            <a:ext cx="0" cy="4724400"/>
          </a:xfrm>
          <a:prstGeom prst="line">
            <a:avLst/>
          </a:prstGeom>
          <a:noFill/>
          <a:ln w="9525">
            <a:solidFill>
              <a:schemeClr val="bg1"/>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47112" name="Rectangle 8"/>
          <p:cNvSpPr>
            <a:spLocks noChangeArrowheads="1"/>
          </p:cNvSpPr>
          <p:nvPr/>
        </p:nvSpPr>
        <p:spPr bwMode="auto">
          <a:xfrm>
            <a:off x="3733800" y="2514600"/>
            <a:ext cx="1219200" cy="381000"/>
          </a:xfrm>
          <a:prstGeom prst="rect">
            <a:avLst/>
          </a:prstGeom>
          <a:solidFill>
            <a:schemeClr val="accent1">
              <a:lumMod val="60000"/>
              <a:lumOff val="40000"/>
            </a:schemeClr>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dirty="0">
                <a:solidFill>
                  <a:schemeClr val="bg1"/>
                </a:solidFill>
              </a:rPr>
              <a:t>Prologue</a:t>
            </a:r>
          </a:p>
        </p:txBody>
      </p:sp>
      <p:sp>
        <p:nvSpPr>
          <p:cNvPr id="47113" name="Line 9"/>
          <p:cNvSpPr>
            <a:spLocks noChangeShapeType="1"/>
          </p:cNvSpPr>
          <p:nvPr/>
        </p:nvSpPr>
        <p:spPr bwMode="auto">
          <a:xfrm flipH="1">
            <a:off x="3429000" y="2743200"/>
            <a:ext cx="304800" cy="76200"/>
          </a:xfrm>
          <a:prstGeom prst="line">
            <a:avLst/>
          </a:prstGeom>
          <a:noFill/>
          <a:ln w="9525">
            <a:solidFill>
              <a:schemeClr val="tx1"/>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47114" name="Rectangle 10"/>
          <p:cNvSpPr>
            <a:spLocks noChangeArrowheads="1"/>
          </p:cNvSpPr>
          <p:nvPr/>
        </p:nvSpPr>
        <p:spPr bwMode="auto">
          <a:xfrm>
            <a:off x="3352800" y="4648200"/>
            <a:ext cx="1219200" cy="381000"/>
          </a:xfrm>
          <a:prstGeom prst="rect">
            <a:avLst/>
          </a:prstGeom>
          <a:solidFill>
            <a:schemeClr val="accent1">
              <a:lumMod val="60000"/>
              <a:lumOff val="40000"/>
            </a:schemeClr>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dirty="0">
                <a:solidFill>
                  <a:schemeClr val="bg1"/>
                </a:solidFill>
              </a:rPr>
              <a:t>Epilogue</a:t>
            </a:r>
          </a:p>
        </p:txBody>
      </p:sp>
      <p:sp>
        <p:nvSpPr>
          <p:cNvPr id="47115" name="Line 11"/>
          <p:cNvSpPr>
            <a:spLocks noChangeShapeType="1"/>
          </p:cNvSpPr>
          <p:nvPr/>
        </p:nvSpPr>
        <p:spPr bwMode="auto">
          <a:xfrm>
            <a:off x="4572000" y="4876800"/>
            <a:ext cx="457200" cy="457200"/>
          </a:xfrm>
          <a:prstGeom prst="line">
            <a:avLst/>
          </a:prstGeom>
          <a:noFill/>
          <a:ln w="9525">
            <a:solidFill>
              <a:schemeClr val="tx1"/>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47116" name="Rectangle 12"/>
          <p:cNvSpPr>
            <a:spLocks noChangeArrowheads="1"/>
          </p:cNvSpPr>
          <p:nvPr/>
        </p:nvSpPr>
        <p:spPr bwMode="auto">
          <a:xfrm>
            <a:off x="3352800" y="3733800"/>
            <a:ext cx="2514600" cy="609600"/>
          </a:xfrm>
          <a:prstGeom prst="rect">
            <a:avLst/>
          </a:prstGeom>
          <a:solidFill>
            <a:schemeClr val="accent1">
              <a:lumMod val="40000"/>
              <a:lumOff val="60000"/>
            </a:schemeClr>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dirty="0">
                <a:solidFill>
                  <a:schemeClr val="bg1"/>
                </a:solidFill>
              </a:rPr>
              <a:t>Calls will perform</a:t>
            </a:r>
            <a:br>
              <a:rPr lang="en-US" dirty="0">
                <a:solidFill>
                  <a:schemeClr val="bg1"/>
                </a:solidFill>
              </a:rPr>
            </a:br>
            <a:r>
              <a:rPr lang="en-US" dirty="0">
                <a:solidFill>
                  <a:schemeClr val="bg1"/>
                </a:solidFill>
              </a:rPr>
              <a:t>symbolic computation</a:t>
            </a:r>
          </a:p>
        </p:txBody>
      </p:sp>
      <p:sp>
        <p:nvSpPr>
          <p:cNvPr id="47117" name="Line 13"/>
          <p:cNvSpPr>
            <a:spLocks noChangeShapeType="1"/>
          </p:cNvSpPr>
          <p:nvPr/>
        </p:nvSpPr>
        <p:spPr bwMode="auto">
          <a:xfrm flipH="1">
            <a:off x="3048000" y="3962400"/>
            <a:ext cx="304800" cy="76200"/>
          </a:xfrm>
          <a:prstGeom prst="line">
            <a:avLst/>
          </a:prstGeom>
          <a:noFill/>
          <a:ln w="9525">
            <a:solidFill>
              <a:schemeClr val="tx1"/>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47118" name="Rectangle 14"/>
          <p:cNvSpPr>
            <a:spLocks noChangeArrowheads="1"/>
          </p:cNvSpPr>
          <p:nvPr/>
        </p:nvSpPr>
        <p:spPr bwMode="auto">
          <a:xfrm>
            <a:off x="3962400" y="5257800"/>
            <a:ext cx="1752600" cy="609600"/>
          </a:xfrm>
          <a:prstGeom prst="rect">
            <a:avLst/>
          </a:prstGeom>
          <a:solidFill>
            <a:schemeClr val="accent1">
              <a:lumMod val="60000"/>
              <a:lumOff val="40000"/>
            </a:schemeClr>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dirty="0">
                <a:solidFill>
                  <a:schemeClr val="bg1"/>
                </a:solidFill>
              </a:rPr>
              <a:t>Calls to build </a:t>
            </a:r>
            <a:br>
              <a:rPr lang="en-US" dirty="0">
                <a:solidFill>
                  <a:schemeClr val="bg1"/>
                </a:solidFill>
              </a:rPr>
            </a:br>
            <a:r>
              <a:rPr lang="en-US" dirty="0">
                <a:solidFill>
                  <a:schemeClr val="bg1"/>
                </a:solidFill>
              </a:rPr>
              <a:t>path condition</a:t>
            </a:r>
          </a:p>
        </p:txBody>
      </p:sp>
      <p:sp>
        <p:nvSpPr>
          <p:cNvPr id="47119" name="Line 15"/>
          <p:cNvSpPr>
            <a:spLocks noChangeShapeType="1"/>
          </p:cNvSpPr>
          <p:nvPr/>
        </p:nvSpPr>
        <p:spPr bwMode="auto">
          <a:xfrm flipH="1">
            <a:off x="3657600" y="5486400"/>
            <a:ext cx="304800" cy="76200"/>
          </a:xfrm>
          <a:prstGeom prst="line">
            <a:avLst/>
          </a:prstGeom>
          <a:noFill/>
          <a:ln w="9525">
            <a:solidFill>
              <a:schemeClr val="tx1"/>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47120" name="Line 16"/>
          <p:cNvSpPr>
            <a:spLocks noChangeShapeType="1"/>
          </p:cNvSpPr>
          <p:nvPr/>
        </p:nvSpPr>
        <p:spPr bwMode="auto">
          <a:xfrm flipV="1">
            <a:off x="4800600" y="2895600"/>
            <a:ext cx="1905000" cy="2362200"/>
          </a:xfrm>
          <a:prstGeom prst="line">
            <a:avLst/>
          </a:prstGeom>
          <a:noFill/>
          <a:ln w="9525">
            <a:solidFill>
              <a:schemeClr val="tx1"/>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47121" name="Rectangle 17"/>
          <p:cNvSpPr>
            <a:spLocks noChangeArrowheads="1"/>
          </p:cNvSpPr>
          <p:nvPr/>
        </p:nvSpPr>
        <p:spPr bwMode="auto">
          <a:xfrm>
            <a:off x="3124200" y="3276600"/>
            <a:ext cx="1752600" cy="609600"/>
          </a:xfrm>
          <a:prstGeom prst="rect">
            <a:avLst/>
          </a:prstGeom>
          <a:solidFill>
            <a:schemeClr val="accent1">
              <a:lumMod val="60000"/>
              <a:lumOff val="40000"/>
            </a:schemeClr>
          </a:solidFill>
          <a:ln w="9525">
            <a:solidFill>
              <a:schemeClr val="accent1">
                <a:lumMod val="40000"/>
                <a:lumOff val="60000"/>
              </a:schemeClr>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a:solidFill>
                  <a:schemeClr val="bg1"/>
                </a:solidFill>
              </a:rPr>
              <a:t>Calls to build </a:t>
            </a:r>
            <a:br>
              <a:rPr lang="en-US">
                <a:solidFill>
                  <a:schemeClr val="bg1"/>
                </a:solidFill>
              </a:rPr>
            </a:br>
            <a:r>
              <a:rPr lang="en-US">
                <a:solidFill>
                  <a:schemeClr val="bg1"/>
                </a:solidFill>
              </a:rPr>
              <a:t>path condition</a:t>
            </a:r>
          </a:p>
        </p:txBody>
      </p:sp>
      <p:sp>
        <p:nvSpPr>
          <p:cNvPr id="47122" name="Line 18"/>
          <p:cNvSpPr>
            <a:spLocks noChangeShapeType="1"/>
          </p:cNvSpPr>
          <p:nvPr/>
        </p:nvSpPr>
        <p:spPr bwMode="auto">
          <a:xfrm>
            <a:off x="3962400" y="3886200"/>
            <a:ext cx="1676400" cy="381000"/>
          </a:xfrm>
          <a:prstGeom prst="line">
            <a:avLst/>
          </a:prstGeom>
          <a:noFill/>
          <a:ln w="9525">
            <a:solidFill>
              <a:schemeClr val="tx1"/>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47123" name="Line 19"/>
          <p:cNvSpPr>
            <a:spLocks noChangeShapeType="1"/>
          </p:cNvSpPr>
          <p:nvPr/>
        </p:nvSpPr>
        <p:spPr bwMode="auto">
          <a:xfrm flipV="1">
            <a:off x="3962400" y="2286000"/>
            <a:ext cx="2590800" cy="990600"/>
          </a:xfrm>
          <a:prstGeom prst="line">
            <a:avLst/>
          </a:prstGeom>
          <a:noFill/>
          <a:ln w="9525">
            <a:solidFill>
              <a:schemeClr val="tx1"/>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47124" name="Rectangle 20"/>
          <p:cNvSpPr>
            <a:spLocks noChangeArrowheads="1"/>
          </p:cNvSpPr>
          <p:nvPr/>
        </p:nvSpPr>
        <p:spPr bwMode="auto">
          <a:xfrm>
            <a:off x="3886200" y="2743200"/>
            <a:ext cx="2743200" cy="1143000"/>
          </a:xfrm>
          <a:prstGeom prst="rect">
            <a:avLst/>
          </a:prstGeom>
          <a:solidFill>
            <a:schemeClr val="accent1">
              <a:lumMod val="60000"/>
              <a:lumOff val="40000"/>
            </a:schemeClr>
          </a:soli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pPr algn="ctr"/>
            <a:r>
              <a:rPr lang="en-US" dirty="0">
                <a:solidFill>
                  <a:schemeClr val="bg1"/>
                </a:solidFill>
              </a:rPr>
              <a:t>Record concrete values </a:t>
            </a:r>
            <a:br>
              <a:rPr lang="en-US" dirty="0">
                <a:solidFill>
                  <a:schemeClr val="bg1"/>
                </a:solidFill>
              </a:rPr>
            </a:br>
            <a:r>
              <a:rPr lang="en-US" dirty="0">
                <a:solidFill>
                  <a:schemeClr val="bg1"/>
                </a:solidFill>
              </a:rPr>
              <a:t>to have all information </a:t>
            </a:r>
            <a:br>
              <a:rPr lang="en-US" dirty="0">
                <a:solidFill>
                  <a:schemeClr val="bg1"/>
                </a:solidFill>
              </a:rPr>
            </a:br>
            <a:r>
              <a:rPr lang="en-US" dirty="0">
                <a:solidFill>
                  <a:schemeClr val="bg1"/>
                </a:solidFill>
              </a:rPr>
              <a:t>when this method is called</a:t>
            </a:r>
            <a:br>
              <a:rPr lang="en-US" dirty="0">
                <a:solidFill>
                  <a:schemeClr val="bg1"/>
                </a:solidFill>
              </a:rPr>
            </a:br>
            <a:r>
              <a:rPr lang="en-US" dirty="0">
                <a:solidFill>
                  <a:schemeClr val="bg1"/>
                </a:solidFill>
              </a:rPr>
              <a:t>with no proper context</a:t>
            </a:r>
          </a:p>
        </p:txBody>
      </p:sp>
      <p:sp>
        <p:nvSpPr>
          <p:cNvPr id="47125" name="Line 21"/>
          <p:cNvSpPr>
            <a:spLocks noChangeShapeType="1"/>
          </p:cNvSpPr>
          <p:nvPr/>
        </p:nvSpPr>
        <p:spPr bwMode="auto">
          <a:xfrm flipH="1">
            <a:off x="3581400" y="3200400"/>
            <a:ext cx="304800" cy="76200"/>
          </a:xfrm>
          <a:prstGeom prst="line">
            <a:avLst/>
          </a:prstGeom>
          <a:noFill/>
          <a:ln w="9525">
            <a:solidFill>
              <a:schemeClr val="tx1"/>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47126" name="Oval 22"/>
          <p:cNvSpPr>
            <a:spLocks noChangeArrowheads="1"/>
          </p:cNvSpPr>
          <p:nvPr/>
        </p:nvSpPr>
        <p:spPr bwMode="auto">
          <a:xfrm>
            <a:off x="2895600" y="3124200"/>
            <a:ext cx="2514600" cy="1600200"/>
          </a:xfrm>
          <a:prstGeom prst="ellipse">
            <a:avLst/>
          </a:prstGeom>
          <a:solidFill>
            <a:schemeClr val="accent1">
              <a:lumMod val="60000"/>
              <a:lumOff val="40000"/>
            </a:schemeClr>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pPr algn="ctr"/>
            <a:r>
              <a:rPr lang="en-US" dirty="0">
                <a:solidFill>
                  <a:schemeClr val="bg1"/>
                </a:solidFill>
              </a:rPr>
              <a:t>(The real C# compiler </a:t>
            </a:r>
            <a:br>
              <a:rPr lang="en-US" dirty="0">
                <a:solidFill>
                  <a:schemeClr val="bg1"/>
                </a:solidFill>
              </a:rPr>
            </a:br>
            <a:r>
              <a:rPr lang="en-US" dirty="0">
                <a:solidFill>
                  <a:schemeClr val="bg1"/>
                </a:solidFill>
              </a:rPr>
              <a:t>output is actually more </a:t>
            </a:r>
            <a:br>
              <a:rPr lang="en-US" dirty="0">
                <a:solidFill>
                  <a:schemeClr val="bg1"/>
                </a:solidFill>
              </a:rPr>
            </a:br>
            <a:r>
              <a:rPr lang="en-US" dirty="0">
                <a:solidFill>
                  <a:schemeClr val="bg1"/>
                </a:solidFill>
              </a:rPr>
              <a:t>complicated.)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10" end="1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1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107">
                                            <p:txEl>
                                              <p:pRg st="12" end="1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iterate type="lt">
                                    <p:tmAbs val="0"/>
                                  </p:iterate>
                                  <p:childTnLst>
                                    <p:set>
                                      <p:cBhvr>
                                        <p:cTn id="20" dur="1" fill="hold">
                                          <p:stCondLst>
                                            <p:cond delay="0"/>
                                          </p:stCondLst>
                                        </p:cTn>
                                        <p:tgtEl>
                                          <p:spTgt spid="47107">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108">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1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107">
                                            <p:txEl>
                                              <p:pRg st="17" end="1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107">
                                            <p:txEl>
                                              <p:pRg st="18" end="1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10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7108">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7108">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7108">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7108">
                                            <p:txEl>
                                              <p:pRg st="23" end="2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7126"/>
                                        </p:tgtEl>
                                        <p:attrNameLst>
                                          <p:attrName>style.visibility</p:attrName>
                                        </p:attrNameLst>
                                      </p:cBhvr>
                                      <p:to>
                                        <p:strVal val="visible"/>
                                      </p:to>
                                    </p:set>
                                  </p:childTnLst>
                                  <p:subTnLst>
                                    <p:set>
                                      <p:cBhvr override="childStyle">
                                        <p:cTn dur="1" fill="hold" display="0" masterRel="nextClick" afterEffect="1"/>
                                        <p:tgtEl>
                                          <p:spTgt spid="47126"/>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7107">
                                            <p:txEl>
                                              <p:pRg st="0" end="0"/>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7107">
                                            <p:txEl>
                                              <p:pRg st="1" end="1"/>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7113"/>
                                        </p:tgtEl>
                                        <p:attrNameLst>
                                          <p:attrName>style.visibility</p:attrName>
                                        </p:attrNameLst>
                                      </p:cBhvr>
                                      <p:to>
                                        <p:strVal val="visible"/>
                                      </p:to>
                                    </p:set>
                                  </p:childTnLst>
                                  <p:subTnLst>
                                    <p:set>
                                      <p:cBhvr override="childStyle">
                                        <p:cTn dur="1" fill="hold" display="0" masterRel="nextClick" afterEffect="1"/>
                                        <p:tgtEl>
                                          <p:spTgt spid="47113"/>
                                        </p:tgtEl>
                                        <p:attrNameLst>
                                          <p:attrName>style.visibility</p:attrName>
                                        </p:attrNameLst>
                                      </p:cBhvr>
                                      <p:to>
                                        <p:strVal val="hidden"/>
                                      </p:to>
                                    </p:set>
                                  </p:subTnLst>
                                </p:cTn>
                              </p:par>
                              <p:par>
                                <p:cTn id="61" presetID="1" presetClass="entr" presetSubtype="0" fill="hold" grpId="0" nodeType="withEffect">
                                  <p:stCondLst>
                                    <p:cond delay="0"/>
                                  </p:stCondLst>
                                  <p:childTnLst>
                                    <p:set>
                                      <p:cBhvr>
                                        <p:cTn id="62" dur="1" fill="hold">
                                          <p:stCondLst>
                                            <p:cond delay="0"/>
                                          </p:stCondLst>
                                        </p:cTn>
                                        <p:tgtEl>
                                          <p:spTgt spid="47112"/>
                                        </p:tgtEl>
                                        <p:attrNameLst>
                                          <p:attrName>style.visibility</p:attrName>
                                        </p:attrNameLst>
                                      </p:cBhvr>
                                      <p:to>
                                        <p:strVal val="visible"/>
                                      </p:to>
                                    </p:set>
                                  </p:childTnLst>
                                  <p:subTnLst>
                                    <p:set>
                                      <p:cBhvr override="childStyle">
                                        <p:cTn dur="1" fill="hold" display="0" masterRel="nextClick" afterEffect="1"/>
                                        <p:tgtEl>
                                          <p:spTgt spid="47112"/>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7107">
                                            <p:txEl>
                                              <p:pRg st="5" end="5"/>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7108">
                                            <p:txEl>
                                              <p:pRg st="11" end="11"/>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7108">
                                            <p:txEl>
                                              <p:pRg st="17" end="17"/>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7108">
                                            <p:txEl>
                                              <p:pRg st="18" end="18"/>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7108">
                                            <p:txEl>
                                              <p:pRg st="19" end="19"/>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7108">
                                            <p:txEl>
                                              <p:pRg st="20" end="20"/>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7108">
                                            <p:txEl>
                                              <p:pRg st="21" end="21"/>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7108">
                                            <p:txEl>
                                              <p:pRg st="22" end="22"/>
                                            </p:tx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7114"/>
                                        </p:tgtEl>
                                        <p:attrNameLst>
                                          <p:attrName>style.visibility</p:attrName>
                                        </p:attrNameLst>
                                      </p:cBhvr>
                                      <p:to>
                                        <p:strVal val="visible"/>
                                      </p:to>
                                    </p:set>
                                  </p:childTnLst>
                                  <p:subTnLst>
                                    <p:set>
                                      <p:cBhvr override="childStyle">
                                        <p:cTn dur="1" fill="hold" display="0" masterRel="nextClick" afterEffect="1"/>
                                        <p:tgtEl>
                                          <p:spTgt spid="47114"/>
                                        </p:tgtEl>
                                        <p:attrNameLst>
                                          <p:attrName>style.visibility</p:attrName>
                                        </p:attrNameLst>
                                      </p:cBhvr>
                                      <p:to>
                                        <p:strVal val="hidden"/>
                                      </p:to>
                                    </p:set>
                                  </p:subTnLst>
                                </p:cTn>
                              </p:par>
                              <p:par>
                                <p:cTn id="83" presetID="1" presetClass="entr" presetSubtype="0" fill="hold" grpId="0" nodeType="withEffect">
                                  <p:stCondLst>
                                    <p:cond delay="0"/>
                                  </p:stCondLst>
                                  <p:childTnLst>
                                    <p:set>
                                      <p:cBhvr>
                                        <p:cTn id="84" dur="1" fill="hold">
                                          <p:stCondLst>
                                            <p:cond delay="0"/>
                                          </p:stCondLst>
                                        </p:cTn>
                                        <p:tgtEl>
                                          <p:spTgt spid="47115"/>
                                        </p:tgtEl>
                                        <p:attrNameLst>
                                          <p:attrName>style.visibility</p:attrName>
                                        </p:attrNameLst>
                                      </p:cBhvr>
                                      <p:to>
                                        <p:strVal val="visible"/>
                                      </p:to>
                                    </p:set>
                                  </p:childTnLst>
                                  <p:subTnLst>
                                    <p:set>
                                      <p:cBhvr override="childStyle">
                                        <p:cTn dur="1" fill="hold" display="0" masterRel="nextClick" afterEffect="1"/>
                                        <p:tgtEl>
                                          <p:spTgt spid="47115"/>
                                        </p:tgtEl>
                                        <p:attrNameLst>
                                          <p:attrName>style.visibility</p:attrName>
                                        </p:attrNameLst>
                                      </p:cBhvr>
                                      <p:to>
                                        <p:strVal val="hidden"/>
                                      </p:to>
                                    </p:set>
                                  </p:sub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7107">
                                            <p:txEl>
                                              <p:pRg st="7" end="7"/>
                                            </p:txEl>
                                          </p:spTgt>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7107">
                                            <p:txEl>
                                              <p:pRg st="9" end="9"/>
                                            </p:txEl>
                                          </p:spTgt>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7107">
                                            <p:txEl>
                                              <p:pRg st="11" end="11"/>
                                            </p:txEl>
                                          </p:spTgt>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7107">
                                            <p:txEl>
                                              <p:pRg st="13" end="13"/>
                                            </p:txEl>
                                          </p:spTgt>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7107">
                                            <p:txEl>
                                              <p:pRg st="16" end="16"/>
                                            </p:txEl>
                                          </p:spTgt>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7108">
                                            <p:txEl>
                                              <p:pRg st="0" end="0"/>
                                            </p:txEl>
                                          </p:spTgt>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7108">
                                            <p:txEl>
                                              <p:pRg st="1" end="1"/>
                                            </p:txEl>
                                          </p:spTgt>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7108">
                                            <p:txEl>
                                              <p:pRg st="7" end="7"/>
                                            </p:txEl>
                                          </p:spTgt>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7108">
                                            <p:txEl>
                                              <p:pRg st="10" end="10"/>
                                            </p:txEl>
                                          </p:spTgt>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7117"/>
                                        </p:tgtEl>
                                        <p:attrNameLst>
                                          <p:attrName>style.visibility</p:attrName>
                                        </p:attrNameLst>
                                      </p:cBhvr>
                                      <p:to>
                                        <p:strVal val="visible"/>
                                      </p:to>
                                    </p:set>
                                  </p:childTnLst>
                                  <p:subTnLst>
                                    <p:set>
                                      <p:cBhvr override="childStyle">
                                        <p:cTn dur="1" fill="hold" display="0" masterRel="nextClick" afterEffect="1"/>
                                        <p:tgtEl>
                                          <p:spTgt spid="47117"/>
                                        </p:tgtEl>
                                        <p:attrNameLst>
                                          <p:attrName>style.visibility</p:attrName>
                                        </p:attrNameLst>
                                      </p:cBhvr>
                                      <p:to>
                                        <p:strVal val="hidden"/>
                                      </p:to>
                                    </p:set>
                                  </p:subTnLst>
                                </p:cTn>
                              </p:par>
                              <p:par>
                                <p:cTn id="107" presetID="1" presetClass="entr" presetSubtype="0" fill="hold" grpId="0" nodeType="withEffect">
                                  <p:stCondLst>
                                    <p:cond delay="0"/>
                                  </p:stCondLst>
                                  <p:childTnLst>
                                    <p:set>
                                      <p:cBhvr>
                                        <p:cTn id="108" dur="1" fill="hold">
                                          <p:stCondLst>
                                            <p:cond delay="0"/>
                                          </p:stCondLst>
                                        </p:cTn>
                                        <p:tgtEl>
                                          <p:spTgt spid="47116"/>
                                        </p:tgtEl>
                                        <p:attrNameLst>
                                          <p:attrName>style.visibility</p:attrName>
                                        </p:attrNameLst>
                                      </p:cBhvr>
                                      <p:to>
                                        <p:strVal val="visible"/>
                                      </p:to>
                                    </p:set>
                                  </p:childTnLst>
                                  <p:subTnLst>
                                    <p:set>
                                      <p:cBhvr override="childStyle">
                                        <p:cTn dur="1" fill="hold" display="0" masterRel="nextClick" afterEffect="1"/>
                                        <p:tgtEl>
                                          <p:spTgt spid="47116"/>
                                        </p:tgtEl>
                                        <p:attrNameLst>
                                          <p:attrName>style.visibility</p:attrName>
                                        </p:attrNameLst>
                                      </p:cBhvr>
                                      <p:to>
                                        <p:strVal val="hidden"/>
                                      </p:to>
                                    </p:set>
                                  </p:sub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47107">
                                            <p:txEl>
                                              <p:pRg st="15" end="15"/>
                                            </p:txEl>
                                          </p:spTgt>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7108">
                                            <p:txEl>
                                              <p:pRg st="6" end="6"/>
                                            </p:txEl>
                                          </p:spTgt>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47119"/>
                                        </p:tgtEl>
                                        <p:attrNameLst>
                                          <p:attrName>style.visibility</p:attrName>
                                        </p:attrNameLst>
                                      </p:cBhvr>
                                      <p:to>
                                        <p:strVal val="visible"/>
                                      </p:to>
                                    </p:set>
                                  </p:childTnLst>
                                  <p:subTnLst>
                                    <p:set>
                                      <p:cBhvr override="childStyle">
                                        <p:cTn dur="1" fill="hold" display="0" masterRel="nextClick" afterEffect="1"/>
                                        <p:tgtEl>
                                          <p:spTgt spid="47119"/>
                                        </p:tgtEl>
                                        <p:attrNameLst>
                                          <p:attrName>style.visibility</p:attrName>
                                        </p:attrNameLst>
                                      </p:cBhvr>
                                      <p:to>
                                        <p:strVal val="hidden"/>
                                      </p:to>
                                    </p:set>
                                  </p:subTnLst>
                                </p:cTn>
                              </p:par>
                              <p:par>
                                <p:cTn id="117" presetID="1" presetClass="entr" presetSubtype="0" fill="hold" grpId="0" nodeType="withEffect">
                                  <p:stCondLst>
                                    <p:cond delay="0"/>
                                  </p:stCondLst>
                                  <p:childTnLst>
                                    <p:set>
                                      <p:cBhvr>
                                        <p:cTn id="118" dur="1" fill="hold">
                                          <p:stCondLst>
                                            <p:cond delay="0"/>
                                          </p:stCondLst>
                                        </p:cTn>
                                        <p:tgtEl>
                                          <p:spTgt spid="47118"/>
                                        </p:tgtEl>
                                        <p:attrNameLst>
                                          <p:attrName>style.visibility</p:attrName>
                                        </p:attrNameLst>
                                      </p:cBhvr>
                                      <p:to>
                                        <p:strVal val="visible"/>
                                      </p:to>
                                    </p:set>
                                  </p:childTnLst>
                                  <p:subTnLst>
                                    <p:set>
                                      <p:cBhvr override="childStyle">
                                        <p:cTn dur="1" fill="hold" display="0" masterRel="nextClick" afterEffect="1"/>
                                        <p:tgtEl>
                                          <p:spTgt spid="47118"/>
                                        </p:tgtEl>
                                        <p:attrNameLst>
                                          <p:attrName>style.visibility</p:attrName>
                                        </p:attrNameLst>
                                      </p:cBhvr>
                                      <p:to>
                                        <p:strVal val="hidden"/>
                                      </p:to>
                                    </p:set>
                                  </p:subTnLst>
                                </p:cTn>
                              </p:par>
                              <p:par>
                                <p:cTn id="119" presetID="1" presetClass="entr" presetSubtype="0" fill="hold" grpId="0" nodeType="withEffect">
                                  <p:stCondLst>
                                    <p:cond delay="0"/>
                                  </p:stCondLst>
                                  <p:childTnLst>
                                    <p:set>
                                      <p:cBhvr>
                                        <p:cTn id="120" dur="1" fill="hold">
                                          <p:stCondLst>
                                            <p:cond delay="0"/>
                                          </p:stCondLst>
                                        </p:cTn>
                                        <p:tgtEl>
                                          <p:spTgt spid="47120"/>
                                        </p:tgtEl>
                                        <p:attrNameLst>
                                          <p:attrName>style.visibility</p:attrName>
                                        </p:attrNameLst>
                                      </p:cBhvr>
                                      <p:to>
                                        <p:strVal val="visible"/>
                                      </p:to>
                                    </p:set>
                                  </p:childTnLst>
                                  <p:subTnLst>
                                    <p:set>
                                      <p:cBhvr override="childStyle">
                                        <p:cTn dur="1" fill="hold" display="0" masterRel="nextClick" afterEffect="1"/>
                                        <p:tgtEl>
                                          <p:spTgt spid="47120"/>
                                        </p:tgtEl>
                                        <p:attrNameLst>
                                          <p:attrName>style.visibility</p:attrName>
                                        </p:attrNameLst>
                                      </p:cBhvr>
                                      <p:to>
                                        <p:strVal val="hidden"/>
                                      </p:to>
                                    </p:set>
                                  </p:subTnLst>
                                </p:cTn>
                              </p:par>
                              <p:par>
                                <p:cTn id="121" presetID="1" presetClass="entr" presetSubtype="0" fill="hold" nodeType="withEffect">
                                  <p:stCondLst>
                                    <p:cond delay="0"/>
                                  </p:stCondLst>
                                  <p:iterate type="lt">
                                    <p:tmAbs val="0"/>
                                  </p:iterate>
                                  <p:childTnLst>
                                    <p:set>
                                      <p:cBhvr>
                                        <p:cTn id="122" dur="1" fill="hold">
                                          <p:stCondLst>
                                            <p:cond delay="0"/>
                                          </p:stCondLst>
                                        </p:cTn>
                                        <p:tgtEl>
                                          <p:spTgt spid="47107">
                                            <p:txEl>
                                              <p:pRg st="14" end="14"/>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47108">
                                            <p:txEl>
                                              <p:pRg st="3" end="3"/>
                                            </p:txEl>
                                          </p:spTgt>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47107">
                                            <p:txEl>
                                              <p:pRg st="6" end="6"/>
                                            </p:txEl>
                                          </p:spTgt>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47108">
                                            <p:txEl>
                                              <p:pRg st="12" end="12"/>
                                            </p:txEl>
                                          </p:spTgt>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47108">
                                            <p:txEl>
                                              <p:pRg st="13" end="13"/>
                                            </p:txEl>
                                          </p:spTgt>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7108">
                                            <p:txEl>
                                              <p:pRg st="14" end="14"/>
                                            </p:txEl>
                                          </p:spTgt>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47108">
                                            <p:txEl>
                                              <p:pRg st="15" end="15"/>
                                            </p:txEl>
                                          </p:spTgt>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47108">
                                            <p:txEl>
                                              <p:pRg st="16" end="16"/>
                                            </p:txEl>
                                          </p:spTgt>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47122"/>
                                        </p:tgtEl>
                                        <p:attrNameLst>
                                          <p:attrName>style.visibility</p:attrName>
                                        </p:attrNameLst>
                                      </p:cBhvr>
                                      <p:to>
                                        <p:strVal val="visible"/>
                                      </p:to>
                                    </p:set>
                                  </p:childTnLst>
                                  <p:subTnLst>
                                    <p:set>
                                      <p:cBhvr override="childStyle">
                                        <p:cTn dur="1" fill="hold" display="0" masterRel="nextClick" afterEffect="1"/>
                                        <p:tgtEl>
                                          <p:spTgt spid="47122"/>
                                        </p:tgtEl>
                                        <p:attrNameLst>
                                          <p:attrName>style.visibility</p:attrName>
                                        </p:attrNameLst>
                                      </p:cBhvr>
                                      <p:to>
                                        <p:strVal val="hidden"/>
                                      </p:to>
                                    </p:set>
                                  </p:subTnLst>
                                </p:cTn>
                              </p:par>
                              <p:par>
                                <p:cTn id="141" presetID="1" presetClass="entr" presetSubtype="0" fill="hold" grpId="0" nodeType="withEffect">
                                  <p:stCondLst>
                                    <p:cond delay="0"/>
                                  </p:stCondLst>
                                  <p:childTnLst>
                                    <p:set>
                                      <p:cBhvr>
                                        <p:cTn id="142" dur="1" fill="hold">
                                          <p:stCondLst>
                                            <p:cond delay="0"/>
                                          </p:stCondLst>
                                        </p:cTn>
                                        <p:tgtEl>
                                          <p:spTgt spid="47121"/>
                                        </p:tgtEl>
                                        <p:attrNameLst>
                                          <p:attrName>style.visibility</p:attrName>
                                        </p:attrNameLst>
                                      </p:cBhvr>
                                      <p:to>
                                        <p:strVal val="visible"/>
                                      </p:to>
                                    </p:set>
                                  </p:childTnLst>
                                  <p:subTnLst>
                                    <p:set>
                                      <p:cBhvr override="childStyle">
                                        <p:cTn dur="1" fill="hold" display="0" masterRel="nextClick" afterEffect="1"/>
                                        <p:tgtEl>
                                          <p:spTgt spid="47121"/>
                                        </p:tgtEl>
                                        <p:attrNameLst>
                                          <p:attrName>style.visibility</p:attrName>
                                        </p:attrNameLst>
                                      </p:cBhvr>
                                      <p:to>
                                        <p:strVal val="hidden"/>
                                      </p:to>
                                    </p:set>
                                  </p:subTnLst>
                                </p:cTn>
                              </p:par>
                              <p:par>
                                <p:cTn id="143" presetID="1" presetClass="entr" presetSubtype="0" fill="hold" grpId="0" nodeType="withEffect">
                                  <p:stCondLst>
                                    <p:cond delay="0"/>
                                  </p:stCondLst>
                                  <p:childTnLst>
                                    <p:set>
                                      <p:cBhvr>
                                        <p:cTn id="144" dur="1" fill="hold">
                                          <p:stCondLst>
                                            <p:cond delay="0"/>
                                          </p:stCondLst>
                                        </p:cTn>
                                        <p:tgtEl>
                                          <p:spTgt spid="47123"/>
                                        </p:tgtEl>
                                        <p:attrNameLst>
                                          <p:attrName>style.visibility</p:attrName>
                                        </p:attrNameLst>
                                      </p:cBhvr>
                                      <p:to>
                                        <p:strVal val="visible"/>
                                      </p:to>
                                    </p:set>
                                  </p:childTnLst>
                                  <p:subTnLst>
                                    <p:set>
                                      <p:cBhvr override="childStyle">
                                        <p:cTn dur="1" fill="hold" display="0" masterRel="nextClick" afterEffect="1"/>
                                        <p:tgtEl>
                                          <p:spTgt spid="47123"/>
                                        </p:tgtEl>
                                        <p:attrNameLst>
                                          <p:attrName>style.visibility</p:attrName>
                                        </p:attrNameLst>
                                      </p:cBhvr>
                                      <p:to>
                                        <p:strVal val="hidden"/>
                                      </p:to>
                                    </p:set>
                                  </p:subTnLst>
                                </p:cTn>
                              </p:par>
                              <p:par>
                                <p:cTn id="145" presetID="1" presetClass="entr" presetSubtype="0" fill="hold" nodeType="withEffect">
                                  <p:stCondLst>
                                    <p:cond delay="0"/>
                                  </p:stCondLst>
                                  <p:childTnLst>
                                    <p:set>
                                      <p:cBhvr>
                                        <p:cTn id="146" dur="1" fill="hold">
                                          <p:stCondLst>
                                            <p:cond delay="0"/>
                                          </p:stCondLst>
                                        </p:cTn>
                                        <p:tgtEl>
                                          <p:spTgt spid="47108">
                                            <p:txEl>
                                              <p:pRg st="2" end="2"/>
                                            </p:tx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47107">
                                            <p:txEl>
                                              <p:pRg st="2" end="2"/>
                                            </p:txEl>
                                          </p:spTgt>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47107">
                                            <p:txEl>
                                              <p:pRg st="3" end="3"/>
                                            </p:txEl>
                                          </p:spTgt>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47107">
                                            <p:txEl>
                                              <p:pRg st="4" end="4"/>
                                            </p:txEl>
                                          </p:spTgt>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47125"/>
                                        </p:tgtEl>
                                        <p:attrNameLst>
                                          <p:attrName>style.visibility</p:attrName>
                                        </p:attrNameLst>
                                      </p:cBhvr>
                                      <p:to>
                                        <p:strVal val="visible"/>
                                      </p:to>
                                    </p:set>
                                  </p:childTnLst>
                                  <p:subTnLst>
                                    <p:set>
                                      <p:cBhvr override="childStyle">
                                        <p:cTn dur="1" fill="hold" display="0" masterRel="nextClick" afterEffect="1"/>
                                        <p:tgtEl>
                                          <p:spTgt spid="47125"/>
                                        </p:tgtEl>
                                        <p:attrNameLst>
                                          <p:attrName>style.visibility</p:attrName>
                                        </p:attrNameLst>
                                      </p:cBhvr>
                                      <p:to>
                                        <p:strVal val="hidden"/>
                                      </p:to>
                                    </p:set>
                                  </p:subTnLst>
                                </p:cTn>
                              </p:par>
                              <p:par>
                                <p:cTn id="157" presetID="1" presetClass="entr" presetSubtype="0" fill="hold" grpId="0" nodeType="withEffect">
                                  <p:stCondLst>
                                    <p:cond delay="0"/>
                                  </p:stCondLst>
                                  <p:childTnLst>
                                    <p:set>
                                      <p:cBhvr>
                                        <p:cTn id="158" dur="1" fill="hold">
                                          <p:stCondLst>
                                            <p:cond delay="0"/>
                                          </p:stCondLst>
                                        </p:cTn>
                                        <p:tgtEl>
                                          <p:spTgt spid="47124"/>
                                        </p:tgtEl>
                                        <p:attrNameLst>
                                          <p:attrName>style.visibility</p:attrName>
                                        </p:attrNameLst>
                                      </p:cBhvr>
                                      <p:to>
                                        <p:strVal val="visible"/>
                                      </p:to>
                                    </p:set>
                                  </p:childTnLst>
                                  <p:subTnLst>
                                    <p:set>
                                      <p:cBhvr override="childStyle">
                                        <p:cTn dur="1" fill="hold" display="0" masterRel="nextClick" afterEffect="1"/>
                                        <p:tgtEl>
                                          <p:spTgt spid="4712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animBg="1"/>
      <p:bldP spid="47111" grpId="0" animBg="1"/>
      <p:bldP spid="47112" grpId="0" animBg="1"/>
      <p:bldP spid="47113" grpId="0" animBg="1"/>
      <p:bldP spid="47114" grpId="0" animBg="1"/>
      <p:bldP spid="47115" grpId="0" animBg="1"/>
      <p:bldP spid="47116" grpId="0" animBg="1"/>
      <p:bldP spid="47117" grpId="0" animBg="1"/>
      <p:bldP spid="47118" grpId="0" animBg="1"/>
      <p:bldP spid="47119" grpId="0" animBg="1"/>
      <p:bldP spid="47120" grpId="0" animBg="1"/>
      <p:bldP spid="47121" grpId="0" animBg="1"/>
      <p:bldP spid="47122" grpId="0" animBg="1"/>
      <p:bldP spid="47123" grpId="0" animBg="1"/>
      <p:bldP spid="47124" grpId="0" animBg="1"/>
      <p:bldP spid="47125" grpId="0" animBg="1"/>
      <p:bldP spid="4712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2120" y="3389864"/>
            <a:ext cx="7043208" cy="609398"/>
          </a:xfrm>
        </p:spPr>
        <p:txBody>
          <a:bodyPr/>
          <a:lstStyle/>
          <a:p>
            <a:r>
              <a:rPr sz="4400" b="1" smtClean="0"/>
              <a:t>Spec# and Boogie</a:t>
            </a:r>
            <a:endParaRPr lang="en-US" sz="4400" b="1" dirty="0"/>
          </a:p>
        </p:txBody>
      </p:sp>
      <p:pic>
        <p:nvPicPr>
          <p:cNvPr id="4" name="Picture 3" descr="leino.jpg"/>
          <p:cNvPicPr>
            <a:picLocks noChangeAspect="1"/>
          </p:cNvPicPr>
          <p:nvPr/>
        </p:nvPicPr>
        <p:blipFill>
          <a:blip r:embed="rId2"/>
          <a:stretch>
            <a:fillRect/>
          </a:stretch>
        </p:blipFill>
        <p:spPr>
          <a:xfrm>
            <a:off x="6803831" y="3402217"/>
            <a:ext cx="566447" cy="622390"/>
          </a:xfrm>
          <a:prstGeom prst="rect">
            <a:avLst/>
          </a:prstGeom>
        </p:spPr>
      </p:pic>
      <p:pic>
        <p:nvPicPr>
          <p:cNvPr id="5" name="Picture 4" descr="mbarnett.jpg"/>
          <p:cNvPicPr>
            <a:picLocks noChangeAspect="1"/>
          </p:cNvPicPr>
          <p:nvPr/>
        </p:nvPicPr>
        <p:blipFill>
          <a:blip r:embed="rId3"/>
          <a:stretch>
            <a:fillRect/>
          </a:stretch>
        </p:blipFill>
        <p:spPr>
          <a:xfrm>
            <a:off x="7447484" y="3363643"/>
            <a:ext cx="665158" cy="655021"/>
          </a:xfrm>
          <a:prstGeom prst="rect">
            <a:avLst/>
          </a:prstGeom>
        </p:spPr>
      </p:pic>
      <p:sp>
        <p:nvSpPr>
          <p:cNvPr id="6" name="TextBox 5"/>
          <p:cNvSpPr txBox="1"/>
          <p:nvPr/>
        </p:nvSpPr>
        <p:spPr>
          <a:xfrm>
            <a:off x="5871410" y="4247148"/>
            <a:ext cx="3055195" cy="369332"/>
          </a:xfrm>
          <a:prstGeom prst="rect">
            <a:avLst/>
          </a:prstGeom>
          <a:noFill/>
        </p:spPr>
        <p:txBody>
          <a:bodyPr wrap="none" rtlCol="0">
            <a:spAutoFit/>
          </a:bodyPr>
          <a:lstStyle/>
          <a:p>
            <a:r>
              <a:rPr lang="en-US" dirty="0" smtClean="0">
                <a:solidFill>
                  <a:schemeClr val="bg1"/>
                </a:solidFill>
              </a:rPr>
              <a:t>Rustan Leino &amp; Mike Barnett</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Verifying Compilers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5" name="Subtitle 2"/>
          <p:cNvSpPr txBox="1">
            <a:spLocks/>
          </p:cNvSpPr>
          <p:nvPr/>
        </p:nvSpPr>
        <p:spPr>
          <a:xfrm>
            <a:off x="669656" y="2558555"/>
            <a:ext cx="7690116" cy="2769989"/>
          </a:xfrm>
          <a:prstGeom prst="rect">
            <a:avLst/>
          </a:prstGeom>
        </p:spPr>
        <p:txBody>
          <a:bodyPr vert="horz" lIns="0" tIns="0" rIns="0" bIns="0" rtlCol="0">
            <a:spAutoFit/>
          </a:bodyPr>
          <a:lstStyle/>
          <a:p>
            <a:pPr marL="384954" marR="0" lvl="0" indent="-384954" algn="l" defTabSz="914363" rtl="0" eaLnBrk="1" fontAlgn="auto" latinLnBrk="0" hangingPunct="1">
              <a:lnSpc>
                <a:spcPct val="90000"/>
              </a:lnSpc>
              <a:spcBef>
                <a:spcPct val="20000"/>
              </a:spcBef>
              <a:spcAft>
                <a:spcPts val="0"/>
              </a:spcAft>
              <a:buClrTx/>
              <a:buSzPct val="90000"/>
              <a:tabLst/>
              <a:defRPr/>
            </a:pPr>
            <a:r>
              <a:rPr kumimoji="0" lang="en-US" sz="2400" b="0" i="0" u="none" strike="noStrike" kern="1200" cap="none" spc="0" normalizeH="0" baseline="0" noProof="0" dirty="0" smtClean="0">
                <a:ln>
                  <a:noFill/>
                </a:ln>
                <a:solidFill>
                  <a:schemeClr val="accent2">
                    <a:lumMod val="75000"/>
                  </a:schemeClr>
                </a:solidFill>
                <a:effectLst/>
                <a:uLnTx/>
                <a:uFillTx/>
                <a:latin typeface="Calibri" pitchFamily="34" charset="0"/>
              </a:rPr>
              <a:t>A verifying compiler uses </a:t>
            </a:r>
            <a:r>
              <a:rPr kumimoji="0" lang="en-US" sz="2400" b="0" i="1" u="none" strike="noStrike" kern="1200" cap="none" spc="0" normalizeH="0" baseline="0" noProof="0" dirty="0" smtClean="0">
                <a:ln>
                  <a:noFill/>
                </a:ln>
                <a:solidFill>
                  <a:schemeClr val="accent2">
                    <a:lumMod val="75000"/>
                  </a:schemeClr>
                </a:solidFill>
                <a:effectLst/>
                <a:uLnTx/>
                <a:uFillTx/>
                <a:latin typeface="Calibri" pitchFamily="34" charset="0"/>
              </a:rPr>
              <a:t>automated reasoning</a:t>
            </a:r>
            <a:r>
              <a:rPr kumimoji="0" lang="en-US" sz="2400" b="0" i="0" u="none" strike="noStrike" kern="1200" cap="none" spc="0" normalizeH="0" baseline="0" noProof="0" dirty="0" smtClean="0">
                <a:ln>
                  <a:noFill/>
                </a:ln>
                <a:solidFill>
                  <a:schemeClr val="accent2">
                    <a:lumMod val="75000"/>
                  </a:schemeClr>
                </a:solidFill>
                <a:effectLst/>
                <a:uLnTx/>
                <a:uFillTx/>
                <a:latin typeface="Calibri" pitchFamily="34" charset="0"/>
              </a:rPr>
              <a:t> to check the</a:t>
            </a:r>
          </a:p>
          <a:p>
            <a:pPr marL="384954" marR="0" lvl="0" indent="-384954" algn="l" defTabSz="914363" rtl="0" eaLnBrk="1" fontAlgn="auto" latinLnBrk="0" hangingPunct="1">
              <a:lnSpc>
                <a:spcPct val="90000"/>
              </a:lnSpc>
              <a:spcBef>
                <a:spcPct val="20000"/>
              </a:spcBef>
              <a:spcAft>
                <a:spcPts val="0"/>
              </a:spcAft>
              <a:buClrTx/>
              <a:buSzPct val="90000"/>
              <a:tabLst/>
              <a:defRPr/>
            </a:pPr>
            <a:r>
              <a:rPr kumimoji="0" lang="en-US" sz="2400" b="0" i="0" u="none" strike="noStrike" kern="1200" cap="none" spc="0" normalizeH="0" baseline="0" noProof="0" dirty="0" smtClean="0">
                <a:ln>
                  <a:noFill/>
                </a:ln>
                <a:solidFill>
                  <a:schemeClr val="accent2">
                    <a:lumMod val="75000"/>
                  </a:schemeClr>
                </a:solidFill>
                <a:effectLst/>
                <a:uLnTx/>
                <a:uFillTx/>
                <a:latin typeface="Calibri" pitchFamily="34" charset="0"/>
              </a:rPr>
              <a:t>correctness of a program that is compiles.</a:t>
            </a:r>
          </a:p>
          <a:p>
            <a:pPr marL="384954" marR="0" lvl="0" indent="-384954" algn="l" defTabSz="914363" rtl="0" eaLnBrk="1" fontAlgn="auto" latinLnBrk="0" hangingPunct="1">
              <a:lnSpc>
                <a:spcPct val="90000"/>
              </a:lnSpc>
              <a:spcBef>
                <a:spcPct val="20000"/>
              </a:spcBef>
              <a:spcAft>
                <a:spcPts val="0"/>
              </a:spcAft>
              <a:buClrTx/>
              <a:buSzPct val="90000"/>
              <a:tabLst/>
              <a:defRPr/>
            </a:pPr>
            <a:endParaRPr kumimoji="0" lang="en-US" sz="2400" b="0" i="0" u="none" strike="noStrike" kern="1200" cap="none" spc="0" normalizeH="0" baseline="0" noProof="0" dirty="0" smtClean="0">
              <a:ln>
                <a:noFill/>
              </a:ln>
              <a:solidFill>
                <a:schemeClr val="accent2">
                  <a:lumMod val="75000"/>
                </a:schemeClr>
              </a:solidFill>
              <a:effectLst/>
              <a:uLnTx/>
              <a:uFillTx/>
              <a:latin typeface="Calibri" pitchFamily="34" charset="0"/>
            </a:endParaRPr>
          </a:p>
          <a:p>
            <a:pPr marL="384954" marR="0" lvl="0" indent="-384954" algn="l" defTabSz="914363" rtl="0" eaLnBrk="1" fontAlgn="auto" latinLnBrk="0" hangingPunct="1">
              <a:lnSpc>
                <a:spcPct val="90000"/>
              </a:lnSpc>
              <a:spcBef>
                <a:spcPct val="20000"/>
              </a:spcBef>
              <a:spcAft>
                <a:spcPts val="0"/>
              </a:spcAft>
              <a:buClrTx/>
              <a:buSzPct val="90000"/>
              <a:tabLst/>
              <a:defRPr/>
            </a:pPr>
            <a:r>
              <a:rPr kumimoji="0" lang="en-US" sz="2400" b="0" i="0" u="none" strike="noStrike" kern="1200" cap="none" spc="0" normalizeH="0" baseline="0" noProof="0" dirty="0" smtClean="0">
                <a:ln>
                  <a:noFill/>
                </a:ln>
                <a:solidFill>
                  <a:schemeClr val="accent2">
                    <a:lumMod val="75000"/>
                  </a:schemeClr>
                </a:solidFill>
                <a:effectLst/>
                <a:uLnTx/>
                <a:uFillTx/>
                <a:latin typeface="Calibri" pitchFamily="34" charset="0"/>
              </a:rPr>
              <a:t>Correctness is specified by </a:t>
            </a:r>
            <a:r>
              <a:rPr kumimoji="0" lang="en-US" sz="2400" b="0" i="1" u="none" strike="noStrike" kern="1200" cap="none" spc="0" normalizeH="0" baseline="0" noProof="0" dirty="0" smtClean="0">
                <a:ln>
                  <a:noFill/>
                </a:ln>
                <a:solidFill>
                  <a:schemeClr val="accent2">
                    <a:lumMod val="75000"/>
                  </a:schemeClr>
                </a:solidFill>
                <a:effectLst/>
                <a:uLnTx/>
                <a:uFillTx/>
                <a:latin typeface="Calibri" pitchFamily="34" charset="0"/>
              </a:rPr>
              <a:t>types, assertions, . . . and other</a:t>
            </a:r>
          </a:p>
          <a:p>
            <a:pPr marL="384954" marR="0" lvl="0" indent="-384954" algn="l" defTabSz="914363" rtl="0" eaLnBrk="1" fontAlgn="auto" latinLnBrk="0" hangingPunct="1">
              <a:lnSpc>
                <a:spcPct val="90000"/>
              </a:lnSpc>
              <a:spcBef>
                <a:spcPct val="20000"/>
              </a:spcBef>
              <a:spcAft>
                <a:spcPts val="0"/>
              </a:spcAft>
              <a:buClrTx/>
              <a:buSzPct val="90000"/>
              <a:tabLst/>
              <a:defRPr/>
            </a:pPr>
            <a:r>
              <a:rPr kumimoji="0" lang="en-US" sz="2400" b="0" i="1" u="none" strike="noStrike" kern="1200" cap="none" spc="0" normalizeH="0" baseline="0" noProof="0" dirty="0" smtClean="0">
                <a:ln>
                  <a:noFill/>
                </a:ln>
                <a:solidFill>
                  <a:schemeClr val="accent2">
                    <a:lumMod val="75000"/>
                  </a:schemeClr>
                </a:solidFill>
                <a:effectLst/>
                <a:uLnTx/>
                <a:uFillTx/>
                <a:latin typeface="Calibri" pitchFamily="34" charset="0"/>
              </a:rPr>
              <a:t>redundant annotations</a:t>
            </a:r>
            <a:r>
              <a:rPr kumimoji="0" lang="en-US" sz="2400" b="0" i="0" u="none" strike="noStrike" kern="1200" cap="none" spc="0" normalizeH="0" baseline="0" noProof="0" dirty="0" smtClean="0">
                <a:ln>
                  <a:noFill/>
                </a:ln>
                <a:solidFill>
                  <a:schemeClr val="accent2">
                    <a:lumMod val="75000"/>
                  </a:schemeClr>
                </a:solidFill>
                <a:effectLst/>
                <a:uLnTx/>
                <a:uFillTx/>
                <a:latin typeface="Calibri" pitchFamily="34" charset="0"/>
              </a:rPr>
              <a:t> that accompany the program.</a:t>
            </a:r>
          </a:p>
          <a:p>
            <a:pPr marL="384954" marR="0" lvl="0" indent="-384954" algn="l" defTabSz="914363" rtl="0" eaLnBrk="1" fontAlgn="auto" latinLnBrk="0" hangingPunct="1">
              <a:lnSpc>
                <a:spcPct val="90000"/>
              </a:lnSpc>
              <a:spcBef>
                <a:spcPct val="20000"/>
              </a:spcBef>
              <a:spcAft>
                <a:spcPts val="0"/>
              </a:spcAft>
              <a:buClrTx/>
              <a:buSzPct val="90000"/>
              <a:tabLst/>
              <a:defRPr/>
            </a:pPr>
            <a:endParaRPr kumimoji="0" lang="en-US" sz="2400" b="0" i="0" u="none" strike="noStrike" kern="1200" cap="none" spc="0" normalizeH="0" baseline="0" noProof="0" dirty="0" smtClean="0">
              <a:ln>
                <a:noFill/>
              </a:ln>
              <a:solidFill>
                <a:schemeClr val="accent2">
                  <a:lumMod val="75000"/>
                </a:schemeClr>
              </a:solidFill>
              <a:effectLst/>
              <a:uLnTx/>
              <a:uFillTx/>
              <a:latin typeface="Calibri" pitchFamily="34" charset="0"/>
            </a:endParaRPr>
          </a:p>
          <a:p>
            <a:pPr marL="384954" marR="0" lvl="0" indent="-384954" algn="l" defTabSz="914363" rtl="0" eaLnBrk="1" fontAlgn="auto" latinLnBrk="0" hangingPunct="1">
              <a:lnSpc>
                <a:spcPct val="90000"/>
              </a:lnSpc>
              <a:spcBef>
                <a:spcPct val="20000"/>
              </a:spcBef>
              <a:spcAft>
                <a:spcPts val="0"/>
              </a:spcAft>
              <a:buClrTx/>
              <a:buSzPct val="90000"/>
              <a:tabLst/>
              <a:defRPr/>
            </a:pPr>
            <a:r>
              <a:rPr kumimoji="0" lang="en-US" sz="2400" b="0" i="0" u="none" strike="noStrike" kern="1200" cap="none" spc="0" normalizeH="0" baseline="0" noProof="0" dirty="0" smtClean="0">
                <a:ln>
                  <a:noFill/>
                </a:ln>
                <a:solidFill>
                  <a:schemeClr val="accent2">
                    <a:lumMod val="75000"/>
                  </a:schemeClr>
                </a:solidFill>
                <a:effectLst/>
                <a:uLnTx/>
                <a:uFillTx/>
                <a:latin typeface="Calibri" pitchFamily="34" charset="0"/>
              </a:rPr>
              <a:t>Tony Hoare 2004</a:t>
            </a:r>
            <a:endParaRPr kumimoji="0" lang="en-US" sz="2400" b="0" i="0" u="none" strike="noStrike" kern="1200" cap="none" spc="0" normalizeH="0" baseline="0" noProof="0" dirty="0">
              <a:ln>
                <a:noFill/>
              </a:ln>
              <a:solidFill>
                <a:schemeClr val="accent2">
                  <a:lumMod val="75000"/>
                </a:schemeClr>
              </a:solidFill>
              <a:effectLst/>
              <a:uLnTx/>
              <a:uFillTx/>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sz="4000" i="1" smtClean="0"/>
              <a:t>Spec# Approach for a Verifying Compiler</a:t>
            </a:r>
            <a:endParaRPr lang="en-US" sz="4000" dirty="0"/>
          </a:p>
        </p:txBody>
      </p:sp>
      <p:sp>
        <p:nvSpPr>
          <p:cNvPr id="3" name="Content Placeholder 2"/>
          <p:cNvSpPr>
            <a:spLocks noGrp="1"/>
          </p:cNvSpPr>
          <p:nvPr>
            <p:ph idx="1"/>
          </p:nvPr>
        </p:nvSpPr>
        <p:spPr>
          <a:xfrm>
            <a:off x="381000" y="1588366"/>
            <a:ext cx="8382000" cy="4801314"/>
          </a:xfrm>
        </p:spPr>
        <p:txBody>
          <a:bodyPr/>
          <a:lstStyle/>
          <a:p>
            <a:r>
              <a:rPr lang="en-US" sz="2400" i="1" dirty="0" smtClean="0">
                <a:solidFill>
                  <a:srgbClr val="FF0000"/>
                </a:solidFill>
                <a:latin typeface="Calibri" pitchFamily="34" charset="0"/>
              </a:rPr>
              <a:t>Source Language</a:t>
            </a:r>
          </a:p>
          <a:p>
            <a:pPr lvl="1"/>
            <a:r>
              <a:rPr lang="en-US" sz="2400" dirty="0" smtClean="0">
                <a:latin typeface="Calibri" pitchFamily="34" charset="0"/>
              </a:rPr>
              <a:t>C# + goodies = Spec#</a:t>
            </a:r>
          </a:p>
          <a:p>
            <a:r>
              <a:rPr lang="en-US" sz="2400" i="1" dirty="0" smtClean="0">
                <a:solidFill>
                  <a:srgbClr val="FF0000"/>
                </a:solidFill>
                <a:latin typeface="Calibri" pitchFamily="34" charset="0"/>
              </a:rPr>
              <a:t>Specifications</a:t>
            </a:r>
          </a:p>
          <a:p>
            <a:pPr lvl="1"/>
            <a:r>
              <a:rPr lang="en-US" sz="2400" dirty="0" smtClean="0">
                <a:latin typeface="Calibri" pitchFamily="34" charset="0"/>
              </a:rPr>
              <a:t>method contracts,</a:t>
            </a:r>
          </a:p>
          <a:p>
            <a:pPr lvl="1"/>
            <a:r>
              <a:rPr lang="en-US" sz="2400" dirty="0" smtClean="0">
                <a:latin typeface="Calibri" pitchFamily="34" charset="0"/>
              </a:rPr>
              <a:t>invariants,</a:t>
            </a:r>
          </a:p>
          <a:p>
            <a:pPr lvl="1"/>
            <a:r>
              <a:rPr lang="en-US" sz="2400" dirty="0" smtClean="0">
                <a:latin typeface="Calibri" pitchFamily="34" charset="0"/>
              </a:rPr>
              <a:t>field and type annotations.</a:t>
            </a:r>
          </a:p>
          <a:p>
            <a:r>
              <a:rPr lang="en-US" sz="2400" i="1" dirty="0" smtClean="0">
                <a:solidFill>
                  <a:srgbClr val="FF0000"/>
                </a:solidFill>
                <a:latin typeface="Calibri" pitchFamily="34" charset="0"/>
              </a:rPr>
              <a:t>Program</a:t>
            </a:r>
            <a:r>
              <a:rPr lang="en-US" sz="2400" i="1" dirty="0" smtClean="0">
                <a:latin typeface="Calibri" pitchFamily="34" charset="0"/>
              </a:rPr>
              <a:t> </a:t>
            </a:r>
            <a:r>
              <a:rPr lang="en-US" sz="2400" i="1" dirty="0" smtClean="0">
                <a:solidFill>
                  <a:srgbClr val="FF0000"/>
                </a:solidFill>
                <a:latin typeface="Calibri" pitchFamily="34" charset="0"/>
              </a:rPr>
              <a:t>Logic</a:t>
            </a:r>
            <a:r>
              <a:rPr lang="en-US" sz="2400" i="1" dirty="0" smtClean="0">
                <a:latin typeface="Calibri" pitchFamily="34" charset="0"/>
              </a:rPr>
              <a:t>: </a:t>
            </a:r>
          </a:p>
          <a:p>
            <a:pPr lvl="1"/>
            <a:r>
              <a:rPr lang="en-US" sz="2400" i="1" dirty="0" err="1" smtClean="0">
                <a:latin typeface="Calibri" pitchFamily="34" charset="0"/>
              </a:rPr>
              <a:t>Dijkstra’s</a:t>
            </a:r>
            <a:r>
              <a:rPr lang="en-US" sz="2400" i="1" dirty="0" smtClean="0">
                <a:latin typeface="Calibri" pitchFamily="34" charset="0"/>
              </a:rPr>
              <a:t> weakest preconditions.</a:t>
            </a:r>
          </a:p>
          <a:p>
            <a:r>
              <a:rPr lang="en-US" sz="2400" i="1" dirty="0" smtClean="0">
                <a:solidFill>
                  <a:srgbClr val="FF0000"/>
                </a:solidFill>
                <a:latin typeface="Calibri" pitchFamily="34" charset="0"/>
              </a:rPr>
              <a:t>Automatic</a:t>
            </a:r>
            <a:r>
              <a:rPr lang="en-US" sz="2400" i="1" dirty="0" smtClean="0">
                <a:latin typeface="Calibri" pitchFamily="34" charset="0"/>
              </a:rPr>
              <a:t> </a:t>
            </a:r>
            <a:r>
              <a:rPr lang="en-US" sz="2400" i="1" dirty="0" smtClean="0">
                <a:solidFill>
                  <a:srgbClr val="FF0000"/>
                </a:solidFill>
                <a:latin typeface="Calibri" pitchFamily="34" charset="0"/>
              </a:rPr>
              <a:t>Verification</a:t>
            </a:r>
          </a:p>
          <a:p>
            <a:pPr lvl="1"/>
            <a:r>
              <a:rPr lang="en-US" sz="2400" dirty="0" smtClean="0">
                <a:latin typeface="Calibri" pitchFamily="34" charset="0"/>
              </a:rPr>
              <a:t>type checking,</a:t>
            </a:r>
          </a:p>
          <a:p>
            <a:pPr lvl="1"/>
            <a:r>
              <a:rPr lang="en-US" sz="2400" dirty="0" smtClean="0">
                <a:latin typeface="Calibri" pitchFamily="34" charset="0"/>
              </a:rPr>
              <a:t>verification condition generation (VCG),</a:t>
            </a:r>
          </a:p>
          <a:p>
            <a:pPr lvl="1"/>
            <a:r>
              <a:rPr lang="en-US" sz="2400" dirty="0" smtClean="0">
                <a:latin typeface="Calibri" pitchFamily="34" charset="0"/>
              </a:rPr>
              <a:t>automatic theorem proving Z3</a:t>
            </a:r>
            <a:endParaRPr lang="en-US" sz="2400" dirty="0">
              <a:latin typeface="Calibri" pitchFamily="34" charset="0"/>
            </a:endParaRPr>
          </a:p>
        </p:txBody>
      </p:sp>
      <p:sp>
        <p:nvSpPr>
          <p:cNvPr id="5" name="TextBox 4"/>
          <p:cNvSpPr txBox="1">
            <a:spLocks noChangeArrowheads="1"/>
          </p:cNvSpPr>
          <p:nvPr/>
        </p:nvSpPr>
        <p:spPr bwMode="auto">
          <a:xfrm>
            <a:off x="5796897" y="1744054"/>
            <a:ext cx="2987675" cy="366713"/>
          </a:xfrm>
          <a:prstGeom prst="rect">
            <a:avLst/>
          </a:prstGeom>
          <a:noFill/>
          <a:ln w="9525">
            <a:noFill/>
            <a:miter lim="800000"/>
            <a:headEnd/>
            <a:tailEnd/>
          </a:ln>
        </p:spPr>
        <p:txBody>
          <a:bodyPr>
            <a:spAutoFit/>
          </a:bodyPr>
          <a:lstStyle/>
          <a:p>
            <a:r>
              <a:rPr lang="en-US" sz="1800" i="1" dirty="0">
                <a:solidFill>
                  <a:schemeClr val="accent2"/>
                </a:solidFill>
              </a:rPr>
              <a:t>Spec# (annotated C#)</a:t>
            </a:r>
          </a:p>
        </p:txBody>
      </p:sp>
      <p:sp>
        <p:nvSpPr>
          <p:cNvPr id="6" name="TextBox 5"/>
          <p:cNvSpPr txBox="1">
            <a:spLocks noChangeArrowheads="1"/>
          </p:cNvSpPr>
          <p:nvPr/>
        </p:nvSpPr>
        <p:spPr bwMode="auto">
          <a:xfrm>
            <a:off x="6019800" y="2971800"/>
            <a:ext cx="2987675" cy="366713"/>
          </a:xfrm>
          <a:prstGeom prst="rect">
            <a:avLst/>
          </a:prstGeom>
          <a:noFill/>
          <a:ln w="9525">
            <a:noFill/>
            <a:miter lim="800000"/>
            <a:headEnd/>
            <a:tailEnd/>
          </a:ln>
        </p:spPr>
        <p:txBody>
          <a:bodyPr>
            <a:spAutoFit/>
          </a:bodyPr>
          <a:lstStyle/>
          <a:p>
            <a:r>
              <a:rPr lang="en-US" sz="1800" i="1" dirty="0">
                <a:solidFill>
                  <a:schemeClr val="accent2"/>
                </a:solidFill>
              </a:rPr>
              <a:t>Boogie PL</a:t>
            </a:r>
          </a:p>
        </p:txBody>
      </p:sp>
      <p:sp>
        <p:nvSpPr>
          <p:cNvPr id="7" name="TextBox 6"/>
          <p:cNvSpPr txBox="1">
            <a:spLocks noChangeArrowheads="1"/>
          </p:cNvSpPr>
          <p:nvPr/>
        </p:nvSpPr>
        <p:spPr bwMode="auto">
          <a:xfrm>
            <a:off x="5851525" y="2290763"/>
            <a:ext cx="2987675" cy="37623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1800" dirty="0"/>
              <a:t>Spec# Compiler</a:t>
            </a:r>
          </a:p>
        </p:txBody>
      </p:sp>
      <p:sp>
        <p:nvSpPr>
          <p:cNvPr id="8" name="TextBox 7"/>
          <p:cNvSpPr txBox="1">
            <a:spLocks noChangeArrowheads="1"/>
          </p:cNvSpPr>
          <p:nvPr/>
        </p:nvSpPr>
        <p:spPr bwMode="auto">
          <a:xfrm>
            <a:off x="5849938" y="3656013"/>
            <a:ext cx="2987675" cy="37623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1800" dirty="0"/>
              <a:t>VC Generator</a:t>
            </a:r>
          </a:p>
        </p:txBody>
      </p:sp>
      <p:sp>
        <p:nvSpPr>
          <p:cNvPr id="9" name="TextBox 8"/>
          <p:cNvSpPr txBox="1">
            <a:spLocks noChangeArrowheads="1"/>
          </p:cNvSpPr>
          <p:nvPr/>
        </p:nvSpPr>
        <p:spPr bwMode="auto">
          <a:xfrm>
            <a:off x="6156325" y="4343400"/>
            <a:ext cx="2987675" cy="366713"/>
          </a:xfrm>
          <a:prstGeom prst="rect">
            <a:avLst/>
          </a:prstGeom>
          <a:noFill/>
          <a:ln w="9525">
            <a:noFill/>
            <a:miter lim="800000"/>
            <a:headEnd/>
            <a:tailEnd/>
          </a:ln>
        </p:spPr>
        <p:txBody>
          <a:bodyPr>
            <a:spAutoFit/>
          </a:bodyPr>
          <a:lstStyle/>
          <a:p>
            <a:r>
              <a:rPr lang="en-US" sz="1800" i="1" dirty="0">
                <a:solidFill>
                  <a:schemeClr val="accent2"/>
                </a:solidFill>
              </a:rPr>
              <a:t>Formulas</a:t>
            </a:r>
          </a:p>
        </p:txBody>
      </p:sp>
      <p:sp>
        <p:nvSpPr>
          <p:cNvPr id="10" name="TextBox 9"/>
          <p:cNvSpPr txBox="1">
            <a:spLocks noChangeArrowheads="1"/>
          </p:cNvSpPr>
          <p:nvPr/>
        </p:nvSpPr>
        <p:spPr bwMode="auto">
          <a:xfrm>
            <a:off x="5883275" y="5021263"/>
            <a:ext cx="2947904" cy="36933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1800" dirty="0" smtClean="0"/>
              <a:t>Z3</a:t>
            </a:r>
            <a:endParaRPr lang="en-US" sz="1800" dirty="0"/>
          </a:p>
        </p:txBody>
      </p:sp>
      <p:sp>
        <p:nvSpPr>
          <p:cNvPr id="11" name="Line 25"/>
          <p:cNvSpPr>
            <a:spLocks noChangeShapeType="1"/>
          </p:cNvSpPr>
          <p:nvPr/>
        </p:nvSpPr>
        <p:spPr bwMode="auto">
          <a:xfrm>
            <a:off x="7315200" y="5410200"/>
            <a:ext cx="0" cy="53340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en-US"/>
          </a:p>
        </p:txBody>
      </p:sp>
      <p:cxnSp>
        <p:nvCxnSpPr>
          <p:cNvPr id="12" name="AutoShape 27"/>
          <p:cNvCxnSpPr>
            <a:cxnSpLocks noChangeShapeType="1"/>
            <a:stCxn id="7" idx="2"/>
            <a:endCxn id="8" idx="0"/>
          </p:cNvCxnSpPr>
          <p:nvPr/>
        </p:nvCxnSpPr>
        <p:spPr bwMode="auto">
          <a:xfrm flipH="1">
            <a:off x="7343775" y="2667000"/>
            <a:ext cx="1588" cy="989013"/>
          </a:xfrm>
          <a:prstGeom prst="straightConnector1">
            <a:avLst/>
          </a:prstGeom>
          <a:ln>
            <a:headEnd/>
            <a:tailEnd type="triangle" w="med" len="med"/>
          </a:ln>
        </p:spPr>
        <p:style>
          <a:lnRef idx="2">
            <a:schemeClr val="accent2"/>
          </a:lnRef>
          <a:fillRef idx="0">
            <a:schemeClr val="accent2"/>
          </a:fillRef>
          <a:effectRef idx="1">
            <a:schemeClr val="accent2"/>
          </a:effectRef>
          <a:fontRef idx="minor">
            <a:schemeClr val="tx1"/>
          </a:fontRef>
        </p:style>
      </p:cxnSp>
      <p:cxnSp>
        <p:nvCxnSpPr>
          <p:cNvPr id="13" name="AutoShape 28"/>
          <p:cNvCxnSpPr>
            <a:cxnSpLocks noChangeShapeType="1"/>
            <a:stCxn id="8" idx="2"/>
            <a:endCxn id="10" idx="0"/>
          </p:cNvCxnSpPr>
          <p:nvPr/>
        </p:nvCxnSpPr>
        <p:spPr bwMode="auto">
          <a:xfrm rot="16200000" flipH="1">
            <a:off x="6855995" y="4520030"/>
            <a:ext cx="989013" cy="13451"/>
          </a:xfrm>
          <a:prstGeom prst="straightConnector1">
            <a:avLst/>
          </a:prstGeom>
          <a:ln>
            <a:headEnd/>
            <a:tailEnd type="triangl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5" name="Text Box 7"/>
          <p:cNvSpPr txBox="1">
            <a:spLocks noChangeArrowheads="1"/>
          </p:cNvSpPr>
          <p:nvPr/>
        </p:nvSpPr>
        <p:spPr bwMode="auto">
          <a:xfrm>
            <a:off x="4195102" y="5392215"/>
            <a:ext cx="4415069" cy="1077212"/>
          </a:xfrm>
          <a:prstGeom prst="rect">
            <a:avLst/>
          </a:prstGeom>
          <a:noFill/>
          <a:ln w="9525">
            <a:noFill/>
            <a:miter lim="800000"/>
            <a:headEnd/>
            <a:tailEnd/>
          </a:ln>
          <a:effectLst/>
        </p:spPr>
        <p:txBody>
          <a:bodyPr wrap="square" lIns="91432" tIns="45717" rIns="91432" bIns="45717">
            <a:spAutoFit/>
          </a:bodyPr>
          <a:lstStyle/>
          <a:p>
            <a:pPr algn="ctr">
              <a:spcBef>
                <a:spcPct val="50000"/>
              </a:spcBef>
            </a:pPr>
            <a:r>
              <a:rPr lang="en-US" sz="3200" dirty="0" smtClean="0">
                <a:solidFill>
                  <a:schemeClr val="bg1"/>
                </a:solidFill>
                <a:effectLst>
                  <a:outerShdw blurRad="38100" dist="38100" dir="2700000" algn="tl">
                    <a:srgbClr val="000000">
                      <a:alpha val="43137"/>
                    </a:srgbClr>
                  </a:outerShdw>
                </a:effectLst>
                <a:latin typeface="+mn-lt"/>
              </a:rPr>
              <a:t>Verification condition (logical formula)</a:t>
            </a:r>
          </a:p>
        </p:txBody>
      </p:sp>
      <p:sp>
        <p:nvSpPr>
          <p:cNvPr id="43014" name="Text Box 6"/>
          <p:cNvSpPr txBox="1">
            <a:spLocks noChangeArrowheads="1"/>
          </p:cNvSpPr>
          <p:nvPr/>
        </p:nvSpPr>
        <p:spPr bwMode="auto">
          <a:xfrm>
            <a:off x="702231" y="1047738"/>
            <a:ext cx="3573087" cy="584769"/>
          </a:xfrm>
          <a:prstGeom prst="rect">
            <a:avLst/>
          </a:prstGeom>
          <a:noFill/>
          <a:ln w="9525">
            <a:noFill/>
            <a:miter lim="800000"/>
            <a:headEnd/>
            <a:tailEnd/>
          </a:ln>
          <a:effectLst/>
        </p:spPr>
        <p:txBody>
          <a:bodyPr wrap="square" lIns="91432" tIns="45717" rIns="91432" bIns="45717">
            <a:spAutoFit/>
          </a:bodyPr>
          <a:lstStyle/>
          <a:p>
            <a:pPr>
              <a:spcBef>
                <a:spcPct val="50000"/>
              </a:spcBef>
            </a:pPr>
            <a:r>
              <a:rPr lang="en-US" sz="3200" dirty="0" smtClean="0">
                <a:solidFill>
                  <a:schemeClr val="bg1"/>
                </a:solidFill>
                <a:effectLst>
                  <a:outerShdw blurRad="38100" dist="38100" dir="2700000" algn="tl">
                    <a:srgbClr val="000000">
                      <a:alpha val="43137"/>
                    </a:srgbClr>
                  </a:outerShdw>
                </a:effectLst>
                <a:latin typeface="+mn-lt"/>
              </a:rPr>
              <a:t>Source language</a:t>
            </a:r>
            <a:endParaRPr lang="en-US" sz="3200" dirty="0">
              <a:solidFill>
                <a:schemeClr val="bg1"/>
              </a:solidFill>
              <a:effectLst>
                <a:outerShdw blurRad="38100" dist="38100" dir="2700000" algn="tl">
                  <a:srgbClr val="000000">
                    <a:alpha val="43137"/>
                  </a:srgbClr>
                </a:outerShdw>
              </a:effectLst>
              <a:latin typeface="+mn-lt"/>
            </a:endParaRPr>
          </a:p>
        </p:txBody>
      </p:sp>
      <p:sp>
        <p:nvSpPr>
          <p:cNvPr id="30" name="AutoShape 8"/>
          <p:cNvSpPr>
            <a:spLocks noChangeArrowheads="1"/>
          </p:cNvSpPr>
          <p:nvPr/>
        </p:nvSpPr>
        <p:spPr bwMode="auto">
          <a:xfrm rot="2700000">
            <a:off x="1418926" y="2014621"/>
            <a:ext cx="2036238" cy="923965"/>
          </a:xfrm>
          <a:prstGeom prst="rightArrow">
            <a:avLst>
              <a:gd name="adj1" fmla="val 50000"/>
              <a:gd name="adj2" fmla="val 91304"/>
            </a:avLst>
          </a:prstGeom>
          <a:ln>
            <a:headEnd/>
            <a:tailEnd/>
          </a:ln>
        </p:spPr>
        <p:style>
          <a:lnRef idx="1">
            <a:schemeClr val="accent2"/>
          </a:lnRef>
          <a:fillRef idx="2">
            <a:schemeClr val="accent2"/>
          </a:fillRef>
          <a:effectRef idx="1">
            <a:schemeClr val="accent2"/>
          </a:effectRef>
          <a:fontRef idx="minor">
            <a:schemeClr val="dk1"/>
          </a:fontRef>
        </p:style>
        <p:txBody>
          <a:bodyPr wrap="none" lIns="91432" tIns="45717" rIns="91432" bIns="45717" anchor="ctr"/>
          <a:lstStyle/>
          <a:p>
            <a:endParaRPr lang="en-US"/>
          </a:p>
        </p:txBody>
      </p:sp>
      <p:sp>
        <p:nvSpPr>
          <p:cNvPr id="13" name="Text Box 6"/>
          <p:cNvSpPr txBox="1">
            <a:spLocks noChangeArrowheads="1"/>
          </p:cNvSpPr>
          <p:nvPr/>
        </p:nvSpPr>
        <p:spPr bwMode="auto">
          <a:xfrm>
            <a:off x="1727465" y="3135840"/>
            <a:ext cx="6439118" cy="584769"/>
          </a:xfrm>
          <a:prstGeom prst="rect">
            <a:avLst/>
          </a:prstGeom>
          <a:noFill/>
          <a:ln w="9525">
            <a:noFill/>
            <a:miter lim="800000"/>
            <a:headEnd/>
            <a:tailEnd/>
          </a:ln>
          <a:effectLst/>
        </p:spPr>
        <p:txBody>
          <a:bodyPr wrap="square" lIns="91432" tIns="45717" rIns="91432" bIns="45717">
            <a:spAutoFit/>
          </a:bodyPr>
          <a:lstStyle/>
          <a:p>
            <a:pPr>
              <a:spcBef>
                <a:spcPct val="50000"/>
              </a:spcBef>
            </a:pPr>
            <a:r>
              <a:rPr lang="en-US" sz="3200" dirty="0" smtClean="0">
                <a:solidFill>
                  <a:schemeClr val="bg1"/>
                </a:solidFill>
                <a:effectLst>
                  <a:outerShdw blurRad="38100" dist="38100" dir="2700000" algn="tl">
                    <a:srgbClr val="000000">
                      <a:alpha val="43137"/>
                    </a:srgbClr>
                  </a:outerShdw>
                </a:effectLst>
                <a:latin typeface="+mn-lt"/>
              </a:rPr>
              <a:t>Intermediate verification language</a:t>
            </a:r>
            <a:endParaRPr lang="en-US" sz="3200" dirty="0">
              <a:solidFill>
                <a:schemeClr val="bg1"/>
              </a:solidFill>
              <a:effectLst>
                <a:outerShdw blurRad="38100" dist="38100" dir="2700000" algn="tl">
                  <a:srgbClr val="000000">
                    <a:alpha val="43137"/>
                  </a:srgbClr>
                </a:outerShdw>
              </a:effectLst>
              <a:latin typeface="+mn-lt"/>
            </a:endParaRPr>
          </a:p>
        </p:txBody>
      </p:sp>
      <p:sp>
        <p:nvSpPr>
          <p:cNvPr id="14" name="AutoShape 8"/>
          <p:cNvSpPr>
            <a:spLocks noChangeArrowheads="1"/>
          </p:cNvSpPr>
          <p:nvPr/>
        </p:nvSpPr>
        <p:spPr bwMode="auto">
          <a:xfrm rot="2700000">
            <a:off x="3395266" y="4112965"/>
            <a:ext cx="2065189" cy="923965"/>
          </a:xfrm>
          <a:prstGeom prst="rightArrow">
            <a:avLst>
              <a:gd name="adj1" fmla="val 50000"/>
              <a:gd name="adj2" fmla="val 91304"/>
            </a:avLst>
          </a:prstGeom>
          <a:ln>
            <a:headEnd/>
            <a:tailEnd/>
          </a:ln>
        </p:spPr>
        <p:style>
          <a:lnRef idx="1">
            <a:schemeClr val="accent2"/>
          </a:lnRef>
          <a:fillRef idx="2">
            <a:schemeClr val="accent2"/>
          </a:fillRef>
          <a:effectRef idx="1">
            <a:schemeClr val="accent2"/>
          </a:effectRef>
          <a:fontRef idx="minor">
            <a:schemeClr val="dk1"/>
          </a:fontRef>
        </p:style>
        <p:txBody>
          <a:bodyPr wrap="none" lIns="91432" tIns="45717" rIns="91432" bIns="45717" anchor="ctr"/>
          <a:lstStyle/>
          <a:p>
            <a:endParaRPr lang="en-US"/>
          </a:p>
        </p:txBody>
      </p:sp>
      <p:sp>
        <p:nvSpPr>
          <p:cNvPr id="15" name="Title 14"/>
          <p:cNvSpPr>
            <a:spLocks noGrp="1"/>
          </p:cNvSpPr>
          <p:nvPr>
            <p:ph type="title"/>
          </p:nvPr>
        </p:nvSpPr>
        <p:spPr/>
        <p:txBody>
          <a:bodyPr/>
          <a:lstStyle/>
          <a:p>
            <a:r>
              <a:rPr smtClean="0"/>
              <a:t>Basic verifier architecture</a:t>
            </a:r>
            <a:endParaRPr lang="en-US" dirty="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3" name="AutoShape 15"/>
          <p:cNvSpPr>
            <a:spLocks noChangeArrowheads="1"/>
          </p:cNvSpPr>
          <p:nvPr/>
        </p:nvSpPr>
        <p:spPr bwMode="auto">
          <a:xfrm>
            <a:off x="1345553" y="2746724"/>
            <a:ext cx="6934200" cy="3394846"/>
          </a:xfrm>
          <a:prstGeom prst="roundRect">
            <a:avLst>
              <a:gd name="adj" fmla="val 16667"/>
            </a:avLst>
          </a:prstGeom>
          <a:solidFill>
            <a:srgbClr val="000000">
              <a:alpha val="12157"/>
            </a:srgbClr>
          </a:solidFill>
          <a:ln cap="rnd">
            <a:solidFill>
              <a:srgbClr val="FFFFFF">
                <a:alpha val="25000"/>
              </a:srgb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635000" h="254000"/>
            <a:bevelB w="635000" h="0"/>
            <a:contourClr>
              <a:srgbClr val="777777"/>
            </a:contourClr>
          </a:sp3d>
        </p:spPr>
        <p:style>
          <a:lnRef idx="0">
            <a:schemeClr val="accent2"/>
          </a:lnRef>
          <a:fillRef idx="3">
            <a:schemeClr val="accent2"/>
          </a:fillRef>
          <a:effectRef idx="3">
            <a:schemeClr val="accent2"/>
          </a:effectRef>
          <a:fontRef idx="minor">
            <a:schemeClr val="lt1"/>
          </a:fontRef>
        </p:style>
        <p:txBody>
          <a:bodyPr vert="horz" wrap="square" lIns="380985" tIns="380985" rIns="380985" bIns="380985" numCol="1" anchor="ctr" anchorCtr="0" compatLnSpc="1">
            <a:prstTxWarp prst="textNoShape">
              <a:avLst/>
            </a:prstTxWarp>
          </a:bodyPr>
          <a:lstStyle/>
          <a:p>
            <a:pPr algn="ctr" defTabSz="914099" eaLnBrk="0" hangingPunct="0">
              <a:lnSpc>
                <a:spcPct val="85000"/>
              </a:lnSpc>
              <a:spcBef>
                <a:spcPct val="20000"/>
              </a:spcBef>
            </a:pPr>
            <a:endParaRPr lang="en-US" sz="1500" dirty="0" smtClean="0">
              <a:solidFill>
                <a:schemeClr val="tx1"/>
              </a:solidFill>
            </a:endParaRPr>
          </a:p>
        </p:txBody>
      </p:sp>
      <p:sp>
        <p:nvSpPr>
          <p:cNvPr id="43016" name="AutoShape 8"/>
          <p:cNvSpPr>
            <a:spLocks noChangeArrowheads="1"/>
          </p:cNvSpPr>
          <p:nvPr/>
        </p:nvSpPr>
        <p:spPr bwMode="auto">
          <a:xfrm rot="3390031">
            <a:off x="489773" y="2952362"/>
            <a:ext cx="5916921" cy="1752600"/>
          </a:xfrm>
          <a:prstGeom prst="rightArrow">
            <a:avLst>
              <a:gd name="adj1" fmla="val 50000"/>
              <a:gd name="adj2" fmla="val 91304"/>
            </a:avLst>
          </a:prstGeom>
          <a:ln>
            <a:headEnd/>
            <a:tailEnd/>
          </a:ln>
        </p:spPr>
        <p:style>
          <a:lnRef idx="1">
            <a:schemeClr val="accent2"/>
          </a:lnRef>
          <a:fillRef idx="2">
            <a:schemeClr val="accent2"/>
          </a:fillRef>
          <a:effectRef idx="1">
            <a:schemeClr val="accent2"/>
          </a:effectRef>
          <a:fontRef idx="minor">
            <a:schemeClr val="dk1"/>
          </a:fontRef>
        </p:style>
        <p:txBody>
          <a:bodyPr wrap="none" lIns="91436" tIns="45718" rIns="91436" bIns="45718" anchor="ctr"/>
          <a:lstStyle/>
          <a:p>
            <a:r>
              <a:rPr lang="en-US" dirty="0" smtClean="0"/>
              <a:t>V</a:t>
            </a:r>
            <a:endParaRPr lang="en-US" dirty="0"/>
          </a:p>
        </p:txBody>
      </p:sp>
      <p:sp>
        <p:nvSpPr>
          <p:cNvPr id="43022" name="AutoShape 14"/>
          <p:cNvSpPr>
            <a:spLocks noChangeArrowheads="1"/>
          </p:cNvSpPr>
          <p:nvPr/>
        </p:nvSpPr>
        <p:spPr bwMode="auto">
          <a:xfrm rot="4981690">
            <a:off x="4576523" y="1707983"/>
            <a:ext cx="1128712" cy="3886200"/>
          </a:xfrm>
          <a:custGeom>
            <a:avLst/>
            <a:gdLst>
              <a:gd name="G0" fmla="+- 439187 0 0"/>
              <a:gd name="G1" fmla="+- 5126691 0 0"/>
              <a:gd name="G2" fmla="+- 439187 0 5126691"/>
              <a:gd name="G3" fmla="+- 10800 0 0"/>
              <a:gd name="G4" fmla="+- 0 0 439187"/>
              <a:gd name="T0" fmla="*/ 360 256 1"/>
              <a:gd name="T1" fmla="*/ 0 256 1"/>
              <a:gd name="G5" fmla="+- G2 T0 T1"/>
              <a:gd name="G6" fmla="?: G2 G2 G5"/>
              <a:gd name="G7" fmla="+- 0 0 G6"/>
              <a:gd name="G8" fmla="+- 5604 0 0"/>
              <a:gd name="G9" fmla="+- 0 0 5126691"/>
              <a:gd name="G10" fmla="+- 5604 0 2700"/>
              <a:gd name="G11" fmla="cos G10 439187"/>
              <a:gd name="G12" fmla="sin G10 439187"/>
              <a:gd name="G13" fmla="cos 13500 439187"/>
              <a:gd name="G14" fmla="sin 13500 439187"/>
              <a:gd name="G15" fmla="+- G11 10800 0"/>
              <a:gd name="G16" fmla="+- G12 10800 0"/>
              <a:gd name="G17" fmla="+- G13 10800 0"/>
              <a:gd name="G18" fmla="+- G14 10800 0"/>
              <a:gd name="G19" fmla="*/ 5604 1 2"/>
              <a:gd name="G20" fmla="+- G19 5400 0"/>
              <a:gd name="G21" fmla="cos G20 439187"/>
              <a:gd name="G22" fmla="sin G20 439187"/>
              <a:gd name="G23" fmla="+- G21 10800 0"/>
              <a:gd name="G24" fmla="+- G12 G23 G22"/>
              <a:gd name="G25" fmla="+- G22 G23 G11"/>
              <a:gd name="G26" fmla="cos 10800 439187"/>
              <a:gd name="G27" fmla="sin 10800 439187"/>
              <a:gd name="G28" fmla="cos 5604 439187"/>
              <a:gd name="G29" fmla="sin 5604 439187"/>
              <a:gd name="G30" fmla="+- G26 10800 0"/>
              <a:gd name="G31" fmla="+- G27 10800 0"/>
              <a:gd name="G32" fmla="+- G28 10800 0"/>
              <a:gd name="G33" fmla="+- G29 10800 0"/>
              <a:gd name="G34" fmla="+- G19 5400 0"/>
              <a:gd name="G35" fmla="cos G34 5126691"/>
              <a:gd name="G36" fmla="sin G34 5126691"/>
              <a:gd name="G37" fmla="+/ 5126691 439187 2"/>
              <a:gd name="T2" fmla="*/ 180 256 1"/>
              <a:gd name="T3" fmla="*/ 0 256 1"/>
              <a:gd name="G38" fmla="+- G37 T2 T3"/>
              <a:gd name="G39" fmla="?: G2 G37 G38"/>
              <a:gd name="G40" fmla="cos 10800 G39"/>
              <a:gd name="G41" fmla="sin 10800 G39"/>
              <a:gd name="G42" fmla="cos 5604 G39"/>
              <a:gd name="G43" fmla="sin 5604 G39"/>
              <a:gd name="G44" fmla="+- G40 10800 0"/>
              <a:gd name="G45" fmla="+- G41 10800 0"/>
              <a:gd name="G46" fmla="+- G42 10800 0"/>
              <a:gd name="G47" fmla="+- G43 10800 0"/>
              <a:gd name="G48" fmla="+- G35 10800 0"/>
              <a:gd name="G49" fmla="+- G36 10800 0"/>
              <a:gd name="T4" fmla="*/ 2832 w 21600"/>
              <a:gd name="T5" fmla="*/ 3508 h 21600"/>
              <a:gd name="T6" fmla="*/ 12473 w 21600"/>
              <a:gd name="T7" fmla="*/ 18829 h 21600"/>
              <a:gd name="T8" fmla="*/ 6665 w 21600"/>
              <a:gd name="T9" fmla="*/ 7016 h 21600"/>
              <a:gd name="T10" fmla="*/ 24207 w 21600"/>
              <a:gd name="T11" fmla="*/ 12375 h 21600"/>
              <a:gd name="T12" fmla="*/ 18326 w 21600"/>
              <a:gd name="T13" fmla="*/ 17018 h 21600"/>
              <a:gd name="T14" fmla="*/ 13684 w 21600"/>
              <a:gd name="T15" fmla="*/ 1113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365" y="11453"/>
                </a:moveTo>
                <a:cubicBezTo>
                  <a:pt x="16391" y="11236"/>
                  <a:pt x="16404" y="11018"/>
                  <a:pt x="16404" y="10800"/>
                </a:cubicBezTo>
                <a:cubicBezTo>
                  <a:pt x="16404" y="7704"/>
                  <a:pt x="13895" y="5196"/>
                  <a:pt x="10800" y="5196"/>
                </a:cubicBezTo>
                <a:cubicBezTo>
                  <a:pt x="7704" y="5196"/>
                  <a:pt x="5196" y="7704"/>
                  <a:pt x="5196" y="10800"/>
                </a:cubicBezTo>
                <a:cubicBezTo>
                  <a:pt x="5196" y="13895"/>
                  <a:pt x="7704" y="16404"/>
                  <a:pt x="10800" y="16404"/>
                </a:cubicBezTo>
                <a:cubicBezTo>
                  <a:pt x="11184" y="16404"/>
                  <a:pt x="11567" y="16364"/>
                  <a:pt x="11943" y="16286"/>
                </a:cubicBezTo>
                <a:lnTo>
                  <a:pt x="13003" y="21372"/>
                </a:lnTo>
                <a:cubicBezTo>
                  <a:pt x="12278" y="21523"/>
                  <a:pt x="11540" y="21599"/>
                  <a:pt x="10800" y="21600"/>
                </a:cubicBezTo>
                <a:cubicBezTo>
                  <a:pt x="4835" y="21600"/>
                  <a:pt x="0" y="16764"/>
                  <a:pt x="0" y="10800"/>
                </a:cubicBezTo>
                <a:cubicBezTo>
                  <a:pt x="0" y="4835"/>
                  <a:pt x="4835" y="0"/>
                  <a:pt x="10800" y="0"/>
                </a:cubicBezTo>
                <a:cubicBezTo>
                  <a:pt x="16764" y="0"/>
                  <a:pt x="21600" y="4835"/>
                  <a:pt x="21600" y="10800"/>
                </a:cubicBezTo>
                <a:cubicBezTo>
                  <a:pt x="21600" y="11221"/>
                  <a:pt x="21575" y="11642"/>
                  <a:pt x="21526" y="12060"/>
                </a:cubicBezTo>
                <a:lnTo>
                  <a:pt x="24207" y="12375"/>
                </a:lnTo>
                <a:lnTo>
                  <a:pt x="18326" y="17018"/>
                </a:lnTo>
                <a:lnTo>
                  <a:pt x="13684" y="11138"/>
                </a:lnTo>
                <a:lnTo>
                  <a:pt x="16365" y="11453"/>
                </a:ln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lIns="91436" tIns="45718" rIns="91436" bIns="45718" anchor="ctr"/>
          <a:lstStyle/>
          <a:p>
            <a:endParaRPr lang="en-US"/>
          </a:p>
        </p:txBody>
      </p:sp>
      <p:sp>
        <p:nvSpPr>
          <p:cNvPr id="43024" name="AutoShape 16"/>
          <p:cNvSpPr>
            <a:spLocks noChangeArrowheads="1"/>
          </p:cNvSpPr>
          <p:nvPr/>
        </p:nvSpPr>
        <p:spPr bwMode="auto">
          <a:xfrm rot="16200000">
            <a:off x="-676609" y="4337555"/>
            <a:ext cx="3507828" cy="352425"/>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latin typeface="Segoe" pitchFamily="34" charset="0"/>
              </a:rPr>
              <a:t>Static program verifier (Boogie)</a:t>
            </a:r>
          </a:p>
        </p:txBody>
      </p:sp>
      <p:sp>
        <p:nvSpPr>
          <p:cNvPr id="17" name="TextBox 16"/>
          <p:cNvSpPr txBox="1"/>
          <p:nvPr/>
        </p:nvSpPr>
        <p:spPr>
          <a:xfrm>
            <a:off x="1836455" y="1867665"/>
            <a:ext cx="1455576" cy="446272"/>
          </a:xfrm>
          <a:prstGeom prst="rect">
            <a:avLst/>
          </a:prstGeom>
          <a:noFill/>
        </p:spPr>
        <p:txBody>
          <a:bodyPr wrap="square" lIns="76197" tIns="38098" rIns="76197" bIns="38098" rtlCol="0">
            <a:spAutoFit/>
          </a:bodyPr>
          <a:lstStyle/>
          <a:p>
            <a:r>
              <a:rPr lang="en-US" sz="2400" dirty="0" smtClean="0">
                <a:solidFill>
                  <a:schemeClr val="bg1"/>
                </a:solidFill>
                <a:effectLst>
                  <a:outerShdw blurRad="38100" dist="38100" dir="2700000" algn="tl">
                    <a:srgbClr val="000000">
                      <a:alpha val="43137"/>
                    </a:srgbClr>
                  </a:outerShdw>
                </a:effectLst>
                <a:latin typeface="Segoe" pitchFamily="34" charset="0"/>
              </a:rPr>
              <a:t>MSIL</a:t>
            </a:r>
          </a:p>
        </p:txBody>
      </p:sp>
      <p:sp>
        <p:nvSpPr>
          <p:cNvPr id="18" name="Rounded Rectangle 17"/>
          <p:cNvSpPr/>
          <p:nvPr/>
        </p:nvSpPr>
        <p:spPr bwMode="auto">
          <a:xfrm>
            <a:off x="3999594" y="5529460"/>
            <a:ext cx="2460276" cy="49100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chemeClr val="tx1"/>
                </a:solidFill>
                <a:latin typeface="Segoe" pitchFamily="34" charset="0"/>
              </a:rPr>
              <a:t>Z3</a:t>
            </a:r>
          </a:p>
        </p:txBody>
      </p:sp>
      <p:sp>
        <p:nvSpPr>
          <p:cNvPr id="19" name="Rounded Rectangle 18"/>
          <p:cNvSpPr/>
          <p:nvPr/>
        </p:nvSpPr>
        <p:spPr bwMode="auto">
          <a:xfrm>
            <a:off x="2947299" y="4450252"/>
            <a:ext cx="2201333" cy="49100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tx1"/>
                </a:solidFill>
                <a:latin typeface="Segoe" pitchFamily="34" charset="0"/>
              </a:rPr>
              <a:t>V.C. generator</a:t>
            </a:r>
          </a:p>
        </p:txBody>
      </p:sp>
      <p:sp>
        <p:nvSpPr>
          <p:cNvPr id="20" name="Rounded Rectangle 19"/>
          <p:cNvSpPr/>
          <p:nvPr/>
        </p:nvSpPr>
        <p:spPr bwMode="auto">
          <a:xfrm>
            <a:off x="5439110" y="3504279"/>
            <a:ext cx="2614448" cy="49100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tx1"/>
                </a:solidFill>
                <a:latin typeface="Segoe" pitchFamily="34" charset="0"/>
              </a:rPr>
              <a:t>Inference engine</a:t>
            </a:r>
          </a:p>
        </p:txBody>
      </p:sp>
      <p:sp>
        <p:nvSpPr>
          <p:cNvPr id="43013" name="Text Box 5"/>
          <p:cNvSpPr txBox="1">
            <a:spLocks noChangeArrowheads="1"/>
          </p:cNvSpPr>
          <p:nvPr/>
        </p:nvSpPr>
        <p:spPr bwMode="auto">
          <a:xfrm>
            <a:off x="3234567" y="5001425"/>
            <a:ext cx="3200400" cy="461661"/>
          </a:xfrm>
          <a:prstGeom prst="rect">
            <a:avLst/>
          </a:prstGeom>
          <a:noFill/>
          <a:ln w="9525">
            <a:noFill/>
            <a:miter lim="800000"/>
            <a:headEnd/>
            <a:tailEnd/>
          </a:ln>
          <a:effectLst/>
        </p:spPr>
        <p:txBody>
          <a:bodyPr lIns="91436" tIns="45718" rIns="91436" bIns="45718">
            <a:spAutoFit/>
          </a:bodyPr>
          <a:lstStyle/>
          <a:p>
            <a:pPr>
              <a:spcBef>
                <a:spcPct val="50000"/>
              </a:spcBef>
            </a:pPr>
            <a:r>
              <a:rPr lang="en-US" sz="2400" dirty="0">
                <a:solidFill>
                  <a:schemeClr val="bg1"/>
                </a:solidFill>
                <a:effectLst>
                  <a:outerShdw blurRad="38100" dist="38100" dir="2700000" algn="tl">
                    <a:srgbClr val="000000">
                      <a:alpha val="43137"/>
                    </a:srgbClr>
                  </a:outerShdw>
                </a:effectLst>
              </a:rPr>
              <a:t>V</a:t>
            </a:r>
            <a:r>
              <a:rPr lang="en-US" sz="2400" dirty="0" smtClean="0">
                <a:solidFill>
                  <a:schemeClr val="bg1"/>
                </a:solidFill>
                <a:effectLst>
                  <a:outerShdw blurRad="38100" dist="38100" dir="2700000" algn="tl">
                    <a:srgbClr val="000000">
                      <a:alpha val="43137"/>
                    </a:srgbClr>
                  </a:outerShdw>
                </a:effectLst>
                <a:latin typeface="+mn-lt"/>
              </a:rPr>
              <a:t>erification </a:t>
            </a:r>
            <a:r>
              <a:rPr lang="en-US" sz="2400" dirty="0">
                <a:solidFill>
                  <a:schemeClr val="bg1"/>
                </a:solidFill>
                <a:effectLst>
                  <a:outerShdw blurRad="38100" dist="38100" dir="2700000" algn="tl">
                    <a:srgbClr val="000000">
                      <a:alpha val="43137"/>
                    </a:srgbClr>
                  </a:outerShdw>
                </a:effectLst>
                <a:latin typeface="+mn-lt"/>
              </a:rPr>
              <a:t>condition</a:t>
            </a:r>
          </a:p>
        </p:txBody>
      </p:sp>
      <p:sp>
        <p:nvSpPr>
          <p:cNvPr id="43015" name="Text Box 7"/>
          <p:cNvSpPr txBox="1">
            <a:spLocks noChangeArrowheads="1"/>
          </p:cNvSpPr>
          <p:nvPr/>
        </p:nvSpPr>
        <p:spPr bwMode="auto">
          <a:xfrm>
            <a:off x="5029223" y="6125506"/>
            <a:ext cx="3657600" cy="461661"/>
          </a:xfrm>
          <a:prstGeom prst="rect">
            <a:avLst/>
          </a:prstGeom>
          <a:noFill/>
          <a:ln w="9525">
            <a:noFill/>
            <a:miter lim="800000"/>
            <a:headEnd/>
            <a:tailEnd/>
          </a:ln>
          <a:effectLst/>
        </p:spPr>
        <p:txBody>
          <a:bodyPr lIns="91436" tIns="45718" rIns="91436" bIns="45718">
            <a:spAutoFit/>
          </a:bodyPr>
          <a:lstStyle/>
          <a:p>
            <a:pPr>
              <a:spcBef>
                <a:spcPct val="50000"/>
              </a:spcBef>
            </a:pPr>
            <a:r>
              <a:rPr lang="en-US" sz="2400" dirty="0">
                <a:solidFill>
                  <a:schemeClr val="tx1"/>
                </a:solidFill>
                <a:latin typeface="+mn-lt"/>
              </a:rPr>
              <a:t>“correct” or list of errors</a:t>
            </a:r>
          </a:p>
        </p:txBody>
      </p:sp>
      <p:sp>
        <p:nvSpPr>
          <p:cNvPr id="22" name="Rounded Rectangle 21"/>
          <p:cNvSpPr/>
          <p:nvPr/>
        </p:nvSpPr>
        <p:spPr bwMode="auto">
          <a:xfrm>
            <a:off x="978720" y="1346448"/>
            <a:ext cx="2367755" cy="49100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tx1"/>
                </a:solidFill>
                <a:latin typeface="Segoe" pitchFamily="34" charset="0"/>
              </a:rPr>
              <a:t>Spec# compiler</a:t>
            </a:r>
          </a:p>
        </p:txBody>
      </p:sp>
      <p:sp>
        <p:nvSpPr>
          <p:cNvPr id="43014" name="Text Box 6"/>
          <p:cNvSpPr txBox="1">
            <a:spLocks noChangeArrowheads="1"/>
          </p:cNvSpPr>
          <p:nvPr/>
        </p:nvSpPr>
        <p:spPr bwMode="auto">
          <a:xfrm>
            <a:off x="794195" y="875836"/>
            <a:ext cx="1474077" cy="461661"/>
          </a:xfrm>
          <a:prstGeom prst="rect">
            <a:avLst/>
          </a:prstGeom>
          <a:noFill/>
          <a:ln w="9525">
            <a:noFill/>
            <a:miter lim="800000"/>
            <a:headEnd/>
            <a:tailEnd/>
          </a:ln>
          <a:effectLst/>
        </p:spPr>
        <p:txBody>
          <a:bodyPr wrap="square" lIns="91436" tIns="45718" rIns="91436" bIns="45718">
            <a:spAutoFit/>
          </a:bodyPr>
          <a:lstStyle/>
          <a:p>
            <a:pPr>
              <a:spcBef>
                <a:spcPct val="50000"/>
              </a:spcBef>
            </a:pPr>
            <a:r>
              <a:rPr lang="en-US" sz="2400" dirty="0">
                <a:solidFill>
                  <a:schemeClr val="bg1"/>
                </a:solidFill>
                <a:effectLst>
                  <a:outerShdw blurRad="38100" dist="38100" dir="2700000" algn="tl">
                    <a:srgbClr val="000000">
                      <a:alpha val="43137"/>
                    </a:srgbClr>
                  </a:outerShdw>
                </a:effectLst>
                <a:latin typeface="+mn-lt"/>
              </a:rPr>
              <a:t>Spec#</a:t>
            </a:r>
          </a:p>
        </p:txBody>
      </p:sp>
      <p:sp>
        <p:nvSpPr>
          <p:cNvPr id="23" name="Heart 22"/>
          <p:cNvSpPr/>
          <p:nvPr/>
        </p:nvSpPr>
        <p:spPr bwMode="auto">
          <a:xfrm>
            <a:off x="2233446" y="3443033"/>
            <a:ext cx="2299138" cy="906529"/>
          </a:xfrm>
          <a:prstGeom prst="hear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tx1"/>
                </a:solidFill>
                <a:latin typeface="Segoe" pitchFamily="34" charset="0"/>
              </a:rPr>
              <a:t>Boogie</a:t>
            </a:r>
          </a:p>
        </p:txBody>
      </p:sp>
      <p:sp>
        <p:nvSpPr>
          <p:cNvPr id="43010" name="Rectangle 2"/>
          <p:cNvSpPr>
            <a:spLocks noGrp="1" noChangeArrowheads="1"/>
          </p:cNvSpPr>
          <p:nvPr>
            <p:ph type="title"/>
          </p:nvPr>
        </p:nvSpPr>
        <p:spPr/>
        <p:txBody>
          <a:bodyPr/>
          <a:lstStyle/>
          <a:p>
            <a:r>
              <a:rPr lang="en-US" dirty="0" smtClean="0"/>
              <a:t>Verification architecture</a:t>
            </a:r>
            <a:endParaRPr lang="en-US" dirty="0"/>
          </a:p>
        </p:txBody>
      </p:sp>
      <p:sp>
        <p:nvSpPr>
          <p:cNvPr id="25" name="Text Box 6"/>
          <p:cNvSpPr txBox="1">
            <a:spLocks noChangeArrowheads="1"/>
          </p:cNvSpPr>
          <p:nvPr/>
        </p:nvSpPr>
        <p:spPr bwMode="auto">
          <a:xfrm>
            <a:off x="4942601" y="919356"/>
            <a:ext cx="675999" cy="461661"/>
          </a:xfrm>
          <a:prstGeom prst="rect">
            <a:avLst/>
          </a:prstGeom>
          <a:noFill/>
          <a:ln w="9525">
            <a:noFill/>
            <a:miter lim="800000"/>
            <a:headEnd/>
            <a:tailEnd/>
          </a:ln>
          <a:effectLst/>
        </p:spPr>
        <p:txBody>
          <a:bodyPr wrap="square" lIns="91436" tIns="45718" rIns="91436" bIns="45718">
            <a:spAutoFit/>
          </a:bodyPr>
          <a:lstStyle/>
          <a:p>
            <a:pPr>
              <a:spcBef>
                <a:spcPct val="50000"/>
              </a:spcBef>
            </a:pPr>
            <a:r>
              <a:rPr lang="en-US" sz="2400" dirty="0" smtClean="0">
                <a:solidFill>
                  <a:schemeClr val="bg1"/>
                </a:solidFill>
                <a:effectLst>
                  <a:outerShdw blurRad="38100" dist="38100" dir="2700000" algn="tl">
                    <a:srgbClr val="000000">
                      <a:alpha val="43137"/>
                    </a:srgbClr>
                  </a:outerShdw>
                </a:effectLst>
                <a:latin typeface="+mn-lt"/>
              </a:rPr>
              <a:t>C</a:t>
            </a:r>
            <a:endParaRPr lang="en-US" sz="2400" dirty="0">
              <a:solidFill>
                <a:schemeClr val="bg1"/>
              </a:solidFill>
              <a:effectLst>
                <a:outerShdw blurRad="38100" dist="38100" dir="2700000" algn="tl">
                  <a:srgbClr val="000000">
                    <a:alpha val="43137"/>
                  </a:srgbClr>
                </a:outerShdw>
              </a:effectLst>
              <a:latin typeface="+mn-lt"/>
            </a:endParaRPr>
          </a:p>
        </p:txBody>
      </p:sp>
      <p:sp>
        <p:nvSpPr>
          <p:cNvPr id="21" name="Rounded Rectangle 20"/>
          <p:cNvSpPr/>
          <p:nvPr/>
        </p:nvSpPr>
        <p:spPr bwMode="auto">
          <a:xfrm>
            <a:off x="1486757" y="2361684"/>
            <a:ext cx="2201333" cy="790949"/>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err="1" smtClean="0">
                <a:solidFill>
                  <a:schemeClr val="tx1"/>
                </a:solidFill>
                <a:latin typeface="Segoe" pitchFamily="34" charset="0"/>
              </a:rPr>
              <a:t>Bytecode</a:t>
            </a:r>
            <a:r>
              <a:rPr lang="en-US" sz="2400" dirty="0" smtClean="0">
                <a:solidFill>
                  <a:schemeClr val="tx1"/>
                </a:solidFill>
                <a:latin typeface="Segoe" pitchFamily="34" charset="0"/>
              </a:rPr>
              <a:t> translator</a:t>
            </a:r>
          </a:p>
        </p:txBody>
      </p:sp>
      <p:sp>
        <p:nvSpPr>
          <p:cNvPr id="29" name="Text Box 6"/>
          <p:cNvSpPr txBox="1">
            <a:spLocks noChangeArrowheads="1"/>
          </p:cNvSpPr>
          <p:nvPr/>
        </p:nvSpPr>
        <p:spPr bwMode="auto">
          <a:xfrm>
            <a:off x="6483143" y="919356"/>
            <a:ext cx="675999" cy="461661"/>
          </a:xfrm>
          <a:prstGeom prst="rect">
            <a:avLst/>
          </a:prstGeom>
          <a:noFill/>
          <a:ln w="9525">
            <a:noFill/>
            <a:miter lim="800000"/>
            <a:headEnd/>
            <a:tailEnd/>
          </a:ln>
          <a:effectLst/>
        </p:spPr>
        <p:txBody>
          <a:bodyPr wrap="square" lIns="91436" tIns="45718" rIns="91436" bIns="45718">
            <a:spAutoFit/>
          </a:bodyPr>
          <a:lstStyle/>
          <a:p>
            <a:pPr>
              <a:spcBef>
                <a:spcPct val="50000"/>
              </a:spcBef>
            </a:pPr>
            <a:r>
              <a:rPr lang="en-US" sz="2400" dirty="0" smtClean="0">
                <a:solidFill>
                  <a:schemeClr val="bg1"/>
                </a:solidFill>
                <a:effectLst>
                  <a:outerShdw blurRad="38100" dist="38100" dir="2700000" algn="tl">
                    <a:srgbClr val="000000">
                      <a:alpha val="43137"/>
                    </a:srgbClr>
                  </a:outerShdw>
                </a:effectLst>
                <a:latin typeface="+mn-lt"/>
              </a:rPr>
              <a:t>C</a:t>
            </a:r>
            <a:endParaRPr lang="en-US" sz="2400" dirty="0">
              <a:solidFill>
                <a:schemeClr val="bg1"/>
              </a:solidFill>
              <a:effectLst>
                <a:outerShdw blurRad="38100" dist="38100" dir="2700000" algn="tl">
                  <a:srgbClr val="000000">
                    <a:alpha val="43137"/>
                  </a:srgbClr>
                </a:outerShdw>
              </a:effectLst>
              <a:latin typeface="+mn-lt"/>
            </a:endParaRPr>
          </a:p>
        </p:txBody>
      </p:sp>
      <p:sp>
        <p:nvSpPr>
          <p:cNvPr id="34" name="Text Box 6"/>
          <p:cNvSpPr txBox="1">
            <a:spLocks noChangeArrowheads="1"/>
          </p:cNvSpPr>
          <p:nvPr/>
        </p:nvSpPr>
        <p:spPr bwMode="auto">
          <a:xfrm>
            <a:off x="7465783" y="919356"/>
            <a:ext cx="1350672" cy="461661"/>
          </a:xfrm>
          <a:prstGeom prst="rect">
            <a:avLst/>
          </a:prstGeom>
          <a:noFill/>
          <a:ln w="9525">
            <a:noFill/>
            <a:miter lim="800000"/>
            <a:headEnd/>
            <a:tailEnd/>
          </a:ln>
          <a:effectLst/>
        </p:spPr>
        <p:txBody>
          <a:bodyPr wrap="square" lIns="91436" tIns="45718" rIns="91436" bIns="45718">
            <a:spAutoFit/>
          </a:bodyPr>
          <a:lstStyle/>
          <a:p>
            <a:pPr>
              <a:spcBef>
                <a:spcPct val="50000"/>
              </a:spcBef>
            </a:pPr>
            <a:r>
              <a:rPr lang="en-US" sz="2400" dirty="0" err="1" smtClean="0">
                <a:solidFill>
                  <a:schemeClr val="bg1"/>
                </a:solidFill>
                <a:effectLst>
                  <a:outerShdw blurRad="38100" dist="38100" dir="2700000" algn="tl">
                    <a:srgbClr val="000000">
                      <a:alpha val="43137"/>
                    </a:srgbClr>
                  </a:outerShdw>
                </a:effectLst>
              </a:rPr>
              <a:t>Dafny</a:t>
            </a:r>
            <a:endParaRPr lang="en-US" sz="2400" dirty="0">
              <a:solidFill>
                <a:schemeClr val="bg1"/>
              </a:solidFill>
              <a:effectLst>
                <a:outerShdw blurRad="38100" dist="38100" dir="2700000" algn="tl">
                  <a:srgbClr val="000000">
                    <a:alpha val="43137"/>
                  </a:srgbClr>
                </a:outerShdw>
              </a:effectLst>
              <a:latin typeface="+mn-lt"/>
            </a:endParaRPr>
          </a:p>
        </p:txBody>
      </p:sp>
      <p:sp>
        <p:nvSpPr>
          <p:cNvPr id="31" name="Heart 30"/>
          <p:cNvSpPr/>
          <p:nvPr/>
        </p:nvSpPr>
        <p:spPr bwMode="auto">
          <a:xfrm>
            <a:off x="4070267" y="5404984"/>
            <a:ext cx="2299138" cy="906529"/>
          </a:xfrm>
          <a:prstGeom prst="hear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chemeClr val="tx1"/>
                </a:solidFill>
                <a:latin typeface="Segoe" pitchFamily="34" charset="0"/>
              </a:rPr>
              <a:t>Z3</a:t>
            </a:r>
          </a:p>
        </p:txBody>
      </p:sp>
      <p:sp>
        <p:nvSpPr>
          <p:cNvPr id="32" name="Rounded Rectangle 31"/>
          <p:cNvSpPr/>
          <p:nvPr/>
        </p:nvSpPr>
        <p:spPr bwMode="auto">
          <a:xfrm>
            <a:off x="2159564" y="3622053"/>
            <a:ext cx="2460276" cy="49100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tx1"/>
                </a:solidFill>
                <a:latin typeface="Segoe" pitchFamily="34" charset="0"/>
              </a:rPr>
              <a:t>Boogie</a:t>
            </a:r>
          </a:p>
        </p:txBody>
      </p:sp>
      <p:sp>
        <p:nvSpPr>
          <p:cNvPr id="24" name="AutoShape 8"/>
          <p:cNvSpPr>
            <a:spLocks noChangeArrowheads="1"/>
          </p:cNvSpPr>
          <p:nvPr/>
        </p:nvSpPr>
        <p:spPr bwMode="auto">
          <a:xfrm rot="6900663">
            <a:off x="3330571" y="2052639"/>
            <a:ext cx="2417322" cy="923965"/>
          </a:xfrm>
          <a:prstGeom prst="rightArrow">
            <a:avLst>
              <a:gd name="adj1" fmla="val 50000"/>
              <a:gd name="adj2" fmla="val 91304"/>
            </a:avLst>
          </a:prstGeom>
          <a:ln>
            <a:headEnd/>
            <a:tailEnd/>
          </a:ln>
        </p:spPr>
        <p:style>
          <a:lnRef idx="1">
            <a:schemeClr val="accent2"/>
          </a:lnRef>
          <a:fillRef idx="2">
            <a:schemeClr val="accent2"/>
          </a:fillRef>
          <a:effectRef idx="1">
            <a:schemeClr val="accent2"/>
          </a:effectRef>
          <a:fontRef idx="minor">
            <a:schemeClr val="dk1"/>
          </a:fontRef>
        </p:style>
        <p:txBody>
          <a:bodyPr wrap="none" lIns="91436" tIns="45718" rIns="91436" bIns="45718" anchor="ctr"/>
          <a:lstStyle/>
          <a:p>
            <a:endParaRPr lang="en-US"/>
          </a:p>
        </p:txBody>
      </p:sp>
      <p:sp>
        <p:nvSpPr>
          <p:cNvPr id="26" name="AutoShape 8"/>
          <p:cNvSpPr>
            <a:spLocks noChangeArrowheads="1"/>
          </p:cNvSpPr>
          <p:nvPr/>
        </p:nvSpPr>
        <p:spPr bwMode="auto">
          <a:xfrm rot="8271147">
            <a:off x="3692604" y="2116933"/>
            <a:ext cx="3230017" cy="923965"/>
          </a:xfrm>
          <a:prstGeom prst="rightArrow">
            <a:avLst>
              <a:gd name="adj1" fmla="val 50000"/>
              <a:gd name="adj2" fmla="val 91304"/>
            </a:avLst>
          </a:prstGeom>
          <a:ln>
            <a:headEnd/>
            <a:tailEnd/>
          </a:ln>
        </p:spPr>
        <p:style>
          <a:lnRef idx="1">
            <a:schemeClr val="accent2"/>
          </a:lnRef>
          <a:fillRef idx="2">
            <a:schemeClr val="accent2"/>
          </a:fillRef>
          <a:effectRef idx="1">
            <a:schemeClr val="accent2"/>
          </a:effectRef>
          <a:fontRef idx="minor">
            <a:schemeClr val="dk1"/>
          </a:fontRef>
        </p:style>
        <p:txBody>
          <a:bodyPr wrap="none" lIns="91436" tIns="45718" rIns="91436" bIns="45718" anchor="ctr"/>
          <a:lstStyle/>
          <a:p>
            <a:endParaRPr lang="en-US"/>
          </a:p>
        </p:txBody>
      </p:sp>
      <p:sp>
        <p:nvSpPr>
          <p:cNvPr id="30" name="AutoShape 8"/>
          <p:cNvSpPr>
            <a:spLocks noChangeArrowheads="1"/>
          </p:cNvSpPr>
          <p:nvPr/>
        </p:nvSpPr>
        <p:spPr bwMode="auto">
          <a:xfrm rot="8962203">
            <a:off x="3944592" y="2304227"/>
            <a:ext cx="4224492" cy="923965"/>
          </a:xfrm>
          <a:prstGeom prst="rightArrow">
            <a:avLst>
              <a:gd name="adj1" fmla="val 50000"/>
              <a:gd name="adj2" fmla="val 91304"/>
            </a:avLst>
          </a:prstGeom>
          <a:ln>
            <a:headEnd/>
            <a:tailEnd/>
          </a:ln>
        </p:spPr>
        <p:style>
          <a:lnRef idx="1">
            <a:schemeClr val="accent2"/>
          </a:lnRef>
          <a:fillRef idx="2">
            <a:schemeClr val="accent2"/>
          </a:fillRef>
          <a:effectRef idx="1">
            <a:schemeClr val="accent2"/>
          </a:effectRef>
          <a:fontRef idx="minor">
            <a:schemeClr val="dk1"/>
          </a:fontRef>
        </p:style>
        <p:txBody>
          <a:bodyPr wrap="none" lIns="91436" tIns="45718" rIns="91436" bIns="45718" anchor="ctr"/>
          <a:lstStyle/>
          <a:p>
            <a:endParaRPr lang="en-US"/>
          </a:p>
        </p:txBody>
      </p:sp>
      <p:sp>
        <p:nvSpPr>
          <p:cNvPr id="27" name="Rounded Rectangle 26"/>
          <p:cNvSpPr/>
          <p:nvPr/>
        </p:nvSpPr>
        <p:spPr bwMode="auto">
          <a:xfrm>
            <a:off x="3739096" y="1729727"/>
            <a:ext cx="1699061" cy="49100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tx1"/>
                </a:solidFill>
                <a:latin typeface="Segoe" pitchFamily="34" charset="0"/>
              </a:rPr>
              <a:t>VCC</a:t>
            </a:r>
          </a:p>
        </p:txBody>
      </p:sp>
      <p:sp>
        <p:nvSpPr>
          <p:cNvPr id="28" name="Rounded Rectangle 27"/>
          <p:cNvSpPr/>
          <p:nvPr/>
        </p:nvSpPr>
        <p:spPr bwMode="auto">
          <a:xfrm>
            <a:off x="5482101" y="1708641"/>
            <a:ext cx="1699061" cy="49100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tx1"/>
                </a:solidFill>
                <a:latin typeface="Segoe" pitchFamily="34" charset="0"/>
              </a:rPr>
              <a:t>HAVOC</a:t>
            </a:r>
          </a:p>
        </p:txBody>
      </p:sp>
      <p:sp>
        <p:nvSpPr>
          <p:cNvPr id="33" name="Rounded Rectangle 32"/>
          <p:cNvSpPr/>
          <p:nvPr/>
        </p:nvSpPr>
        <p:spPr bwMode="auto">
          <a:xfrm>
            <a:off x="7308459" y="1542198"/>
            <a:ext cx="1699061" cy="846160"/>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ts val="2400"/>
              </a:spcBef>
              <a:spcAft>
                <a:spcPct val="0"/>
              </a:spcAft>
            </a:pPr>
            <a:r>
              <a:rPr lang="en-US" sz="2400" dirty="0" smtClean="0">
                <a:solidFill>
                  <a:schemeClr val="tx1"/>
                </a:solidFill>
                <a:latin typeface="Segoe" pitchFamily="34" charset="0"/>
              </a:rPr>
              <a:t/>
            </a:r>
            <a:br>
              <a:rPr lang="en-US" sz="2400" dirty="0" smtClean="0">
                <a:solidFill>
                  <a:schemeClr val="tx1"/>
                </a:solidFill>
                <a:latin typeface="Segoe" pitchFamily="34" charset="0"/>
              </a:rPr>
            </a:br>
            <a:r>
              <a:rPr lang="en-US" sz="2400" dirty="0" err="1" smtClean="0">
                <a:solidFill>
                  <a:schemeClr val="tx1"/>
                </a:solidFill>
                <a:latin typeface="Segoe" pitchFamily="34" charset="0"/>
              </a:rPr>
              <a:t>Dafny</a:t>
            </a:r>
            <a:r>
              <a:rPr lang="en-US" sz="2400" dirty="0" smtClean="0">
                <a:solidFill>
                  <a:schemeClr val="tx1"/>
                </a:solidFill>
                <a:latin typeface="Segoe" pitchFamily="34" charset="0"/>
              </a:rPr>
              <a:t> verifier</a:t>
            </a:r>
          </a:p>
          <a:p>
            <a:pPr algn="ctr" defTabSz="914099" fontAlgn="base">
              <a:spcBef>
                <a:spcPct val="0"/>
              </a:spcBef>
              <a:spcAft>
                <a:spcPct val="0"/>
              </a:spcAft>
            </a:pPr>
            <a:endParaRPr lang="en-US" sz="2400" dirty="0" smtClean="0">
              <a:solidFill>
                <a:schemeClr val="tx1"/>
              </a:solidFill>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20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20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2000"/>
                                        <p:tgtEl>
                                          <p:spTgt spid="2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2000"/>
                                        <p:tgtEl>
                                          <p:spTgt spid="2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20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2000"/>
                                        <p:tgtEl>
                                          <p:spTgt spid="3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2000"/>
                                        <p:tgtEl>
                                          <p:spTgt spid="3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5" grpId="0"/>
      <p:bldP spid="29" grpId="0"/>
      <p:bldP spid="34" grpId="0"/>
      <p:bldP spid="31" grpId="0" animBg="1"/>
      <p:bldP spid="32" grpId="0" animBg="1"/>
      <p:bldP spid="24" grpId="0" animBg="1"/>
      <p:bldP spid="26" grpId="0" animBg="1"/>
      <p:bldP spid="30" grpId="0" animBg="1"/>
      <p:bldP spid="27" grpId="0" animBg="1"/>
      <p:bldP spid="28" grpId="0" animBg="1"/>
      <p:bldP spid="3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Modeling execution traces</a:t>
            </a:r>
            <a:endParaRPr lang="en-US" dirty="0"/>
          </a:p>
        </p:txBody>
      </p:sp>
      <p:sp>
        <p:nvSpPr>
          <p:cNvPr id="3" name="Oval 2"/>
          <p:cNvSpPr/>
          <p:nvPr/>
        </p:nvSpPr>
        <p:spPr bwMode="auto">
          <a:xfrm>
            <a:off x="764275" y="2047172"/>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 name="Oval 3"/>
          <p:cNvSpPr/>
          <p:nvPr/>
        </p:nvSpPr>
        <p:spPr bwMode="auto">
          <a:xfrm>
            <a:off x="1719619" y="1937990"/>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 name="Oval 4"/>
          <p:cNvSpPr/>
          <p:nvPr/>
        </p:nvSpPr>
        <p:spPr bwMode="auto">
          <a:xfrm>
            <a:off x="2784144" y="1665035"/>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Oval 5"/>
          <p:cNvSpPr/>
          <p:nvPr/>
        </p:nvSpPr>
        <p:spPr bwMode="auto">
          <a:xfrm>
            <a:off x="3698544" y="1992582"/>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Oval 6"/>
          <p:cNvSpPr/>
          <p:nvPr/>
        </p:nvSpPr>
        <p:spPr bwMode="auto">
          <a:xfrm>
            <a:off x="4531058" y="1705979"/>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Oval 7"/>
          <p:cNvSpPr/>
          <p:nvPr/>
        </p:nvSpPr>
        <p:spPr bwMode="auto">
          <a:xfrm>
            <a:off x="5745709" y="1801513"/>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Oval 8"/>
          <p:cNvSpPr/>
          <p:nvPr/>
        </p:nvSpPr>
        <p:spPr bwMode="auto">
          <a:xfrm>
            <a:off x="2784144" y="3070754"/>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Oval 9"/>
          <p:cNvSpPr/>
          <p:nvPr/>
        </p:nvSpPr>
        <p:spPr bwMode="auto">
          <a:xfrm>
            <a:off x="3766782" y="3029810"/>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Oval 10"/>
          <p:cNvSpPr/>
          <p:nvPr/>
        </p:nvSpPr>
        <p:spPr bwMode="auto">
          <a:xfrm>
            <a:off x="4599295" y="2674968"/>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Oval 11"/>
          <p:cNvSpPr/>
          <p:nvPr/>
        </p:nvSpPr>
        <p:spPr bwMode="auto">
          <a:xfrm>
            <a:off x="5773003" y="2579433"/>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Oval 12"/>
          <p:cNvSpPr/>
          <p:nvPr/>
        </p:nvSpPr>
        <p:spPr bwMode="auto">
          <a:xfrm>
            <a:off x="6673755" y="2988866"/>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Oval 13"/>
          <p:cNvSpPr/>
          <p:nvPr/>
        </p:nvSpPr>
        <p:spPr bwMode="auto">
          <a:xfrm>
            <a:off x="7219666" y="2634024"/>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 name="Oval 14"/>
          <p:cNvSpPr/>
          <p:nvPr/>
        </p:nvSpPr>
        <p:spPr bwMode="auto">
          <a:xfrm>
            <a:off x="7847463" y="3330060"/>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Oval 15"/>
          <p:cNvSpPr/>
          <p:nvPr/>
        </p:nvSpPr>
        <p:spPr bwMode="auto">
          <a:xfrm>
            <a:off x="777923" y="4667541"/>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Oval 16"/>
          <p:cNvSpPr/>
          <p:nvPr/>
        </p:nvSpPr>
        <p:spPr bwMode="auto">
          <a:xfrm>
            <a:off x="1678675" y="4749427"/>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Oval 17"/>
          <p:cNvSpPr/>
          <p:nvPr/>
        </p:nvSpPr>
        <p:spPr bwMode="auto">
          <a:xfrm>
            <a:off x="2797792" y="4612949"/>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Oval 18"/>
          <p:cNvSpPr/>
          <p:nvPr/>
        </p:nvSpPr>
        <p:spPr bwMode="auto">
          <a:xfrm>
            <a:off x="3848670" y="5049677"/>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Lightning Bolt 19"/>
          <p:cNvSpPr/>
          <p:nvPr/>
        </p:nvSpPr>
        <p:spPr bwMode="auto">
          <a:xfrm>
            <a:off x="4804013" y="4612943"/>
            <a:ext cx="668740" cy="600502"/>
          </a:xfrm>
          <a:prstGeom prst="lightningBol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22" name="Straight Arrow Connector 21"/>
          <p:cNvCxnSpPr>
            <a:stCxn id="3" idx="7"/>
            <a:endCxn id="4" idx="1"/>
          </p:cNvCxnSpPr>
          <p:nvPr/>
        </p:nvCxnSpPr>
        <p:spPr>
          <a:xfrm rot="5400000" flipH="1" flipV="1">
            <a:off x="1282890" y="1610443"/>
            <a:ext cx="109182" cy="82023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5" name="Straight Arrow Connector 24"/>
          <p:cNvCxnSpPr>
            <a:stCxn id="4" idx="7"/>
            <a:endCxn id="5" idx="2"/>
          </p:cNvCxnSpPr>
          <p:nvPr/>
        </p:nvCxnSpPr>
        <p:spPr>
          <a:xfrm rot="5400000" flipH="1" flipV="1">
            <a:off x="2230724" y="1412551"/>
            <a:ext cx="205402" cy="90143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8" name="Straight Arrow Connector 27"/>
          <p:cNvCxnSpPr>
            <a:stCxn id="5" idx="6"/>
            <a:endCxn id="6" idx="2"/>
          </p:cNvCxnSpPr>
          <p:nvPr/>
        </p:nvCxnSpPr>
        <p:spPr>
          <a:xfrm>
            <a:off x="2975212" y="1760569"/>
            <a:ext cx="723332" cy="327547"/>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0" name="Straight Arrow Connector 29"/>
          <p:cNvCxnSpPr>
            <a:stCxn id="6" idx="6"/>
            <a:endCxn id="7" idx="2"/>
          </p:cNvCxnSpPr>
          <p:nvPr/>
        </p:nvCxnSpPr>
        <p:spPr>
          <a:xfrm flipV="1">
            <a:off x="3889612" y="1801513"/>
            <a:ext cx="641446" cy="286603"/>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2" name="Straight Arrow Connector 31"/>
          <p:cNvCxnSpPr>
            <a:stCxn id="7" idx="6"/>
            <a:endCxn id="8" idx="2"/>
          </p:cNvCxnSpPr>
          <p:nvPr/>
        </p:nvCxnSpPr>
        <p:spPr>
          <a:xfrm>
            <a:off x="4722126" y="1801513"/>
            <a:ext cx="1023583" cy="95534"/>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5" name="Straight Arrow Connector 34"/>
          <p:cNvCxnSpPr>
            <a:stCxn id="3" idx="5"/>
            <a:endCxn id="4" idx="3"/>
          </p:cNvCxnSpPr>
          <p:nvPr/>
        </p:nvCxnSpPr>
        <p:spPr>
          <a:xfrm rot="5400000" flipH="1" flipV="1">
            <a:off x="1282890" y="1745549"/>
            <a:ext cx="109182" cy="82023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8" name="Straight Arrow Connector 37"/>
          <p:cNvCxnSpPr>
            <a:stCxn id="4" idx="5"/>
            <a:endCxn id="9" idx="1"/>
          </p:cNvCxnSpPr>
          <p:nvPr/>
        </p:nvCxnSpPr>
        <p:spPr>
          <a:xfrm rot="16200000" flipH="1">
            <a:off x="1848586" y="2135196"/>
            <a:ext cx="997658" cy="929419"/>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40" name="Straight Arrow Connector 39"/>
          <p:cNvCxnSpPr>
            <a:stCxn id="9" idx="6"/>
            <a:endCxn id="10" idx="2"/>
          </p:cNvCxnSpPr>
          <p:nvPr/>
        </p:nvCxnSpPr>
        <p:spPr>
          <a:xfrm flipV="1">
            <a:off x="2975212" y="3125344"/>
            <a:ext cx="791570" cy="40944"/>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42" name="Straight Arrow Connector 41"/>
          <p:cNvCxnSpPr>
            <a:stCxn id="10" idx="6"/>
            <a:endCxn id="11" idx="2"/>
          </p:cNvCxnSpPr>
          <p:nvPr/>
        </p:nvCxnSpPr>
        <p:spPr>
          <a:xfrm flipV="1">
            <a:off x="3957850" y="2770502"/>
            <a:ext cx="641445" cy="354842"/>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44" name="Straight Arrow Connector 43"/>
          <p:cNvCxnSpPr>
            <a:stCxn id="11" idx="7"/>
            <a:endCxn id="12" idx="2"/>
          </p:cNvCxnSpPr>
          <p:nvPr/>
        </p:nvCxnSpPr>
        <p:spPr>
          <a:xfrm rot="5400000" flipH="1" flipV="1">
            <a:off x="5253701" y="2183648"/>
            <a:ext cx="27982" cy="1010621"/>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46" name="Straight Arrow Connector 45"/>
          <p:cNvCxnSpPr>
            <a:stCxn id="12" idx="5"/>
            <a:endCxn id="13" idx="1"/>
          </p:cNvCxnSpPr>
          <p:nvPr/>
        </p:nvCxnSpPr>
        <p:spPr>
          <a:xfrm rot="16200000" flipH="1">
            <a:off x="6181750" y="2496860"/>
            <a:ext cx="274327" cy="76564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49" name="Straight Arrow Connector 48"/>
          <p:cNvCxnSpPr>
            <a:stCxn id="13" idx="7"/>
            <a:endCxn id="14" idx="2"/>
          </p:cNvCxnSpPr>
          <p:nvPr/>
        </p:nvCxnSpPr>
        <p:spPr>
          <a:xfrm rot="5400000" flipH="1" flipV="1">
            <a:off x="6884610" y="2681791"/>
            <a:ext cx="287289" cy="382824"/>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51" name="Straight Arrow Connector 50"/>
          <p:cNvCxnSpPr>
            <a:stCxn id="14" idx="5"/>
            <a:endCxn id="15" idx="1"/>
          </p:cNvCxnSpPr>
          <p:nvPr/>
        </p:nvCxnSpPr>
        <p:spPr>
          <a:xfrm rot="16200000" flipH="1">
            <a:off x="7348633" y="2831230"/>
            <a:ext cx="560930" cy="492691"/>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53" name="Straight Arrow Connector 52"/>
          <p:cNvCxnSpPr>
            <a:stCxn id="15" idx="5"/>
          </p:cNvCxnSpPr>
          <p:nvPr/>
        </p:nvCxnSpPr>
        <p:spPr>
          <a:xfrm rot="16200000" flipH="1">
            <a:off x="8222972" y="3280724"/>
            <a:ext cx="125184" cy="550029"/>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56" name="Straight Arrow Connector 55"/>
          <p:cNvCxnSpPr>
            <a:stCxn id="16" idx="6"/>
            <a:endCxn id="17" idx="2"/>
          </p:cNvCxnSpPr>
          <p:nvPr/>
        </p:nvCxnSpPr>
        <p:spPr>
          <a:xfrm>
            <a:off x="968991" y="4763075"/>
            <a:ext cx="709684" cy="8188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58" name="Straight Arrow Connector 57"/>
          <p:cNvCxnSpPr>
            <a:stCxn id="17" idx="6"/>
            <a:endCxn id="18" idx="2"/>
          </p:cNvCxnSpPr>
          <p:nvPr/>
        </p:nvCxnSpPr>
        <p:spPr>
          <a:xfrm flipV="1">
            <a:off x="1869743" y="4708483"/>
            <a:ext cx="928049" cy="13647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60" name="Straight Arrow Connector 59"/>
          <p:cNvCxnSpPr>
            <a:stCxn id="18" idx="6"/>
            <a:endCxn id="19" idx="2"/>
          </p:cNvCxnSpPr>
          <p:nvPr/>
        </p:nvCxnSpPr>
        <p:spPr>
          <a:xfrm>
            <a:off x="2988860" y="4708483"/>
            <a:ext cx="859810" cy="43672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62" name="Straight Arrow Connector 61"/>
          <p:cNvCxnSpPr>
            <a:stCxn id="19" idx="6"/>
            <a:endCxn id="20" idx="2"/>
          </p:cNvCxnSpPr>
          <p:nvPr/>
        </p:nvCxnSpPr>
        <p:spPr>
          <a:xfrm flipV="1">
            <a:off x="4039738" y="4882752"/>
            <a:ext cx="919757" cy="262459"/>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63" name="TextBox 62"/>
          <p:cNvSpPr txBox="1"/>
          <p:nvPr/>
        </p:nvSpPr>
        <p:spPr>
          <a:xfrm>
            <a:off x="8488908" y="3302755"/>
            <a:ext cx="668740" cy="584775"/>
          </a:xfrm>
          <a:prstGeom prst="rect">
            <a:avLst/>
          </a:prstGeom>
          <a:noFill/>
        </p:spPr>
        <p:txBody>
          <a:bodyPr wrap="square" rtlCol="0">
            <a:spAutoFit/>
          </a:bodyPr>
          <a:lstStyle/>
          <a:p>
            <a:r>
              <a:rPr lang="en-US" sz="3200" dirty="0" smtClean="0"/>
              <a:t>…</a:t>
            </a:r>
            <a:endParaRPr lang="en-US" sz="3200" dirty="0"/>
          </a:p>
        </p:txBody>
      </p:sp>
      <p:sp>
        <p:nvSpPr>
          <p:cNvPr id="64" name="TextBox 63"/>
          <p:cNvSpPr txBox="1"/>
          <p:nvPr/>
        </p:nvSpPr>
        <p:spPr>
          <a:xfrm>
            <a:off x="6098264" y="1616177"/>
            <a:ext cx="2402006" cy="52322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800" dirty="0" smtClean="0">
                <a:solidFill>
                  <a:schemeClr val="bg1"/>
                </a:solidFill>
                <a:latin typeface="Calibri" pitchFamily="34" charset="0"/>
              </a:rPr>
              <a:t>terminates</a:t>
            </a:r>
            <a:endParaRPr lang="en-US" sz="2800" dirty="0">
              <a:solidFill>
                <a:schemeClr val="bg1"/>
              </a:solidFill>
              <a:latin typeface="Calibri" pitchFamily="34" charset="0"/>
            </a:endParaRPr>
          </a:p>
        </p:txBody>
      </p:sp>
      <p:sp>
        <p:nvSpPr>
          <p:cNvPr id="65" name="TextBox 64"/>
          <p:cNvSpPr txBox="1"/>
          <p:nvPr/>
        </p:nvSpPr>
        <p:spPr>
          <a:xfrm>
            <a:off x="7397091" y="3698544"/>
            <a:ext cx="1692334" cy="523220"/>
          </a:xfrm>
          <a:prstGeom prst="rect">
            <a:avLst/>
          </a:prstGeom>
          <a:noFill/>
        </p:spPr>
        <p:txBody>
          <a:bodyPr wrap="square" rtlCol="0">
            <a:spAutoFit/>
          </a:bodyPr>
          <a:lstStyle/>
          <a:p>
            <a:r>
              <a:rPr lang="en-US" sz="2800" dirty="0" smtClean="0">
                <a:solidFill>
                  <a:schemeClr val="bg1"/>
                </a:solidFill>
                <a:effectLst>
                  <a:outerShdw blurRad="38100" dist="38100" dir="2700000" algn="tl">
                    <a:srgbClr val="000000">
                      <a:alpha val="43137"/>
                    </a:srgbClr>
                  </a:outerShdw>
                </a:effectLst>
              </a:rPr>
              <a:t>diverges</a:t>
            </a:r>
            <a:endParaRPr lang="en-US" sz="2800" dirty="0">
              <a:solidFill>
                <a:schemeClr val="bg1"/>
              </a:solidFill>
              <a:effectLst>
                <a:outerShdw blurRad="38100" dist="38100" dir="2700000" algn="tl">
                  <a:srgbClr val="000000">
                    <a:alpha val="43137"/>
                  </a:srgbClr>
                </a:outerShdw>
              </a:effectLst>
            </a:endParaRPr>
          </a:p>
        </p:txBody>
      </p:sp>
      <p:sp>
        <p:nvSpPr>
          <p:cNvPr id="66" name="TextBox 65"/>
          <p:cNvSpPr txBox="1"/>
          <p:nvPr/>
        </p:nvSpPr>
        <p:spPr>
          <a:xfrm>
            <a:off x="5615993" y="4695722"/>
            <a:ext cx="2579423" cy="52322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800" dirty="0" smtClean="0">
                <a:solidFill>
                  <a:schemeClr val="bg1"/>
                </a:solidFill>
              </a:rPr>
              <a:t>goes wrong</a:t>
            </a:r>
            <a:endParaRPr lang="en-US" sz="28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left)">
                                      <p:cBhvr>
                                        <p:cTn id="38" dur="500"/>
                                        <p:tgtEl>
                                          <p:spTgt spid="32"/>
                                        </p:tgtEl>
                                      </p:cBhvr>
                                    </p:animEffect>
                                  </p:childTnLst>
                                </p:cTn>
                              </p:par>
                            </p:childTnLst>
                          </p:cTn>
                        </p:par>
                        <p:par>
                          <p:cTn id="39" fill="hold">
                            <p:stCondLst>
                              <p:cond delay="2500"/>
                            </p:stCondLst>
                            <p:childTnLst>
                              <p:par>
                                <p:cTn id="40" presetID="1"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3000"/>
                                        <p:tgtEl>
                                          <p:spTgt spid="6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left)">
                                      <p:cBhvr>
                                        <p:cTn id="50" dur="500"/>
                                        <p:tgtEl>
                                          <p:spTgt spid="35"/>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left)">
                                      <p:cBhvr>
                                        <p:cTn id="54" dur="500"/>
                                        <p:tgtEl>
                                          <p:spTgt spid="38"/>
                                        </p:tgtEl>
                                      </p:cBhvr>
                                    </p:animEffect>
                                  </p:child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childTnLst>
                                </p:cTn>
                              </p:par>
                            </p:childTnLst>
                          </p:cTn>
                        </p:par>
                        <p:par>
                          <p:cTn id="58" fill="hold">
                            <p:stCondLst>
                              <p:cond delay="1000"/>
                            </p:stCondLst>
                            <p:childTnLst>
                              <p:par>
                                <p:cTn id="59" presetID="22" presetClass="entr" presetSubtype="8"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1500"/>
                            </p:stCondLst>
                            <p:childTnLst>
                              <p:par>
                                <p:cTn id="63" presetID="1"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par>
                          <p:cTn id="65" fill="hold">
                            <p:stCondLst>
                              <p:cond delay="1500"/>
                            </p:stCondLst>
                            <p:childTnLst>
                              <p:par>
                                <p:cTn id="66" presetID="22" presetClass="entr" presetSubtype="8" fill="hold"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wipe(left)">
                                      <p:cBhvr>
                                        <p:cTn id="68" dur="500"/>
                                        <p:tgtEl>
                                          <p:spTgt spid="42"/>
                                        </p:tgtEl>
                                      </p:cBhvr>
                                    </p:animEffect>
                                  </p:childTnLst>
                                </p:cTn>
                              </p:par>
                            </p:childTnLst>
                          </p:cTn>
                        </p:par>
                        <p:par>
                          <p:cTn id="69" fill="hold">
                            <p:stCondLst>
                              <p:cond delay="2000"/>
                            </p:stCondLst>
                            <p:childTnLst>
                              <p:par>
                                <p:cTn id="70" presetID="1" presetClass="entr" presetSubtype="0"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childTnLst>
                                </p:cTn>
                              </p:par>
                            </p:childTnLst>
                          </p:cTn>
                        </p:par>
                        <p:par>
                          <p:cTn id="72" fill="hold">
                            <p:stCondLst>
                              <p:cond delay="2000"/>
                            </p:stCondLst>
                            <p:childTnLst>
                              <p:par>
                                <p:cTn id="73" presetID="22" presetClass="entr" presetSubtype="8" fill="hold"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500"/>
                                        <p:tgtEl>
                                          <p:spTgt spid="44"/>
                                        </p:tgtEl>
                                      </p:cBhvr>
                                    </p:animEffect>
                                  </p:childTnLst>
                                </p:cTn>
                              </p:par>
                            </p:childTnLst>
                          </p:cTn>
                        </p:par>
                        <p:par>
                          <p:cTn id="76" fill="hold">
                            <p:stCondLst>
                              <p:cond delay="2500"/>
                            </p:stCondLst>
                            <p:childTnLst>
                              <p:par>
                                <p:cTn id="77" presetID="1" presetClass="entr" presetSubtype="0"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childTnLst>
                          </p:cTn>
                        </p:par>
                        <p:par>
                          <p:cTn id="79" fill="hold">
                            <p:stCondLst>
                              <p:cond delay="2500"/>
                            </p:stCondLst>
                            <p:childTnLst>
                              <p:par>
                                <p:cTn id="80" presetID="22" presetClass="entr" presetSubtype="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wipe(left)">
                                      <p:cBhvr>
                                        <p:cTn id="82" dur="500"/>
                                        <p:tgtEl>
                                          <p:spTgt spid="46"/>
                                        </p:tgtEl>
                                      </p:cBhvr>
                                    </p:animEffect>
                                  </p:childTnLst>
                                </p:cTn>
                              </p:par>
                            </p:childTnLst>
                          </p:cTn>
                        </p:par>
                        <p:par>
                          <p:cTn id="83" fill="hold">
                            <p:stCondLst>
                              <p:cond delay="3000"/>
                            </p:stCondLst>
                            <p:childTnLst>
                              <p:par>
                                <p:cTn id="84" presetID="1" presetClass="entr" presetSubtype="0" fill="hold" grpId="0" nodeType="afterEffect">
                                  <p:stCondLst>
                                    <p:cond delay="0"/>
                                  </p:stCondLst>
                                  <p:childTnLst>
                                    <p:set>
                                      <p:cBhvr>
                                        <p:cTn id="85" dur="1" fill="hold">
                                          <p:stCondLst>
                                            <p:cond delay="0"/>
                                          </p:stCondLst>
                                        </p:cTn>
                                        <p:tgtEl>
                                          <p:spTgt spid="13"/>
                                        </p:tgtEl>
                                        <p:attrNameLst>
                                          <p:attrName>style.visibility</p:attrName>
                                        </p:attrNameLst>
                                      </p:cBhvr>
                                      <p:to>
                                        <p:strVal val="visible"/>
                                      </p:to>
                                    </p:set>
                                  </p:childTnLst>
                                </p:cTn>
                              </p:par>
                            </p:childTnLst>
                          </p:cTn>
                        </p:par>
                        <p:par>
                          <p:cTn id="86" fill="hold">
                            <p:stCondLst>
                              <p:cond delay="3000"/>
                            </p:stCondLst>
                            <p:childTnLst>
                              <p:par>
                                <p:cTn id="87" presetID="22" presetClass="entr" presetSubtype="8" fill="hold" nodeType="after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wipe(left)">
                                      <p:cBhvr>
                                        <p:cTn id="89" dur="500"/>
                                        <p:tgtEl>
                                          <p:spTgt spid="49"/>
                                        </p:tgtEl>
                                      </p:cBhvr>
                                    </p:animEffect>
                                  </p:childTnLst>
                                </p:cTn>
                              </p:par>
                            </p:childTnLst>
                          </p:cTn>
                        </p:par>
                        <p:par>
                          <p:cTn id="90" fill="hold">
                            <p:stCondLst>
                              <p:cond delay="3500"/>
                            </p:stCondLst>
                            <p:childTnLst>
                              <p:par>
                                <p:cTn id="91" presetID="1" presetClass="entr" presetSubtype="0" fill="hold" grpId="0" nodeType="afterEffect">
                                  <p:stCondLst>
                                    <p:cond delay="0"/>
                                  </p:stCondLst>
                                  <p:childTnLst>
                                    <p:set>
                                      <p:cBhvr>
                                        <p:cTn id="92" dur="1" fill="hold">
                                          <p:stCondLst>
                                            <p:cond delay="0"/>
                                          </p:stCondLst>
                                        </p:cTn>
                                        <p:tgtEl>
                                          <p:spTgt spid="14"/>
                                        </p:tgtEl>
                                        <p:attrNameLst>
                                          <p:attrName>style.visibility</p:attrName>
                                        </p:attrNameLst>
                                      </p:cBhvr>
                                      <p:to>
                                        <p:strVal val="visible"/>
                                      </p:to>
                                    </p:set>
                                  </p:childTnLst>
                                </p:cTn>
                              </p:par>
                            </p:childTnLst>
                          </p:cTn>
                        </p:par>
                        <p:par>
                          <p:cTn id="93" fill="hold">
                            <p:stCondLst>
                              <p:cond delay="3500"/>
                            </p:stCondLst>
                            <p:childTnLst>
                              <p:par>
                                <p:cTn id="94" presetID="22" presetClass="entr" presetSubtype="8" fill="hold"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wipe(left)">
                                      <p:cBhvr>
                                        <p:cTn id="96" dur="500"/>
                                        <p:tgtEl>
                                          <p:spTgt spid="51"/>
                                        </p:tgtEl>
                                      </p:cBhvr>
                                    </p:animEffect>
                                  </p:childTnLst>
                                </p:cTn>
                              </p:par>
                            </p:childTnLst>
                          </p:cTn>
                        </p:par>
                        <p:par>
                          <p:cTn id="97" fill="hold">
                            <p:stCondLst>
                              <p:cond delay="4000"/>
                            </p:stCondLst>
                            <p:childTnLst>
                              <p:par>
                                <p:cTn id="98" presetID="1" presetClass="entr" presetSubtype="0" fill="hold" grpId="0" nodeType="afterEffect">
                                  <p:stCondLst>
                                    <p:cond delay="0"/>
                                  </p:stCondLst>
                                  <p:childTnLst>
                                    <p:set>
                                      <p:cBhvr>
                                        <p:cTn id="99" dur="1" fill="hold">
                                          <p:stCondLst>
                                            <p:cond delay="0"/>
                                          </p:stCondLst>
                                        </p:cTn>
                                        <p:tgtEl>
                                          <p:spTgt spid="15"/>
                                        </p:tgtEl>
                                        <p:attrNameLst>
                                          <p:attrName>style.visibility</p:attrName>
                                        </p:attrNameLst>
                                      </p:cBhvr>
                                      <p:to>
                                        <p:strVal val="visible"/>
                                      </p:to>
                                    </p:set>
                                  </p:childTnLst>
                                </p:cTn>
                              </p:par>
                            </p:childTnLst>
                          </p:cTn>
                        </p:par>
                        <p:par>
                          <p:cTn id="100" fill="hold">
                            <p:stCondLst>
                              <p:cond delay="4000"/>
                            </p:stCondLst>
                            <p:childTnLst>
                              <p:par>
                                <p:cTn id="101" presetID="22" presetClass="entr" presetSubtype="8" fill="hold" nodeType="after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wipe(left)">
                                      <p:cBhvr>
                                        <p:cTn id="103" dur="500"/>
                                        <p:tgtEl>
                                          <p:spTgt spid="53"/>
                                        </p:tgtEl>
                                      </p:cBhvr>
                                    </p:animEffect>
                                  </p:childTnLst>
                                </p:cTn>
                              </p:par>
                            </p:childTnLst>
                          </p:cTn>
                        </p:par>
                        <p:par>
                          <p:cTn id="104" fill="hold">
                            <p:stCondLst>
                              <p:cond delay="4500"/>
                            </p:stCondLst>
                            <p:childTnLst>
                              <p:par>
                                <p:cTn id="105" presetID="22" presetClass="entr" presetSubtype="8" fill="hold" grpId="0" nodeType="after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wipe(left)">
                                      <p:cBhvr>
                                        <p:cTn id="107" dur="500"/>
                                        <p:tgtEl>
                                          <p:spTgt spid="63"/>
                                        </p:tgtEl>
                                      </p:cBhvr>
                                    </p:animEffect>
                                  </p:childTnLst>
                                </p:cTn>
                              </p:par>
                            </p:childTnLst>
                          </p:cTn>
                        </p:par>
                        <p:par>
                          <p:cTn id="108" fill="hold">
                            <p:stCondLst>
                              <p:cond delay="5000"/>
                            </p:stCondLst>
                            <p:childTnLst>
                              <p:par>
                                <p:cTn id="109" presetID="10"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3000"/>
                                        <p:tgtEl>
                                          <p:spTgt spid="65"/>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16"/>
                                        </p:tgtEl>
                                        <p:attrNameLst>
                                          <p:attrName>style.visibility</p:attrName>
                                        </p:attrNameLst>
                                      </p:cBhvr>
                                      <p:to>
                                        <p:strVal val="visible"/>
                                      </p:to>
                                    </p:set>
                                  </p:childTnLst>
                                </p:cTn>
                              </p:par>
                            </p:childTnLst>
                          </p:cTn>
                        </p:par>
                        <p:par>
                          <p:cTn id="116" fill="hold">
                            <p:stCondLst>
                              <p:cond delay="0"/>
                            </p:stCondLst>
                            <p:childTnLst>
                              <p:par>
                                <p:cTn id="117" presetID="22" presetClass="entr" presetSubtype="8" fill="hold" nodeType="afterEffect">
                                  <p:stCondLst>
                                    <p:cond delay="0"/>
                                  </p:stCondLst>
                                  <p:childTnLst>
                                    <p:set>
                                      <p:cBhvr>
                                        <p:cTn id="118" dur="1" fill="hold">
                                          <p:stCondLst>
                                            <p:cond delay="0"/>
                                          </p:stCondLst>
                                        </p:cTn>
                                        <p:tgtEl>
                                          <p:spTgt spid="56"/>
                                        </p:tgtEl>
                                        <p:attrNameLst>
                                          <p:attrName>style.visibility</p:attrName>
                                        </p:attrNameLst>
                                      </p:cBhvr>
                                      <p:to>
                                        <p:strVal val="visible"/>
                                      </p:to>
                                    </p:set>
                                    <p:animEffect transition="in" filter="wipe(left)">
                                      <p:cBhvr>
                                        <p:cTn id="119" dur="500"/>
                                        <p:tgtEl>
                                          <p:spTgt spid="56"/>
                                        </p:tgtEl>
                                      </p:cBhvr>
                                    </p:animEffect>
                                  </p:childTnLst>
                                </p:cTn>
                              </p:par>
                            </p:childTnLst>
                          </p:cTn>
                        </p:par>
                        <p:par>
                          <p:cTn id="120" fill="hold">
                            <p:stCondLst>
                              <p:cond delay="500"/>
                            </p:stCondLst>
                            <p:childTnLst>
                              <p:par>
                                <p:cTn id="121" presetID="1" presetClass="entr" presetSubtype="0" fill="hold" grpId="0" nodeType="afterEffect">
                                  <p:stCondLst>
                                    <p:cond delay="0"/>
                                  </p:stCondLst>
                                  <p:childTnLst>
                                    <p:set>
                                      <p:cBhvr>
                                        <p:cTn id="122" dur="1" fill="hold">
                                          <p:stCondLst>
                                            <p:cond delay="0"/>
                                          </p:stCondLst>
                                        </p:cTn>
                                        <p:tgtEl>
                                          <p:spTgt spid="17"/>
                                        </p:tgtEl>
                                        <p:attrNameLst>
                                          <p:attrName>style.visibility</p:attrName>
                                        </p:attrNameLst>
                                      </p:cBhvr>
                                      <p:to>
                                        <p:strVal val="visible"/>
                                      </p:to>
                                    </p:set>
                                  </p:childTnLst>
                                </p:cTn>
                              </p:par>
                            </p:childTnLst>
                          </p:cTn>
                        </p:par>
                        <p:par>
                          <p:cTn id="123" fill="hold">
                            <p:stCondLst>
                              <p:cond delay="500"/>
                            </p:stCondLst>
                            <p:childTnLst>
                              <p:par>
                                <p:cTn id="124" presetID="22" presetClass="entr" presetSubtype="8" fill="hold" nodeType="afterEffect">
                                  <p:stCondLst>
                                    <p:cond delay="0"/>
                                  </p:stCondLst>
                                  <p:childTnLst>
                                    <p:set>
                                      <p:cBhvr>
                                        <p:cTn id="125" dur="1" fill="hold">
                                          <p:stCondLst>
                                            <p:cond delay="0"/>
                                          </p:stCondLst>
                                        </p:cTn>
                                        <p:tgtEl>
                                          <p:spTgt spid="58"/>
                                        </p:tgtEl>
                                        <p:attrNameLst>
                                          <p:attrName>style.visibility</p:attrName>
                                        </p:attrNameLst>
                                      </p:cBhvr>
                                      <p:to>
                                        <p:strVal val="visible"/>
                                      </p:to>
                                    </p:set>
                                    <p:animEffect transition="in" filter="wipe(left)">
                                      <p:cBhvr>
                                        <p:cTn id="126" dur="500"/>
                                        <p:tgtEl>
                                          <p:spTgt spid="58"/>
                                        </p:tgtEl>
                                      </p:cBhvr>
                                    </p:animEffect>
                                  </p:childTnLst>
                                </p:cTn>
                              </p:par>
                            </p:childTnLst>
                          </p:cTn>
                        </p:par>
                        <p:par>
                          <p:cTn id="127" fill="hold">
                            <p:stCondLst>
                              <p:cond delay="1000"/>
                            </p:stCondLst>
                            <p:childTnLst>
                              <p:par>
                                <p:cTn id="128" presetID="1" presetClass="entr" presetSubtype="0" fill="hold" grpId="0" nodeType="afterEffect">
                                  <p:stCondLst>
                                    <p:cond delay="0"/>
                                  </p:stCondLst>
                                  <p:childTnLst>
                                    <p:set>
                                      <p:cBhvr>
                                        <p:cTn id="129" dur="1" fill="hold">
                                          <p:stCondLst>
                                            <p:cond delay="0"/>
                                          </p:stCondLst>
                                        </p:cTn>
                                        <p:tgtEl>
                                          <p:spTgt spid="18"/>
                                        </p:tgtEl>
                                        <p:attrNameLst>
                                          <p:attrName>style.visibility</p:attrName>
                                        </p:attrNameLst>
                                      </p:cBhvr>
                                      <p:to>
                                        <p:strVal val="visible"/>
                                      </p:to>
                                    </p:set>
                                  </p:childTnLst>
                                </p:cTn>
                              </p:par>
                            </p:childTnLst>
                          </p:cTn>
                        </p:par>
                        <p:par>
                          <p:cTn id="130" fill="hold">
                            <p:stCondLst>
                              <p:cond delay="1000"/>
                            </p:stCondLst>
                            <p:childTnLst>
                              <p:par>
                                <p:cTn id="131" presetID="22" presetClass="entr" presetSubtype="8" fill="hold" nodeType="afterEffect">
                                  <p:stCondLst>
                                    <p:cond delay="0"/>
                                  </p:stCondLst>
                                  <p:childTnLst>
                                    <p:set>
                                      <p:cBhvr>
                                        <p:cTn id="132" dur="1" fill="hold">
                                          <p:stCondLst>
                                            <p:cond delay="0"/>
                                          </p:stCondLst>
                                        </p:cTn>
                                        <p:tgtEl>
                                          <p:spTgt spid="60"/>
                                        </p:tgtEl>
                                        <p:attrNameLst>
                                          <p:attrName>style.visibility</p:attrName>
                                        </p:attrNameLst>
                                      </p:cBhvr>
                                      <p:to>
                                        <p:strVal val="visible"/>
                                      </p:to>
                                    </p:set>
                                    <p:animEffect transition="in" filter="wipe(left)">
                                      <p:cBhvr>
                                        <p:cTn id="133" dur="500"/>
                                        <p:tgtEl>
                                          <p:spTgt spid="60"/>
                                        </p:tgtEl>
                                      </p:cBhvr>
                                    </p:animEffect>
                                  </p:childTnLst>
                                </p:cTn>
                              </p:par>
                            </p:childTnLst>
                          </p:cTn>
                        </p:par>
                        <p:par>
                          <p:cTn id="134" fill="hold">
                            <p:stCondLst>
                              <p:cond delay="1500"/>
                            </p:stCondLst>
                            <p:childTnLst>
                              <p:par>
                                <p:cTn id="135" presetID="1" presetClass="entr" presetSubtype="0" fill="hold" grpId="0" nodeType="afterEffect">
                                  <p:stCondLst>
                                    <p:cond delay="0"/>
                                  </p:stCondLst>
                                  <p:childTnLst>
                                    <p:set>
                                      <p:cBhvr>
                                        <p:cTn id="136" dur="1" fill="hold">
                                          <p:stCondLst>
                                            <p:cond delay="0"/>
                                          </p:stCondLst>
                                        </p:cTn>
                                        <p:tgtEl>
                                          <p:spTgt spid="19"/>
                                        </p:tgtEl>
                                        <p:attrNameLst>
                                          <p:attrName>style.visibility</p:attrName>
                                        </p:attrNameLst>
                                      </p:cBhvr>
                                      <p:to>
                                        <p:strVal val="visible"/>
                                      </p:to>
                                    </p:set>
                                  </p:childTnLst>
                                </p:cTn>
                              </p:par>
                            </p:childTnLst>
                          </p:cTn>
                        </p:par>
                        <p:par>
                          <p:cTn id="137" fill="hold">
                            <p:stCondLst>
                              <p:cond delay="1500"/>
                            </p:stCondLst>
                            <p:childTnLst>
                              <p:par>
                                <p:cTn id="138" presetID="22" presetClass="entr" presetSubtype="8" fill="hold" nodeType="afterEffect">
                                  <p:stCondLst>
                                    <p:cond delay="0"/>
                                  </p:stCondLst>
                                  <p:childTnLst>
                                    <p:set>
                                      <p:cBhvr>
                                        <p:cTn id="139" dur="1" fill="hold">
                                          <p:stCondLst>
                                            <p:cond delay="0"/>
                                          </p:stCondLst>
                                        </p:cTn>
                                        <p:tgtEl>
                                          <p:spTgt spid="62"/>
                                        </p:tgtEl>
                                        <p:attrNameLst>
                                          <p:attrName>style.visibility</p:attrName>
                                        </p:attrNameLst>
                                      </p:cBhvr>
                                      <p:to>
                                        <p:strVal val="visible"/>
                                      </p:to>
                                    </p:set>
                                    <p:animEffect transition="in" filter="wipe(left)">
                                      <p:cBhvr>
                                        <p:cTn id="140" dur="500"/>
                                        <p:tgtEl>
                                          <p:spTgt spid="62"/>
                                        </p:tgtEl>
                                      </p:cBhvr>
                                    </p:animEffect>
                                  </p:childTnLst>
                                </p:cTn>
                              </p:par>
                            </p:childTnLst>
                          </p:cTn>
                        </p:par>
                        <p:par>
                          <p:cTn id="141" fill="hold">
                            <p:stCondLst>
                              <p:cond delay="2000"/>
                            </p:stCondLst>
                            <p:childTnLst>
                              <p:par>
                                <p:cTn id="142" presetID="10" presetClass="entr" presetSubtype="0" fill="hold" grpId="0" nodeType="afterEffect">
                                  <p:stCondLst>
                                    <p:cond delay="0"/>
                                  </p:stCondLst>
                                  <p:childTnLst>
                                    <p:set>
                                      <p:cBhvr>
                                        <p:cTn id="143" dur="1" fill="hold">
                                          <p:stCondLst>
                                            <p:cond delay="0"/>
                                          </p:stCondLst>
                                        </p:cTn>
                                        <p:tgtEl>
                                          <p:spTgt spid="20"/>
                                        </p:tgtEl>
                                        <p:attrNameLst>
                                          <p:attrName>style.visibility</p:attrName>
                                        </p:attrNameLst>
                                      </p:cBhvr>
                                      <p:to>
                                        <p:strVal val="visible"/>
                                      </p:to>
                                    </p:set>
                                    <p:animEffect transition="in" filter="fade">
                                      <p:cBhvr>
                                        <p:cTn id="144" dur="500"/>
                                        <p:tgtEl>
                                          <p:spTgt spid="20"/>
                                        </p:tgtEl>
                                      </p:cBhvr>
                                    </p:animEffect>
                                  </p:childTnLst>
                                </p:cTn>
                              </p:par>
                            </p:childTnLst>
                          </p:cTn>
                        </p:par>
                        <p:par>
                          <p:cTn id="145" fill="hold">
                            <p:stCondLst>
                              <p:cond delay="2500"/>
                            </p:stCondLst>
                            <p:childTnLst>
                              <p:par>
                                <p:cTn id="146" presetID="10" presetClass="entr" presetSubtype="0"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Effect transition="in" filter="fade">
                                      <p:cBhvr>
                                        <p:cTn id="148" dur="3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63" grpId="0"/>
      <p:bldP spid="64" grpId="0"/>
      <p:bldP spid="65"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States and execution traces</a:t>
            </a:r>
            <a:endParaRPr lang="en-US" dirty="0">
              <a:latin typeface="Calibri" pitchFamily="34" charset="0"/>
            </a:endParaRPr>
          </a:p>
        </p:txBody>
      </p:sp>
      <p:sp>
        <p:nvSpPr>
          <p:cNvPr id="3" name="Content Placeholder 2"/>
          <p:cNvSpPr>
            <a:spLocks noGrp="1"/>
          </p:cNvSpPr>
          <p:nvPr>
            <p:ph idx="1"/>
          </p:nvPr>
        </p:nvSpPr>
        <p:spPr>
          <a:xfrm>
            <a:off x="381000" y="1412875"/>
            <a:ext cx="8382000" cy="3462486"/>
          </a:xfrm>
        </p:spPr>
        <p:txBody>
          <a:bodyPr/>
          <a:lstStyle/>
          <a:p>
            <a:r>
              <a:rPr lang="en-US" dirty="0" smtClean="0">
                <a:latin typeface="Calibri" pitchFamily="34" charset="0"/>
              </a:rPr>
              <a:t>State</a:t>
            </a:r>
          </a:p>
          <a:p>
            <a:pPr lvl="1"/>
            <a:r>
              <a:rPr smtClean="0">
                <a:latin typeface="Calibri" pitchFamily="34" charset="0"/>
              </a:rPr>
              <a:t>Cartesian product of variables</a:t>
            </a:r>
            <a:endParaRPr lang="en-US" dirty="0" smtClean="0">
              <a:latin typeface="Calibri" pitchFamily="34" charset="0"/>
            </a:endParaRPr>
          </a:p>
          <a:p>
            <a:r>
              <a:rPr lang="en-US" dirty="0" smtClean="0">
                <a:latin typeface="Calibri" pitchFamily="34" charset="0"/>
              </a:rPr>
              <a:t>Execution trace</a:t>
            </a:r>
          </a:p>
          <a:p>
            <a:pPr lvl="1"/>
            <a:r>
              <a:rPr smtClean="0">
                <a:latin typeface="Calibri" pitchFamily="34" charset="0"/>
              </a:rPr>
              <a:t>Nonempty finite sequence of states</a:t>
            </a:r>
          </a:p>
          <a:p>
            <a:pPr lvl="1"/>
            <a:r>
              <a:rPr smtClean="0">
                <a:latin typeface="Calibri" pitchFamily="34" charset="0"/>
              </a:rPr>
              <a:t>Infinite sequence of states</a:t>
            </a:r>
          </a:p>
          <a:p>
            <a:pPr lvl="1"/>
            <a:r>
              <a:rPr smtClean="0">
                <a:latin typeface="Calibri" pitchFamily="34" charset="0"/>
              </a:rPr>
              <a:t>Nonempty finite sequence of states</a:t>
            </a:r>
            <a:r>
              <a:rPr lang="en-US" dirty="0" smtClean="0">
                <a:latin typeface="Calibri" pitchFamily="34" charset="0"/>
              </a:rPr>
              <a:t> </a:t>
            </a:r>
            <a:r>
              <a:rPr smtClean="0">
                <a:latin typeface="Calibri" pitchFamily="34" charset="0"/>
              </a:rPr>
              <a:t> </a:t>
            </a:r>
            <a:r>
              <a:rPr lang="en-US" dirty="0" smtClean="0">
                <a:latin typeface="Calibri" pitchFamily="34" charset="0"/>
              </a:rPr>
              <a:t/>
            </a:r>
            <a:br>
              <a:rPr lang="en-US" dirty="0" smtClean="0">
                <a:latin typeface="Calibri" pitchFamily="34" charset="0"/>
              </a:rPr>
            </a:br>
            <a:r>
              <a:rPr smtClean="0">
                <a:latin typeface="Calibri" pitchFamily="34" charset="0"/>
              </a:rPr>
              <a:t>followed by special error state</a:t>
            </a:r>
            <a:endParaRPr lang="en-US" dirty="0">
              <a:latin typeface="Calibri" pitchFamily="34" charset="0"/>
            </a:endParaRPr>
          </a:p>
        </p:txBody>
      </p:sp>
      <p:sp>
        <p:nvSpPr>
          <p:cNvPr id="4" name="Oval 3"/>
          <p:cNvSpPr/>
          <p:nvPr/>
        </p:nvSpPr>
        <p:spPr bwMode="auto">
          <a:xfrm>
            <a:off x="7069541" y="1678681"/>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5" name="Oval 4"/>
          <p:cNvSpPr/>
          <p:nvPr/>
        </p:nvSpPr>
        <p:spPr bwMode="auto">
          <a:xfrm>
            <a:off x="7410735" y="3152641"/>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Oval 5"/>
          <p:cNvSpPr/>
          <p:nvPr/>
        </p:nvSpPr>
        <p:spPr bwMode="auto">
          <a:xfrm>
            <a:off x="8243249" y="3098050"/>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Oval 6"/>
          <p:cNvSpPr/>
          <p:nvPr/>
        </p:nvSpPr>
        <p:spPr bwMode="auto">
          <a:xfrm>
            <a:off x="7369792" y="3657607"/>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Oval 7"/>
          <p:cNvSpPr/>
          <p:nvPr/>
        </p:nvSpPr>
        <p:spPr bwMode="auto">
          <a:xfrm>
            <a:off x="7356144" y="4162574"/>
            <a:ext cx="191068" cy="191068"/>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Lightning Bolt 8"/>
          <p:cNvSpPr/>
          <p:nvPr/>
        </p:nvSpPr>
        <p:spPr bwMode="auto">
          <a:xfrm>
            <a:off x="8162787" y="4024740"/>
            <a:ext cx="668740" cy="600502"/>
          </a:xfrm>
          <a:prstGeom prst="lightningBol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11" name="Straight Arrow Connector 10"/>
          <p:cNvCxnSpPr>
            <a:stCxn id="5" idx="6"/>
            <a:endCxn id="6" idx="2"/>
          </p:cNvCxnSpPr>
          <p:nvPr/>
        </p:nvCxnSpPr>
        <p:spPr>
          <a:xfrm flipV="1">
            <a:off x="7601803" y="3193584"/>
            <a:ext cx="641446" cy="54591"/>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5" name="Straight Arrow Connector 14"/>
          <p:cNvCxnSpPr>
            <a:stCxn id="7" idx="6"/>
          </p:cNvCxnSpPr>
          <p:nvPr/>
        </p:nvCxnSpPr>
        <p:spPr>
          <a:xfrm flipV="1">
            <a:off x="7560860" y="3722914"/>
            <a:ext cx="718982" cy="30227"/>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7" name="Straight Arrow Connector 16"/>
          <p:cNvCxnSpPr>
            <a:stCxn id="8" idx="6"/>
            <a:endCxn id="9" idx="2"/>
          </p:cNvCxnSpPr>
          <p:nvPr/>
        </p:nvCxnSpPr>
        <p:spPr>
          <a:xfrm>
            <a:off x="7547212" y="4258108"/>
            <a:ext cx="771057" cy="36441"/>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19" name="TextBox 18"/>
          <p:cNvSpPr txBox="1"/>
          <p:nvPr/>
        </p:nvSpPr>
        <p:spPr>
          <a:xfrm>
            <a:off x="8234626" y="3326016"/>
            <a:ext cx="653143" cy="584775"/>
          </a:xfrm>
          <a:prstGeom prst="rect">
            <a:avLst/>
          </a:prstGeom>
          <a:noFill/>
        </p:spPr>
        <p:txBody>
          <a:bodyPr wrap="square" rtlCol="0">
            <a:spAutoFit/>
          </a:bodyPr>
          <a:lstStyle/>
          <a:p>
            <a:r>
              <a:rPr lang="en-US" sz="3200" dirty="0" smtClean="0">
                <a:solidFill>
                  <a:schemeClr val="bg1"/>
                </a:solidFill>
              </a:rPr>
              <a:t>…</a:t>
            </a:r>
            <a:endParaRPr lang="en-US" sz="3200" dirty="0">
              <a:solidFill>
                <a:schemeClr val="bg1"/>
              </a:solidFill>
            </a:endParaRPr>
          </a:p>
        </p:txBody>
      </p:sp>
      <p:sp>
        <p:nvSpPr>
          <p:cNvPr id="20" name="TextBox 19"/>
          <p:cNvSpPr txBox="1"/>
          <p:nvPr/>
        </p:nvSpPr>
        <p:spPr>
          <a:xfrm>
            <a:off x="6905773" y="2006223"/>
            <a:ext cx="2320119" cy="369332"/>
          </a:xfrm>
          <a:prstGeom prst="rect">
            <a:avLst/>
          </a:prstGeom>
          <a:noFill/>
        </p:spPr>
        <p:txBody>
          <a:bodyPr wrap="square" rtlCol="0">
            <a:spAutoFit/>
          </a:bodyPr>
          <a:lstStyle/>
          <a:p>
            <a:r>
              <a:rPr lang="en-US" dirty="0" smtClean="0">
                <a:solidFill>
                  <a:schemeClr val="bg1"/>
                </a:solidFill>
              </a:rPr>
              <a:t>(x: </a:t>
            </a:r>
            <a:r>
              <a:rPr lang="en-US" dirty="0" err="1" smtClean="0">
                <a:solidFill>
                  <a:schemeClr val="bg1"/>
                </a:solidFill>
              </a:rPr>
              <a:t>int</a:t>
            </a:r>
            <a:r>
              <a:rPr lang="en-US" dirty="0" smtClean="0">
                <a:solidFill>
                  <a:schemeClr val="bg1"/>
                </a:solidFill>
              </a:rPr>
              <a:t>, y: </a:t>
            </a:r>
            <a:r>
              <a:rPr lang="en-US" dirty="0" err="1" smtClean="0">
                <a:solidFill>
                  <a:schemeClr val="bg1"/>
                </a:solidFill>
              </a:rPr>
              <a:t>int</a:t>
            </a:r>
            <a:r>
              <a:rPr lang="en-US" dirty="0" smtClean="0">
                <a:solidFill>
                  <a:schemeClr val="bg1"/>
                </a:solidFill>
              </a:rPr>
              <a:t>, z: </a:t>
            </a:r>
            <a:r>
              <a:rPr lang="en-US" dirty="0" err="1" smtClean="0">
                <a:solidFill>
                  <a:schemeClr val="bg1"/>
                </a:solidFill>
              </a:rPr>
              <a:t>bool</a:t>
            </a:r>
            <a:r>
              <a:rPr lang="en-US" dirty="0" smtClean="0">
                <a:solidFill>
                  <a:schemeClr val="bg1"/>
                </a:solidFill>
              </a:rPr>
              <a:t>)</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5935" y="219555"/>
            <a:ext cx="8382000" cy="665162"/>
          </a:xfrm>
        </p:spPr>
        <p:txBody>
          <a:bodyPr/>
          <a:lstStyle/>
          <a:p>
            <a:r>
              <a:rPr sz="4800" smtClean="0"/>
              <a:t>Satisfiability Modulo Theories (SMT)</a:t>
            </a:r>
            <a:endParaRPr sz="4800" spc="-167">
              <a:solidFill>
                <a:schemeClr val="accent1"/>
              </a:solidFill>
              <a:effectLst>
                <a:outerShdw blurRad="50800" dist="38100" dir="2700000" algn="tl" rotWithShape="0">
                  <a:prstClr val="black">
                    <a:alpha val="61000"/>
                  </a:prstClr>
                </a:outerShdw>
              </a:effectLst>
            </a:endParaRPr>
          </a:p>
        </p:txBody>
      </p:sp>
      <p:graphicFrame>
        <p:nvGraphicFramePr>
          <p:cNvPr id="6" name="Object 5"/>
          <p:cNvGraphicFramePr>
            <a:graphicFrameLocks noChangeAspect="1"/>
          </p:cNvGraphicFramePr>
          <p:nvPr/>
        </p:nvGraphicFramePr>
        <p:xfrm>
          <a:off x="270163" y="2227118"/>
          <a:ext cx="8517665" cy="524164"/>
        </p:xfrm>
        <a:graphic>
          <a:graphicData uri="http://schemas.openxmlformats.org/presentationml/2006/ole">
            <p:oleObj spid="_x0000_s615426" name="Equation" r:id="rId4" imgW="3301920" imgH="203040" progId="Equation.3">
              <p:embed/>
            </p:oleObj>
          </a:graphicData>
        </a:graphic>
      </p:graphicFrame>
      <p:sp>
        <p:nvSpPr>
          <p:cNvPr id="8" name="Rectangle 7"/>
          <p:cNvSpPr/>
          <p:nvPr/>
        </p:nvSpPr>
        <p:spPr bwMode="auto">
          <a:xfrm>
            <a:off x="233680" y="2265680"/>
            <a:ext cx="151384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bwMode="auto">
          <a:xfrm>
            <a:off x="7345680" y="2275840"/>
            <a:ext cx="125984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ectangle 9"/>
          <p:cNvSpPr/>
          <p:nvPr/>
        </p:nvSpPr>
        <p:spPr bwMode="auto">
          <a:xfrm>
            <a:off x="5638800" y="2255520"/>
            <a:ext cx="77216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ectangle 10"/>
          <p:cNvSpPr/>
          <p:nvPr/>
        </p:nvSpPr>
        <p:spPr bwMode="auto">
          <a:xfrm>
            <a:off x="5100320" y="2255520"/>
            <a:ext cx="33528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648928" y="3244309"/>
            <a:ext cx="2332824" cy="9245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Arithmetic</a:t>
            </a:r>
          </a:p>
        </p:txBody>
      </p:sp>
      <p:sp>
        <p:nvSpPr>
          <p:cNvPr id="16" name="Rectangle 15"/>
          <p:cNvSpPr/>
          <p:nvPr/>
        </p:nvSpPr>
        <p:spPr bwMode="auto">
          <a:xfrm>
            <a:off x="2621280" y="2265680"/>
            <a:ext cx="843280" cy="457200"/>
          </a:xfrm>
          <a:prstGeom prst="rect">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Rectangle 16"/>
          <p:cNvSpPr/>
          <p:nvPr/>
        </p:nvSpPr>
        <p:spPr bwMode="auto">
          <a:xfrm>
            <a:off x="3566160" y="2265680"/>
            <a:ext cx="843280" cy="457200"/>
          </a:xfrm>
          <a:prstGeom prst="rect">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Rectangle 17"/>
          <p:cNvSpPr/>
          <p:nvPr/>
        </p:nvSpPr>
        <p:spPr bwMode="auto">
          <a:xfrm>
            <a:off x="3304452" y="3244309"/>
            <a:ext cx="2160545" cy="92456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Array</a:t>
            </a:r>
            <a:r>
              <a:rPr kumimoji="0" lang="en-US" sz="28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s</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ectangle 19"/>
          <p:cNvSpPr/>
          <p:nvPr/>
        </p:nvSpPr>
        <p:spPr bwMode="auto">
          <a:xfrm>
            <a:off x="6918960" y="2275840"/>
            <a:ext cx="335280" cy="457200"/>
          </a:xfrm>
          <a:prstGeom prst="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Rectangle 20"/>
          <p:cNvSpPr/>
          <p:nvPr/>
        </p:nvSpPr>
        <p:spPr bwMode="auto">
          <a:xfrm>
            <a:off x="2235200" y="2265680"/>
            <a:ext cx="335280" cy="457200"/>
          </a:xfrm>
          <a:prstGeom prst="rect">
            <a:avLst/>
          </a:prstGeom>
          <a:no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Rectangle 22"/>
          <p:cNvSpPr/>
          <p:nvPr/>
        </p:nvSpPr>
        <p:spPr bwMode="auto">
          <a:xfrm>
            <a:off x="5761193" y="3244309"/>
            <a:ext cx="2770145" cy="92456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Free Functions</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Command language</a:t>
            </a:r>
            <a:endParaRPr lang="en-US" dirty="0"/>
          </a:p>
        </p:txBody>
      </p:sp>
      <p:sp>
        <p:nvSpPr>
          <p:cNvPr id="3" name="Content Placeholder 2"/>
          <p:cNvSpPr>
            <a:spLocks noGrp="1"/>
          </p:cNvSpPr>
          <p:nvPr>
            <p:ph idx="1"/>
          </p:nvPr>
        </p:nvSpPr>
        <p:spPr/>
        <p:txBody>
          <a:bodyPr/>
          <a:lstStyle/>
          <a:p>
            <a:r>
              <a:rPr lang="en-US" sz="3200" dirty="0" smtClean="0"/>
              <a:t>x := E</a:t>
            </a:r>
          </a:p>
          <a:p>
            <a:pPr lvl="1"/>
            <a:r>
              <a:rPr sz="2400" smtClean="0"/>
              <a:t>x := x + 1</a:t>
            </a:r>
          </a:p>
          <a:p>
            <a:pPr lvl="1"/>
            <a:endParaRPr sz="2400" smtClean="0"/>
          </a:p>
          <a:p>
            <a:pPr lvl="1"/>
            <a:r>
              <a:rPr sz="2400" smtClean="0"/>
              <a:t>x := 10</a:t>
            </a:r>
          </a:p>
          <a:p>
            <a:endParaRPr lang="en-US" sz="3200" dirty="0" smtClean="0"/>
          </a:p>
          <a:p>
            <a:r>
              <a:rPr lang="en-US" sz="3200" dirty="0" smtClean="0">
                <a:solidFill>
                  <a:schemeClr val="accent2"/>
                </a:solidFill>
              </a:rPr>
              <a:t>havoc</a:t>
            </a:r>
            <a:r>
              <a:rPr lang="en-US" sz="3200" dirty="0" smtClean="0"/>
              <a:t> x</a:t>
            </a:r>
          </a:p>
          <a:p>
            <a:endParaRPr lang="en-US" sz="3200" dirty="0" smtClean="0"/>
          </a:p>
          <a:p>
            <a:pPr>
              <a:buNone/>
            </a:pPr>
            <a:endParaRPr lang="en-US" sz="3200" dirty="0"/>
          </a:p>
        </p:txBody>
      </p:sp>
      <p:sp>
        <p:nvSpPr>
          <p:cNvPr id="4" name="Content Placeholder 3"/>
          <p:cNvSpPr>
            <a:spLocks noGrp="1"/>
          </p:cNvSpPr>
          <p:nvPr>
            <p:ph sz="half" idx="4294967295"/>
          </p:nvPr>
        </p:nvSpPr>
        <p:spPr>
          <a:xfrm>
            <a:off x="4752474" y="1411288"/>
            <a:ext cx="4114800" cy="3694112"/>
          </a:xfrm>
        </p:spPr>
        <p:txBody>
          <a:bodyPr/>
          <a:lstStyle/>
          <a:p>
            <a:r>
              <a:rPr lang="en-US" sz="3200" dirty="0" smtClean="0">
                <a:solidFill>
                  <a:schemeClr val="accent2"/>
                </a:solidFill>
              </a:rPr>
              <a:t>assert</a:t>
            </a:r>
            <a:r>
              <a:rPr lang="en-US" sz="3200" dirty="0" smtClean="0"/>
              <a:t> P</a:t>
            </a:r>
          </a:p>
          <a:p>
            <a:endParaRPr lang="en-US" sz="3200" dirty="0" smtClean="0"/>
          </a:p>
          <a:p>
            <a:r>
              <a:rPr lang="en-US" sz="3200" dirty="0" smtClean="0">
                <a:solidFill>
                  <a:schemeClr val="accent2"/>
                </a:solidFill>
              </a:rPr>
              <a:t>assume</a:t>
            </a:r>
            <a:r>
              <a:rPr lang="en-US" sz="3200" dirty="0" smtClean="0"/>
              <a:t> P</a:t>
            </a:r>
          </a:p>
          <a:p>
            <a:endParaRPr lang="en-US" sz="3200" dirty="0" smtClean="0"/>
          </a:p>
          <a:p>
            <a:pPr>
              <a:buNone/>
            </a:pPr>
            <a:endParaRPr lang="en-US" sz="3200" dirty="0" smtClean="0"/>
          </a:p>
          <a:p>
            <a:pPr>
              <a:buNone/>
            </a:pPr>
            <a:endParaRPr lang="en-US" sz="3200" dirty="0" smtClean="0"/>
          </a:p>
          <a:p>
            <a:endParaRPr lang="en-US" sz="3200" dirty="0"/>
          </a:p>
        </p:txBody>
      </p:sp>
      <p:sp>
        <p:nvSpPr>
          <p:cNvPr id="5" name="Oval 4"/>
          <p:cNvSpPr/>
          <p:nvPr/>
        </p:nvSpPr>
        <p:spPr bwMode="auto">
          <a:xfrm>
            <a:off x="3054014" y="2119802"/>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Oval 5"/>
          <p:cNvSpPr/>
          <p:nvPr/>
        </p:nvSpPr>
        <p:spPr bwMode="auto">
          <a:xfrm>
            <a:off x="3054014" y="186536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Oval 6"/>
          <p:cNvSpPr/>
          <p:nvPr/>
        </p:nvSpPr>
        <p:spPr bwMode="auto">
          <a:xfrm>
            <a:off x="3054014" y="1618869"/>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Oval 7"/>
          <p:cNvSpPr/>
          <p:nvPr/>
        </p:nvSpPr>
        <p:spPr bwMode="auto">
          <a:xfrm>
            <a:off x="3387969" y="186536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Oval 8"/>
          <p:cNvSpPr/>
          <p:nvPr/>
        </p:nvSpPr>
        <p:spPr bwMode="auto">
          <a:xfrm>
            <a:off x="3387969" y="1610918"/>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Oval 9"/>
          <p:cNvSpPr/>
          <p:nvPr/>
        </p:nvSpPr>
        <p:spPr bwMode="auto">
          <a:xfrm>
            <a:off x="3387969" y="136442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11" name="Straight Arrow Connector 10"/>
          <p:cNvCxnSpPr>
            <a:stCxn id="7" idx="7"/>
            <a:endCxn id="10" idx="3"/>
          </p:cNvCxnSpPr>
          <p:nvPr/>
        </p:nvCxnSpPr>
        <p:spPr>
          <a:xfrm rot="5400000" flipH="1" flipV="1">
            <a:off x="3209857" y="1440757"/>
            <a:ext cx="158273" cy="23778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2" name="Straight Arrow Connector 11"/>
          <p:cNvCxnSpPr>
            <a:stCxn id="6" idx="7"/>
            <a:endCxn id="9" idx="3"/>
          </p:cNvCxnSpPr>
          <p:nvPr/>
        </p:nvCxnSpPr>
        <p:spPr>
          <a:xfrm rot="5400000" flipH="1" flipV="1">
            <a:off x="3209857" y="1687248"/>
            <a:ext cx="158273" cy="23778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3" name="Straight Arrow Connector 12"/>
          <p:cNvCxnSpPr>
            <a:stCxn id="5" idx="7"/>
            <a:endCxn id="8" idx="3"/>
          </p:cNvCxnSpPr>
          <p:nvPr/>
        </p:nvCxnSpPr>
        <p:spPr>
          <a:xfrm rot="5400000" flipH="1" flipV="1">
            <a:off x="3209857" y="1941690"/>
            <a:ext cx="158273" cy="23778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14" name="Oval 13"/>
          <p:cNvSpPr/>
          <p:nvPr/>
        </p:nvSpPr>
        <p:spPr bwMode="auto">
          <a:xfrm>
            <a:off x="3077867" y="3180291"/>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 name="Oval 14"/>
          <p:cNvSpPr/>
          <p:nvPr/>
        </p:nvSpPr>
        <p:spPr bwMode="auto">
          <a:xfrm>
            <a:off x="3077867" y="2925849"/>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Oval 15"/>
          <p:cNvSpPr/>
          <p:nvPr/>
        </p:nvSpPr>
        <p:spPr bwMode="auto">
          <a:xfrm>
            <a:off x="3077867" y="2679358"/>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Oval 16"/>
          <p:cNvSpPr/>
          <p:nvPr/>
        </p:nvSpPr>
        <p:spPr bwMode="auto">
          <a:xfrm>
            <a:off x="3411822" y="2862239"/>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18" name="Straight Arrow Connector 17"/>
          <p:cNvCxnSpPr>
            <a:stCxn id="16" idx="6"/>
            <a:endCxn id="17" idx="1"/>
          </p:cNvCxnSpPr>
          <p:nvPr/>
        </p:nvCxnSpPr>
        <p:spPr>
          <a:xfrm>
            <a:off x="3213870" y="2747360"/>
            <a:ext cx="217869" cy="13479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9" name="Straight Arrow Connector 18"/>
          <p:cNvCxnSpPr>
            <a:stCxn id="15" idx="6"/>
            <a:endCxn id="17" idx="2"/>
          </p:cNvCxnSpPr>
          <p:nvPr/>
        </p:nvCxnSpPr>
        <p:spPr>
          <a:xfrm flipV="1">
            <a:off x="3213870" y="2930241"/>
            <a:ext cx="197952" cy="63610"/>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0" name="Straight Arrow Connector 19"/>
          <p:cNvCxnSpPr>
            <a:stCxn id="14" idx="7"/>
            <a:endCxn id="17" idx="3"/>
          </p:cNvCxnSpPr>
          <p:nvPr/>
        </p:nvCxnSpPr>
        <p:spPr>
          <a:xfrm rot="5400000" flipH="1" flipV="1">
            <a:off x="3201905" y="2970374"/>
            <a:ext cx="221883" cy="23778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21" name="Oval 20"/>
          <p:cNvSpPr/>
          <p:nvPr/>
        </p:nvSpPr>
        <p:spPr bwMode="auto">
          <a:xfrm>
            <a:off x="2908517" y="4332756"/>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Oval 21"/>
          <p:cNvSpPr/>
          <p:nvPr/>
        </p:nvSpPr>
        <p:spPr bwMode="auto">
          <a:xfrm>
            <a:off x="2908517" y="4078314"/>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Oval 22"/>
          <p:cNvSpPr/>
          <p:nvPr/>
        </p:nvSpPr>
        <p:spPr bwMode="auto">
          <a:xfrm>
            <a:off x="2908517" y="383182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 name="Oval 23"/>
          <p:cNvSpPr/>
          <p:nvPr/>
        </p:nvSpPr>
        <p:spPr bwMode="auto">
          <a:xfrm>
            <a:off x="3560524" y="4332756"/>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5" name="Oval 24"/>
          <p:cNvSpPr/>
          <p:nvPr/>
        </p:nvSpPr>
        <p:spPr bwMode="auto">
          <a:xfrm>
            <a:off x="3560524" y="4078314"/>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 name="Oval 25"/>
          <p:cNvSpPr/>
          <p:nvPr/>
        </p:nvSpPr>
        <p:spPr bwMode="auto">
          <a:xfrm>
            <a:off x="3560524" y="383182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27" name="Straight Arrow Connector 26"/>
          <p:cNvCxnSpPr>
            <a:stCxn id="23" idx="7"/>
            <a:endCxn id="26" idx="1"/>
          </p:cNvCxnSpPr>
          <p:nvPr/>
        </p:nvCxnSpPr>
        <p:spPr>
          <a:xfrm rot="5400000" flipH="1" flipV="1">
            <a:off x="3302522" y="3573821"/>
            <a:ext cx="1588" cy="55583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8" name="Straight Arrow Connector 27"/>
          <p:cNvCxnSpPr>
            <a:stCxn id="23" idx="6"/>
            <a:endCxn id="25" idx="1"/>
          </p:cNvCxnSpPr>
          <p:nvPr/>
        </p:nvCxnSpPr>
        <p:spPr>
          <a:xfrm>
            <a:off x="3044520" y="3899825"/>
            <a:ext cx="535921" cy="19840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9" name="Straight Arrow Connector 28"/>
          <p:cNvCxnSpPr>
            <a:stCxn id="23" idx="5"/>
            <a:endCxn id="24" idx="1"/>
          </p:cNvCxnSpPr>
          <p:nvPr/>
        </p:nvCxnSpPr>
        <p:spPr>
          <a:xfrm rot="16200000" flipH="1">
            <a:off x="3100140" y="3872372"/>
            <a:ext cx="404764" cy="55583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0" name="Straight Arrow Connector 29"/>
          <p:cNvCxnSpPr>
            <a:stCxn id="22" idx="7"/>
            <a:endCxn id="26" idx="2"/>
          </p:cNvCxnSpPr>
          <p:nvPr/>
        </p:nvCxnSpPr>
        <p:spPr>
          <a:xfrm rot="5400000" flipH="1" flipV="1">
            <a:off x="3193360" y="3731068"/>
            <a:ext cx="198406" cy="535921"/>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1" name="Straight Arrow Connector 30"/>
          <p:cNvCxnSpPr>
            <a:stCxn id="22" idx="6"/>
            <a:endCxn id="25" idx="2"/>
          </p:cNvCxnSpPr>
          <p:nvPr/>
        </p:nvCxnSpPr>
        <p:spPr>
          <a:xfrm>
            <a:off x="3044520" y="4146316"/>
            <a:ext cx="516004"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2" name="Straight Arrow Connector 31"/>
          <p:cNvCxnSpPr>
            <a:stCxn id="22" idx="5"/>
            <a:endCxn id="24" idx="2"/>
          </p:cNvCxnSpPr>
          <p:nvPr/>
        </p:nvCxnSpPr>
        <p:spPr>
          <a:xfrm rot="16200000" flipH="1">
            <a:off x="3189384" y="4029618"/>
            <a:ext cx="206358" cy="535921"/>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3" name="Straight Arrow Connector 32"/>
          <p:cNvCxnSpPr>
            <a:stCxn id="21" idx="7"/>
            <a:endCxn id="26" idx="3"/>
          </p:cNvCxnSpPr>
          <p:nvPr/>
        </p:nvCxnSpPr>
        <p:spPr>
          <a:xfrm rot="5400000" flipH="1" flipV="1">
            <a:off x="3100140" y="3872372"/>
            <a:ext cx="404764" cy="55583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4" name="Straight Arrow Connector 33"/>
          <p:cNvCxnSpPr>
            <a:stCxn id="21" idx="6"/>
            <a:endCxn id="25" idx="3"/>
          </p:cNvCxnSpPr>
          <p:nvPr/>
        </p:nvCxnSpPr>
        <p:spPr>
          <a:xfrm flipV="1">
            <a:off x="3044520" y="4194400"/>
            <a:ext cx="535921" cy="20635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5" name="Straight Arrow Connector 34"/>
          <p:cNvCxnSpPr>
            <a:stCxn id="21" idx="5"/>
            <a:endCxn id="24" idx="3"/>
          </p:cNvCxnSpPr>
          <p:nvPr/>
        </p:nvCxnSpPr>
        <p:spPr>
          <a:xfrm rot="16200000" flipH="1">
            <a:off x="3302522" y="4170923"/>
            <a:ext cx="1588" cy="55583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49" name="Oval 48"/>
          <p:cNvSpPr/>
          <p:nvPr/>
        </p:nvSpPr>
        <p:spPr bwMode="auto">
          <a:xfrm>
            <a:off x="7847611" y="1949819"/>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0" name="Oval 49"/>
          <p:cNvSpPr/>
          <p:nvPr/>
        </p:nvSpPr>
        <p:spPr bwMode="auto">
          <a:xfrm>
            <a:off x="7847611" y="169537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1" name="Oval 50"/>
          <p:cNvSpPr/>
          <p:nvPr/>
        </p:nvSpPr>
        <p:spPr bwMode="auto">
          <a:xfrm>
            <a:off x="7847611" y="1448886"/>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2" name="Oval 51"/>
          <p:cNvSpPr/>
          <p:nvPr/>
        </p:nvSpPr>
        <p:spPr bwMode="auto">
          <a:xfrm>
            <a:off x="8449989" y="169537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3" name="Oval 52"/>
          <p:cNvSpPr/>
          <p:nvPr/>
        </p:nvSpPr>
        <p:spPr bwMode="auto">
          <a:xfrm>
            <a:off x="8449989" y="1448886"/>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54" name="Straight Arrow Connector 53"/>
          <p:cNvCxnSpPr>
            <a:stCxn id="51" idx="6"/>
            <a:endCxn id="53" idx="2"/>
          </p:cNvCxnSpPr>
          <p:nvPr/>
        </p:nvCxnSpPr>
        <p:spPr>
          <a:xfrm>
            <a:off x="7983614" y="1516888"/>
            <a:ext cx="466375"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55" name="Straight Arrow Connector 54"/>
          <p:cNvCxnSpPr>
            <a:stCxn id="50" idx="6"/>
            <a:endCxn id="52" idx="2"/>
          </p:cNvCxnSpPr>
          <p:nvPr/>
        </p:nvCxnSpPr>
        <p:spPr>
          <a:xfrm>
            <a:off x="7983614" y="1763379"/>
            <a:ext cx="466375"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56" name="Lightning Bolt 55"/>
          <p:cNvSpPr/>
          <p:nvPr/>
        </p:nvSpPr>
        <p:spPr bwMode="auto">
          <a:xfrm>
            <a:off x="8402790" y="1880173"/>
            <a:ext cx="339359" cy="304731"/>
          </a:xfrm>
          <a:prstGeom prst="lightningBol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57" name="Straight Arrow Connector 56"/>
          <p:cNvCxnSpPr>
            <a:stCxn id="49" idx="6"/>
            <a:endCxn id="56" idx="2"/>
          </p:cNvCxnSpPr>
          <p:nvPr/>
        </p:nvCxnSpPr>
        <p:spPr>
          <a:xfrm flipV="1">
            <a:off x="7983614" y="2017090"/>
            <a:ext cx="498077" cy="731"/>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58" name="Left Brace 57"/>
          <p:cNvSpPr/>
          <p:nvPr/>
        </p:nvSpPr>
        <p:spPr>
          <a:xfrm>
            <a:off x="7483872" y="1421524"/>
            <a:ext cx="234462" cy="422031"/>
          </a:xfrm>
          <a:prstGeom prst="leftBrace">
            <a:avLst/>
          </a:prstGeom>
          <a:noFill/>
          <a:ln w="1905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9" name="Left Brace 58"/>
          <p:cNvSpPr/>
          <p:nvPr/>
        </p:nvSpPr>
        <p:spPr>
          <a:xfrm>
            <a:off x="7483872" y="1906078"/>
            <a:ext cx="234462" cy="203202"/>
          </a:xfrm>
          <a:prstGeom prst="leftBrace">
            <a:avLst/>
          </a:prstGeom>
          <a:noFill/>
          <a:ln w="1905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0" name="TextBox 59"/>
          <p:cNvSpPr txBox="1"/>
          <p:nvPr/>
        </p:nvSpPr>
        <p:spPr>
          <a:xfrm>
            <a:off x="6784398" y="1374625"/>
            <a:ext cx="660402" cy="523220"/>
          </a:xfrm>
          <a:prstGeom prst="rect">
            <a:avLst/>
          </a:prstGeom>
          <a:noFill/>
        </p:spPr>
        <p:txBody>
          <a:bodyPr wrap="square" rtlCol="0">
            <a:spAutoFit/>
          </a:bodyPr>
          <a:lstStyle/>
          <a:p>
            <a:pPr algn="r"/>
            <a:r>
              <a:rPr lang="en-US" sz="2800" dirty="0" smtClean="0">
                <a:solidFill>
                  <a:schemeClr val="bg1"/>
                </a:solidFill>
              </a:rPr>
              <a:t>P</a:t>
            </a:r>
            <a:endParaRPr lang="en-US" sz="2800" dirty="0">
              <a:solidFill>
                <a:schemeClr val="bg1"/>
              </a:solidFill>
            </a:endParaRPr>
          </a:p>
        </p:txBody>
      </p:sp>
      <p:sp>
        <p:nvSpPr>
          <p:cNvPr id="61" name="TextBox 60"/>
          <p:cNvSpPr txBox="1"/>
          <p:nvPr/>
        </p:nvSpPr>
        <p:spPr>
          <a:xfrm>
            <a:off x="6440518" y="1745856"/>
            <a:ext cx="1004282" cy="523220"/>
          </a:xfrm>
          <a:prstGeom prst="rect">
            <a:avLst/>
          </a:prstGeom>
          <a:noFill/>
        </p:spPr>
        <p:txBody>
          <a:bodyPr wrap="square" rtlCol="0">
            <a:spAutoFit/>
          </a:bodyPr>
          <a:lstStyle/>
          <a:p>
            <a:pPr algn="r"/>
            <a:r>
              <a:rPr lang="en-US" sz="2800" dirty="0" smtClean="0">
                <a:solidFill>
                  <a:schemeClr val="bg1"/>
                </a:solidFill>
                <a:latin typeface="Segoe UI"/>
                <a:cs typeface="Segoe UI"/>
                <a:sym typeface="Symbol"/>
              </a:rPr>
              <a:t>¬</a:t>
            </a:r>
            <a:r>
              <a:rPr lang="en-US" sz="2800" dirty="0" smtClean="0">
                <a:solidFill>
                  <a:schemeClr val="bg1"/>
                </a:solidFill>
              </a:rPr>
              <a:t>P</a:t>
            </a:r>
            <a:endParaRPr lang="en-US" sz="2800" dirty="0">
              <a:solidFill>
                <a:schemeClr val="bg1"/>
              </a:solidFill>
            </a:endParaRPr>
          </a:p>
        </p:txBody>
      </p:sp>
      <p:sp>
        <p:nvSpPr>
          <p:cNvPr id="62" name="Oval 61"/>
          <p:cNvSpPr/>
          <p:nvPr/>
        </p:nvSpPr>
        <p:spPr bwMode="auto">
          <a:xfrm>
            <a:off x="7793440" y="3314631"/>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3" name="Oval 62"/>
          <p:cNvSpPr/>
          <p:nvPr/>
        </p:nvSpPr>
        <p:spPr bwMode="auto">
          <a:xfrm>
            <a:off x="7793440" y="306814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4" name="Oval 63"/>
          <p:cNvSpPr/>
          <p:nvPr/>
        </p:nvSpPr>
        <p:spPr bwMode="auto">
          <a:xfrm>
            <a:off x="8395818" y="3314631"/>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5" name="Oval 64"/>
          <p:cNvSpPr/>
          <p:nvPr/>
        </p:nvSpPr>
        <p:spPr bwMode="auto">
          <a:xfrm>
            <a:off x="8395818" y="306814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66" name="Straight Arrow Connector 65"/>
          <p:cNvCxnSpPr>
            <a:stCxn id="63" idx="6"/>
            <a:endCxn id="65" idx="2"/>
          </p:cNvCxnSpPr>
          <p:nvPr/>
        </p:nvCxnSpPr>
        <p:spPr>
          <a:xfrm>
            <a:off x="7929443" y="3136142"/>
            <a:ext cx="466375"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67" name="Left Brace 66"/>
          <p:cNvSpPr/>
          <p:nvPr/>
        </p:nvSpPr>
        <p:spPr>
          <a:xfrm>
            <a:off x="7429701" y="3040778"/>
            <a:ext cx="234462" cy="422031"/>
          </a:xfrm>
          <a:prstGeom prst="leftBrace">
            <a:avLst/>
          </a:prstGeom>
          <a:noFill/>
          <a:ln w="1905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8" name="TextBox 67"/>
          <p:cNvSpPr txBox="1"/>
          <p:nvPr/>
        </p:nvSpPr>
        <p:spPr>
          <a:xfrm>
            <a:off x="6730227" y="2993879"/>
            <a:ext cx="660402" cy="523220"/>
          </a:xfrm>
          <a:prstGeom prst="rect">
            <a:avLst/>
          </a:prstGeom>
          <a:noFill/>
        </p:spPr>
        <p:txBody>
          <a:bodyPr wrap="square" rtlCol="0">
            <a:spAutoFit/>
          </a:bodyPr>
          <a:lstStyle/>
          <a:p>
            <a:pPr algn="r"/>
            <a:r>
              <a:rPr lang="en-US" sz="2800" dirty="0" smtClean="0">
                <a:solidFill>
                  <a:schemeClr val="bg1"/>
                </a:solidFill>
              </a:rPr>
              <a:t>P</a:t>
            </a:r>
            <a:endParaRPr lang="en-US" sz="2800" dirty="0">
              <a:solidFill>
                <a:schemeClr val="bg1"/>
              </a:solidFill>
            </a:endParaRPr>
          </a:p>
        </p:txBody>
      </p:sp>
      <p:cxnSp>
        <p:nvCxnSpPr>
          <p:cNvPr id="70" name="Straight Arrow Connector 69"/>
          <p:cNvCxnSpPr>
            <a:stCxn id="62" idx="6"/>
            <a:endCxn id="64" idx="2"/>
          </p:cNvCxnSpPr>
          <p:nvPr/>
        </p:nvCxnSpPr>
        <p:spPr>
          <a:xfrm>
            <a:off x="7929443" y="3382633"/>
            <a:ext cx="466375"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10"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par>
                                <p:cTn id="51" presetID="10"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
                                            <p:txEl>
                                              <p:pRg st="0" end="0"/>
                                            </p:txEl>
                                          </p:spTgt>
                                        </p:tgtEl>
                                        <p:attrNameLst>
                                          <p:attrName>style.visibility</p:attrName>
                                        </p:attrNameLst>
                                      </p:cBhvr>
                                      <p:to>
                                        <p:strVal val="visible"/>
                                      </p:to>
                                    </p:set>
                                    <p:animEffect transition="in" filter="fade">
                                      <p:cBhvr>
                                        <p:cTn id="58" dur="500"/>
                                        <p:tgtEl>
                                          <p:spTgt spid="4">
                                            <p:txEl>
                                              <p:pRg st="0" end="0"/>
                                            </p:txEl>
                                          </p:spTgt>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fade">
                                      <p:cBhvr>
                                        <p:cTn id="65" dur="500"/>
                                        <p:tgtEl>
                                          <p:spTgt spid="5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500"/>
                                        <p:tgtEl>
                                          <p:spTgt spid="53"/>
                                        </p:tgtEl>
                                      </p:cBhvr>
                                    </p:animEffect>
                                  </p:childTnLst>
                                </p:cTn>
                              </p:par>
                              <p:par>
                                <p:cTn id="75" presetID="10" presetClass="entr" presetSubtype="0" fill="hold" nodeType="with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500"/>
                                        <p:tgtEl>
                                          <p:spTgt spid="54"/>
                                        </p:tgtEl>
                                      </p:cBhvr>
                                    </p:animEffect>
                                  </p:childTnLst>
                                </p:cTn>
                              </p:par>
                              <p:par>
                                <p:cTn id="78" presetID="10" presetClass="entr" presetSubtype="0" fill="hold" nodeType="with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fade">
                                      <p:cBhvr>
                                        <p:cTn id="80" dur="500"/>
                                        <p:tgtEl>
                                          <p:spTgt spid="5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fade">
                                      <p:cBhvr>
                                        <p:cTn id="83" dur="500"/>
                                        <p:tgtEl>
                                          <p:spTgt spid="56"/>
                                        </p:tgtEl>
                                      </p:cBhvr>
                                    </p:animEffect>
                                  </p:childTnLst>
                                </p:cTn>
                              </p:par>
                              <p:par>
                                <p:cTn id="84" presetID="10" presetClass="entr" presetSubtype="0" fill="hold" nodeType="with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fade">
                                      <p:cBhvr>
                                        <p:cTn id="86" dur="500"/>
                                        <p:tgtEl>
                                          <p:spTgt spid="5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fade">
                                      <p:cBhvr>
                                        <p:cTn id="89" dur="500"/>
                                        <p:tgtEl>
                                          <p:spTgt spid="5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fade">
                                      <p:cBhvr>
                                        <p:cTn id="92" dur="500"/>
                                        <p:tgtEl>
                                          <p:spTgt spid="5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500"/>
                                        <p:tgtEl>
                                          <p:spTgt spid="6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500"/>
                                        <p:tgtEl>
                                          <p:spTgt spid="61"/>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4">
                                            <p:txEl>
                                              <p:pRg st="2" end="2"/>
                                            </p:txEl>
                                          </p:spTgt>
                                        </p:tgtEl>
                                        <p:attrNameLst>
                                          <p:attrName>style.visibility</p:attrName>
                                        </p:attrNameLst>
                                      </p:cBhvr>
                                      <p:to>
                                        <p:strVal val="visible"/>
                                      </p:to>
                                    </p:set>
                                    <p:animEffect transition="in" filter="fade">
                                      <p:cBhvr>
                                        <p:cTn id="103" dur="500"/>
                                        <p:tgtEl>
                                          <p:spTgt spid="4">
                                            <p:txEl>
                                              <p:pRg st="2" end="2"/>
                                            </p:txEl>
                                          </p:spTgt>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fade">
                                      <p:cBhvr>
                                        <p:cTn id="107" dur="500"/>
                                        <p:tgtEl>
                                          <p:spTgt spid="6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fade">
                                      <p:cBhvr>
                                        <p:cTn id="110" dur="500"/>
                                        <p:tgtEl>
                                          <p:spTgt spid="63"/>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4"/>
                                        </p:tgtEl>
                                        <p:attrNameLst>
                                          <p:attrName>style.visibility</p:attrName>
                                        </p:attrNameLst>
                                      </p:cBhvr>
                                      <p:to>
                                        <p:strVal val="visible"/>
                                      </p:to>
                                    </p:set>
                                    <p:animEffect transition="in" filter="fade">
                                      <p:cBhvr>
                                        <p:cTn id="113" dur="500"/>
                                        <p:tgtEl>
                                          <p:spTgt spid="6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5"/>
                                        </p:tgtEl>
                                        <p:attrNameLst>
                                          <p:attrName>style.visibility</p:attrName>
                                        </p:attrNameLst>
                                      </p:cBhvr>
                                      <p:to>
                                        <p:strVal val="visible"/>
                                      </p:to>
                                    </p:set>
                                    <p:animEffect transition="in" filter="fade">
                                      <p:cBhvr>
                                        <p:cTn id="116" dur="500"/>
                                        <p:tgtEl>
                                          <p:spTgt spid="65"/>
                                        </p:tgtEl>
                                      </p:cBhvr>
                                    </p:animEffect>
                                  </p:childTnLst>
                                </p:cTn>
                              </p:par>
                              <p:par>
                                <p:cTn id="117" presetID="10" presetClass="entr" presetSubtype="0" fill="hold" nodeType="withEffect">
                                  <p:stCondLst>
                                    <p:cond delay="0"/>
                                  </p:stCondLst>
                                  <p:childTnLst>
                                    <p:set>
                                      <p:cBhvr>
                                        <p:cTn id="118" dur="1" fill="hold">
                                          <p:stCondLst>
                                            <p:cond delay="0"/>
                                          </p:stCondLst>
                                        </p:cTn>
                                        <p:tgtEl>
                                          <p:spTgt spid="66"/>
                                        </p:tgtEl>
                                        <p:attrNameLst>
                                          <p:attrName>style.visibility</p:attrName>
                                        </p:attrNameLst>
                                      </p:cBhvr>
                                      <p:to>
                                        <p:strVal val="visible"/>
                                      </p:to>
                                    </p:set>
                                    <p:animEffect transition="in" filter="fade">
                                      <p:cBhvr>
                                        <p:cTn id="119" dur="500"/>
                                        <p:tgtEl>
                                          <p:spTgt spid="6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fade">
                                      <p:cBhvr>
                                        <p:cTn id="122" dur="500"/>
                                        <p:tgtEl>
                                          <p:spTgt spid="67"/>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68"/>
                                        </p:tgtEl>
                                        <p:attrNameLst>
                                          <p:attrName>style.visibility</p:attrName>
                                        </p:attrNameLst>
                                      </p:cBhvr>
                                      <p:to>
                                        <p:strVal val="visible"/>
                                      </p:to>
                                    </p:set>
                                    <p:animEffect transition="in" filter="fade">
                                      <p:cBhvr>
                                        <p:cTn id="125" dur="500"/>
                                        <p:tgtEl>
                                          <p:spTgt spid="68"/>
                                        </p:tgtEl>
                                      </p:cBhvr>
                                    </p:animEffect>
                                  </p:childTnLst>
                                </p:cTn>
                              </p:par>
                              <p:par>
                                <p:cTn id="126" presetID="10" presetClass="entr" presetSubtype="0" fill="hold" nodeType="withEffect">
                                  <p:stCondLst>
                                    <p:cond delay="0"/>
                                  </p:stCondLst>
                                  <p:childTnLst>
                                    <p:set>
                                      <p:cBhvr>
                                        <p:cTn id="127" dur="1" fill="hold">
                                          <p:stCondLst>
                                            <p:cond delay="0"/>
                                          </p:stCondLst>
                                        </p:cTn>
                                        <p:tgtEl>
                                          <p:spTgt spid="70"/>
                                        </p:tgtEl>
                                        <p:attrNameLst>
                                          <p:attrName>style.visibility</p:attrName>
                                        </p:attrNameLst>
                                      </p:cBhvr>
                                      <p:to>
                                        <p:strVal val="visible"/>
                                      </p:to>
                                    </p:set>
                                    <p:animEffect transition="in" filter="fade">
                                      <p:cBhvr>
                                        <p:cTn id="128"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49" grpId="0" animBg="1"/>
      <p:bldP spid="50" grpId="0" animBg="1"/>
      <p:bldP spid="51" grpId="0" animBg="1"/>
      <p:bldP spid="52" grpId="0" animBg="1"/>
      <p:bldP spid="53" grpId="0" animBg="1"/>
      <p:bldP spid="56" grpId="0" animBg="1"/>
      <p:bldP spid="58" grpId="0" animBg="1"/>
      <p:bldP spid="59" grpId="0" animBg="1"/>
      <p:bldP spid="60" grpId="0"/>
      <p:bldP spid="61" grpId="0"/>
      <p:bldP spid="62" grpId="0" animBg="1"/>
      <p:bldP spid="63" grpId="0" animBg="1"/>
      <p:bldP spid="64" grpId="0" animBg="1"/>
      <p:bldP spid="65" grpId="0" animBg="1"/>
      <p:bldP spid="67" grpId="0" animBg="1"/>
      <p:bldP spid="6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ounded Rectangle 148"/>
          <p:cNvSpPr/>
          <p:nvPr/>
        </p:nvSpPr>
        <p:spPr bwMode="auto">
          <a:xfrm>
            <a:off x="2556083" y="6228649"/>
            <a:ext cx="1232146" cy="236544"/>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               </a:t>
            </a:r>
          </a:p>
        </p:txBody>
      </p:sp>
      <p:sp>
        <p:nvSpPr>
          <p:cNvPr id="141" name="Rounded Rectangle 140"/>
          <p:cNvSpPr/>
          <p:nvPr/>
        </p:nvSpPr>
        <p:spPr bwMode="auto">
          <a:xfrm>
            <a:off x="2556083" y="5218714"/>
            <a:ext cx="1232146" cy="236544"/>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               </a:t>
            </a:r>
          </a:p>
        </p:txBody>
      </p:sp>
      <p:sp>
        <p:nvSpPr>
          <p:cNvPr id="143" name="Rounded Rectangle 142"/>
          <p:cNvSpPr/>
          <p:nvPr/>
        </p:nvSpPr>
        <p:spPr bwMode="auto">
          <a:xfrm>
            <a:off x="2556083" y="5464374"/>
            <a:ext cx="1232146" cy="236544"/>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               </a:t>
            </a:r>
          </a:p>
        </p:txBody>
      </p:sp>
      <p:sp>
        <p:nvSpPr>
          <p:cNvPr id="145" name="Rounded Rectangle 144"/>
          <p:cNvSpPr/>
          <p:nvPr/>
        </p:nvSpPr>
        <p:spPr bwMode="auto">
          <a:xfrm>
            <a:off x="2556083" y="5737329"/>
            <a:ext cx="1232146" cy="236544"/>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               </a:t>
            </a:r>
          </a:p>
        </p:txBody>
      </p:sp>
      <p:sp>
        <p:nvSpPr>
          <p:cNvPr id="147" name="Rounded Rectangle 146"/>
          <p:cNvSpPr/>
          <p:nvPr/>
        </p:nvSpPr>
        <p:spPr bwMode="auto">
          <a:xfrm>
            <a:off x="2556083" y="5982989"/>
            <a:ext cx="1232146" cy="236544"/>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               </a:t>
            </a:r>
          </a:p>
        </p:txBody>
      </p:sp>
      <p:sp>
        <p:nvSpPr>
          <p:cNvPr id="150" name="Rounded Rectangle 149"/>
          <p:cNvSpPr/>
          <p:nvPr/>
        </p:nvSpPr>
        <p:spPr bwMode="auto">
          <a:xfrm>
            <a:off x="2556083" y="6460661"/>
            <a:ext cx="1232146" cy="236544"/>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               </a:t>
            </a:r>
          </a:p>
        </p:txBody>
      </p:sp>
      <p:sp>
        <p:nvSpPr>
          <p:cNvPr id="138" name="Rounded Rectangle 137"/>
          <p:cNvSpPr/>
          <p:nvPr/>
        </p:nvSpPr>
        <p:spPr bwMode="auto">
          <a:xfrm>
            <a:off x="2556083" y="4904815"/>
            <a:ext cx="1232146" cy="236544"/>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               </a:t>
            </a:r>
          </a:p>
        </p:txBody>
      </p:sp>
      <p:sp>
        <p:nvSpPr>
          <p:cNvPr id="140" name="TextBox 139"/>
          <p:cNvSpPr txBox="1"/>
          <p:nvPr/>
        </p:nvSpPr>
        <p:spPr>
          <a:xfrm>
            <a:off x="2551488" y="5859008"/>
            <a:ext cx="563526" cy="369332"/>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p:txBody>
      </p:sp>
      <p:sp>
        <p:nvSpPr>
          <p:cNvPr id="2" name="Title 1"/>
          <p:cNvSpPr>
            <a:spLocks noGrp="1"/>
          </p:cNvSpPr>
          <p:nvPr>
            <p:ph type="title"/>
          </p:nvPr>
        </p:nvSpPr>
        <p:spPr/>
        <p:txBody>
          <a:bodyPr/>
          <a:lstStyle/>
          <a:p>
            <a:r>
              <a:rPr smtClean="0"/>
              <a:t>Command language</a:t>
            </a:r>
            <a:endParaRPr lang="en-US" dirty="0"/>
          </a:p>
        </p:txBody>
      </p:sp>
      <p:sp>
        <p:nvSpPr>
          <p:cNvPr id="3" name="Content Placeholder 2"/>
          <p:cNvSpPr>
            <a:spLocks noGrp="1"/>
          </p:cNvSpPr>
          <p:nvPr>
            <p:ph idx="1"/>
          </p:nvPr>
        </p:nvSpPr>
        <p:spPr/>
        <p:txBody>
          <a:bodyPr/>
          <a:lstStyle/>
          <a:p>
            <a:r>
              <a:rPr lang="en-US" sz="3200" dirty="0" smtClean="0"/>
              <a:t>x := E</a:t>
            </a:r>
          </a:p>
          <a:p>
            <a:pPr lvl="1"/>
            <a:r>
              <a:rPr sz="2400" smtClean="0"/>
              <a:t>x := x + 1</a:t>
            </a:r>
          </a:p>
          <a:p>
            <a:pPr lvl="1"/>
            <a:endParaRPr sz="2400" smtClean="0"/>
          </a:p>
          <a:p>
            <a:pPr lvl="1"/>
            <a:r>
              <a:rPr sz="2400" smtClean="0"/>
              <a:t>x := 10</a:t>
            </a:r>
          </a:p>
          <a:p>
            <a:endParaRPr lang="en-US" sz="3200" dirty="0" smtClean="0"/>
          </a:p>
          <a:p>
            <a:r>
              <a:rPr lang="en-US" sz="3200" dirty="0" smtClean="0">
                <a:solidFill>
                  <a:schemeClr val="accent2"/>
                </a:solidFill>
              </a:rPr>
              <a:t>havoc</a:t>
            </a:r>
            <a:r>
              <a:rPr lang="en-US" sz="3200" dirty="0" smtClean="0"/>
              <a:t> x</a:t>
            </a:r>
          </a:p>
          <a:p>
            <a:endParaRPr lang="en-US" sz="3200" dirty="0" smtClean="0"/>
          </a:p>
          <a:p>
            <a:r>
              <a:rPr lang="en-US" sz="3200" dirty="0" smtClean="0"/>
              <a:t>S ; T</a:t>
            </a:r>
            <a:endParaRPr lang="en-US" sz="3200" dirty="0"/>
          </a:p>
        </p:txBody>
      </p:sp>
      <p:sp>
        <p:nvSpPr>
          <p:cNvPr id="4" name="Content Placeholder 3"/>
          <p:cNvSpPr>
            <a:spLocks noGrp="1"/>
          </p:cNvSpPr>
          <p:nvPr>
            <p:ph sz="half" idx="4294967295"/>
          </p:nvPr>
        </p:nvSpPr>
        <p:spPr>
          <a:xfrm>
            <a:off x="4692316" y="1423320"/>
            <a:ext cx="4114800" cy="2609850"/>
          </a:xfrm>
        </p:spPr>
        <p:txBody>
          <a:bodyPr/>
          <a:lstStyle/>
          <a:p>
            <a:r>
              <a:rPr lang="en-US" sz="3200" dirty="0" smtClean="0">
                <a:solidFill>
                  <a:schemeClr val="accent2"/>
                </a:solidFill>
              </a:rPr>
              <a:t>assert</a:t>
            </a:r>
            <a:r>
              <a:rPr lang="en-US" sz="3200" dirty="0" smtClean="0"/>
              <a:t> P</a:t>
            </a:r>
          </a:p>
          <a:p>
            <a:endParaRPr lang="en-US" sz="3200" dirty="0" smtClean="0"/>
          </a:p>
          <a:p>
            <a:r>
              <a:rPr lang="en-US" sz="3200" dirty="0" smtClean="0">
                <a:solidFill>
                  <a:schemeClr val="accent2"/>
                </a:solidFill>
              </a:rPr>
              <a:t>assume</a:t>
            </a:r>
            <a:r>
              <a:rPr lang="en-US" sz="3200" dirty="0" smtClean="0"/>
              <a:t> P</a:t>
            </a:r>
          </a:p>
          <a:p>
            <a:endParaRPr lang="en-US" sz="3200" dirty="0" smtClean="0"/>
          </a:p>
          <a:p>
            <a:pPr>
              <a:buNone/>
            </a:pPr>
            <a:endParaRPr lang="en-US" sz="3200" dirty="0" smtClean="0"/>
          </a:p>
        </p:txBody>
      </p:sp>
      <p:sp>
        <p:nvSpPr>
          <p:cNvPr id="5" name="Oval 4"/>
          <p:cNvSpPr/>
          <p:nvPr/>
        </p:nvSpPr>
        <p:spPr bwMode="auto">
          <a:xfrm>
            <a:off x="3054014" y="2119802"/>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Oval 5"/>
          <p:cNvSpPr/>
          <p:nvPr/>
        </p:nvSpPr>
        <p:spPr bwMode="auto">
          <a:xfrm>
            <a:off x="3054014" y="186536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Oval 6"/>
          <p:cNvSpPr/>
          <p:nvPr/>
        </p:nvSpPr>
        <p:spPr bwMode="auto">
          <a:xfrm>
            <a:off x="3054014" y="1618869"/>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Oval 7"/>
          <p:cNvSpPr/>
          <p:nvPr/>
        </p:nvSpPr>
        <p:spPr bwMode="auto">
          <a:xfrm>
            <a:off x="3387969" y="186536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Oval 8"/>
          <p:cNvSpPr/>
          <p:nvPr/>
        </p:nvSpPr>
        <p:spPr bwMode="auto">
          <a:xfrm>
            <a:off x="3387969" y="1610918"/>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Oval 9"/>
          <p:cNvSpPr/>
          <p:nvPr/>
        </p:nvSpPr>
        <p:spPr bwMode="auto">
          <a:xfrm>
            <a:off x="3387969" y="136442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11" name="Straight Arrow Connector 10"/>
          <p:cNvCxnSpPr>
            <a:stCxn id="7" idx="7"/>
            <a:endCxn id="10" idx="3"/>
          </p:cNvCxnSpPr>
          <p:nvPr/>
        </p:nvCxnSpPr>
        <p:spPr>
          <a:xfrm rot="5400000" flipH="1" flipV="1">
            <a:off x="3209857" y="1440757"/>
            <a:ext cx="158273" cy="23778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2" name="Straight Arrow Connector 11"/>
          <p:cNvCxnSpPr>
            <a:stCxn id="6" idx="7"/>
            <a:endCxn id="9" idx="3"/>
          </p:cNvCxnSpPr>
          <p:nvPr/>
        </p:nvCxnSpPr>
        <p:spPr>
          <a:xfrm rot="5400000" flipH="1" flipV="1">
            <a:off x="3209857" y="1687248"/>
            <a:ext cx="158273" cy="23778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3" name="Straight Arrow Connector 12"/>
          <p:cNvCxnSpPr>
            <a:stCxn id="5" idx="7"/>
            <a:endCxn id="8" idx="3"/>
          </p:cNvCxnSpPr>
          <p:nvPr/>
        </p:nvCxnSpPr>
        <p:spPr>
          <a:xfrm rot="5400000" flipH="1" flipV="1">
            <a:off x="3209857" y="1941690"/>
            <a:ext cx="158273" cy="23778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14" name="Oval 13"/>
          <p:cNvSpPr/>
          <p:nvPr/>
        </p:nvSpPr>
        <p:spPr bwMode="auto">
          <a:xfrm>
            <a:off x="3077867" y="3180291"/>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 name="Oval 14"/>
          <p:cNvSpPr/>
          <p:nvPr/>
        </p:nvSpPr>
        <p:spPr bwMode="auto">
          <a:xfrm>
            <a:off x="3077867" y="2925849"/>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Oval 15"/>
          <p:cNvSpPr/>
          <p:nvPr/>
        </p:nvSpPr>
        <p:spPr bwMode="auto">
          <a:xfrm>
            <a:off x="3077867" y="2679358"/>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Oval 16"/>
          <p:cNvSpPr/>
          <p:nvPr/>
        </p:nvSpPr>
        <p:spPr bwMode="auto">
          <a:xfrm>
            <a:off x="3411822" y="2862239"/>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18" name="Straight Arrow Connector 17"/>
          <p:cNvCxnSpPr>
            <a:stCxn id="16" idx="6"/>
            <a:endCxn id="17" idx="1"/>
          </p:cNvCxnSpPr>
          <p:nvPr/>
        </p:nvCxnSpPr>
        <p:spPr>
          <a:xfrm>
            <a:off x="3213870" y="2747360"/>
            <a:ext cx="217869" cy="13479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9" name="Straight Arrow Connector 18"/>
          <p:cNvCxnSpPr>
            <a:stCxn id="15" idx="6"/>
            <a:endCxn id="17" idx="2"/>
          </p:cNvCxnSpPr>
          <p:nvPr/>
        </p:nvCxnSpPr>
        <p:spPr>
          <a:xfrm flipV="1">
            <a:off x="3213870" y="2930241"/>
            <a:ext cx="197952" cy="63610"/>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0" name="Straight Arrow Connector 19"/>
          <p:cNvCxnSpPr>
            <a:stCxn id="14" idx="7"/>
            <a:endCxn id="17" idx="3"/>
          </p:cNvCxnSpPr>
          <p:nvPr/>
        </p:nvCxnSpPr>
        <p:spPr>
          <a:xfrm rot="5400000" flipH="1" flipV="1">
            <a:off x="3201905" y="2970374"/>
            <a:ext cx="221883" cy="23778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21" name="Oval 20"/>
          <p:cNvSpPr/>
          <p:nvPr/>
        </p:nvSpPr>
        <p:spPr bwMode="auto">
          <a:xfrm>
            <a:off x="2908517" y="4332756"/>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Oval 21"/>
          <p:cNvSpPr/>
          <p:nvPr/>
        </p:nvSpPr>
        <p:spPr bwMode="auto">
          <a:xfrm>
            <a:off x="2908517" y="4078314"/>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Oval 22"/>
          <p:cNvSpPr/>
          <p:nvPr/>
        </p:nvSpPr>
        <p:spPr bwMode="auto">
          <a:xfrm>
            <a:off x="2908517" y="383182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 name="Oval 23"/>
          <p:cNvSpPr/>
          <p:nvPr/>
        </p:nvSpPr>
        <p:spPr bwMode="auto">
          <a:xfrm>
            <a:off x="3560524" y="4332756"/>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5" name="Oval 24"/>
          <p:cNvSpPr/>
          <p:nvPr/>
        </p:nvSpPr>
        <p:spPr bwMode="auto">
          <a:xfrm>
            <a:off x="3560524" y="4078314"/>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 name="Oval 25"/>
          <p:cNvSpPr/>
          <p:nvPr/>
        </p:nvSpPr>
        <p:spPr bwMode="auto">
          <a:xfrm>
            <a:off x="3560524" y="383182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27" name="Straight Arrow Connector 26"/>
          <p:cNvCxnSpPr>
            <a:stCxn id="23" idx="7"/>
            <a:endCxn id="26" idx="1"/>
          </p:cNvCxnSpPr>
          <p:nvPr/>
        </p:nvCxnSpPr>
        <p:spPr>
          <a:xfrm rot="5400000" flipH="1" flipV="1">
            <a:off x="3302522" y="3573821"/>
            <a:ext cx="1588" cy="55583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8" name="Straight Arrow Connector 27"/>
          <p:cNvCxnSpPr>
            <a:stCxn id="23" idx="6"/>
            <a:endCxn id="25" idx="1"/>
          </p:cNvCxnSpPr>
          <p:nvPr/>
        </p:nvCxnSpPr>
        <p:spPr>
          <a:xfrm>
            <a:off x="3044520" y="3899825"/>
            <a:ext cx="535921" cy="19840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9" name="Straight Arrow Connector 28"/>
          <p:cNvCxnSpPr>
            <a:stCxn id="23" idx="5"/>
            <a:endCxn id="24" idx="1"/>
          </p:cNvCxnSpPr>
          <p:nvPr/>
        </p:nvCxnSpPr>
        <p:spPr>
          <a:xfrm rot="16200000" flipH="1">
            <a:off x="3100140" y="3872372"/>
            <a:ext cx="404764" cy="55583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0" name="Straight Arrow Connector 29"/>
          <p:cNvCxnSpPr>
            <a:stCxn id="22" idx="7"/>
            <a:endCxn id="26" idx="2"/>
          </p:cNvCxnSpPr>
          <p:nvPr/>
        </p:nvCxnSpPr>
        <p:spPr>
          <a:xfrm rot="5400000" flipH="1" flipV="1">
            <a:off x="3193360" y="3731068"/>
            <a:ext cx="198406" cy="535921"/>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1" name="Straight Arrow Connector 30"/>
          <p:cNvCxnSpPr>
            <a:stCxn id="22" idx="6"/>
            <a:endCxn id="25" idx="2"/>
          </p:cNvCxnSpPr>
          <p:nvPr/>
        </p:nvCxnSpPr>
        <p:spPr>
          <a:xfrm>
            <a:off x="3044520" y="4146316"/>
            <a:ext cx="516004"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2" name="Straight Arrow Connector 31"/>
          <p:cNvCxnSpPr>
            <a:stCxn id="22" idx="5"/>
            <a:endCxn id="24" idx="2"/>
          </p:cNvCxnSpPr>
          <p:nvPr/>
        </p:nvCxnSpPr>
        <p:spPr>
          <a:xfrm rot="16200000" flipH="1">
            <a:off x="3189384" y="4029618"/>
            <a:ext cx="206358" cy="535921"/>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3" name="Straight Arrow Connector 32"/>
          <p:cNvCxnSpPr>
            <a:stCxn id="21" idx="7"/>
            <a:endCxn id="26" idx="3"/>
          </p:cNvCxnSpPr>
          <p:nvPr/>
        </p:nvCxnSpPr>
        <p:spPr>
          <a:xfrm rot="5400000" flipH="1" flipV="1">
            <a:off x="3100140" y="3872372"/>
            <a:ext cx="404764" cy="55583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4" name="Straight Arrow Connector 33"/>
          <p:cNvCxnSpPr>
            <a:stCxn id="21" idx="6"/>
            <a:endCxn id="25" idx="3"/>
          </p:cNvCxnSpPr>
          <p:nvPr/>
        </p:nvCxnSpPr>
        <p:spPr>
          <a:xfrm flipV="1">
            <a:off x="3044520" y="4194400"/>
            <a:ext cx="535921" cy="20635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5" name="Straight Arrow Connector 34"/>
          <p:cNvCxnSpPr>
            <a:stCxn id="21" idx="5"/>
            <a:endCxn id="24" idx="3"/>
          </p:cNvCxnSpPr>
          <p:nvPr/>
        </p:nvCxnSpPr>
        <p:spPr>
          <a:xfrm rot="16200000" flipH="1">
            <a:off x="3302522" y="4170923"/>
            <a:ext cx="1588" cy="55583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49" name="Oval 48"/>
          <p:cNvSpPr/>
          <p:nvPr/>
        </p:nvSpPr>
        <p:spPr bwMode="auto">
          <a:xfrm>
            <a:off x="7847611" y="1949819"/>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0" name="Oval 49"/>
          <p:cNvSpPr/>
          <p:nvPr/>
        </p:nvSpPr>
        <p:spPr bwMode="auto">
          <a:xfrm>
            <a:off x="7847611" y="169537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1" name="Oval 50"/>
          <p:cNvSpPr/>
          <p:nvPr/>
        </p:nvSpPr>
        <p:spPr bwMode="auto">
          <a:xfrm>
            <a:off x="7847611" y="1448886"/>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2" name="Oval 51"/>
          <p:cNvSpPr/>
          <p:nvPr/>
        </p:nvSpPr>
        <p:spPr bwMode="auto">
          <a:xfrm>
            <a:off x="8449989" y="169537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3" name="Oval 52"/>
          <p:cNvSpPr/>
          <p:nvPr/>
        </p:nvSpPr>
        <p:spPr bwMode="auto">
          <a:xfrm>
            <a:off x="8449989" y="1448886"/>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54" name="Straight Arrow Connector 53"/>
          <p:cNvCxnSpPr>
            <a:stCxn id="51" idx="6"/>
            <a:endCxn id="53" idx="2"/>
          </p:cNvCxnSpPr>
          <p:nvPr/>
        </p:nvCxnSpPr>
        <p:spPr>
          <a:xfrm>
            <a:off x="7983614" y="1516888"/>
            <a:ext cx="466375"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55" name="Straight Arrow Connector 54"/>
          <p:cNvCxnSpPr>
            <a:stCxn id="50" idx="6"/>
            <a:endCxn id="52" idx="2"/>
          </p:cNvCxnSpPr>
          <p:nvPr/>
        </p:nvCxnSpPr>
        <p:spPr>
          <a:xfrm>
            <a:off x="7983614" y="1763379"/>
            <a:ext cx="466375"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56" name="Lightning Bolt 55"/>
          <p:cNvSpPr/>
          <p:nvPr/>
        </p:nvSpPr>
        <p:spPr bwMode="auto">
          <a:xfrm>
            <a:off x="8402790" y="1880173"/>
            <a:ext cx="339359" cy="304731"/>
          </a:xfrm>
          <a:prstGeom prst="lightningBol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57" name="Straight Arrow Connector 56"/>
          <p:cNvCxnSpPr>
            <a:stCxn id="49" idx="6"/>
            <a:endCxn id="56" idx="2"/>
          </p:cNvCxnSpPr>
          <p:nvPr/>
        </p:nvCxnSpPr>
        <p:spPr>
          <a:xfrm flipV="1">
            <a:off x="7983614" y="2017090"/>
            <a:ext cx="498077" cy="731"/>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58" name="Left Brace 57"/>
          <p:cNvSpPr/>
          <p:nvPr/>
        </p:nvSpPr>
        <p:spPr>
          <a:xfrm>
            <a:off x="7483872" y="1421524"/>
            <a:ext cx="234462" cy="422031"/>
          </a:xfrm>
          <a:prstGeom prst="leftBrace">
            <a:avLst/>
          </a:pr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59" name="Left Brace 58"/>
          <p:cNvSpPr/>
          <p:nvPr/>
        </p:nvSpPr>
        <p:spPr>
          <a:xfrm>
            <a:off x="7483872" y="1906078"/>
            <a:ext cx="234462" cy="203202"/>
          </a:xfrm>
          <a:prstGeom prst="leftBrace">
            <a:avLst/>
          </a:pr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0" name="TextBox 59"/>
          <p:cNvSpPr txBox="1"/>
          <p:nvPr/>
        </p:nvSpPr>
        <p:spPr>
          <a:xfrm>
            <a:off x="6784398" y="1374625"/>
            <a:ext cx="660402" cy="523220"/>
          </a:xfrm>
          <a:prstGeom prst="rect">
            <a:avLst/>
          </a:prstGeom>
          <a:noFill/>
        </p:spPr>
        <p:txBody>
          <a:bodyPr wrap="square" rtlCol="0">
            <a:spAutoFit/>
          </a:bodyPr>
          <a:lstStyle/>
          <a:p>
            <a:pPr algn="r"/>
            <a:r>
              <a:rPr lang="en-US" sz="2800" dirty="0" smtClean="0">
                <a:solidFill>
                  <a:schemeClr val="bg1"/>
                </a:solidFill>
              </a:rPr>
              <a:t>P</a:t>
            </a:r>
            <a:endParaRPr lang="en-US" sz="2800" dirty="0">
              <a:solidFill>
                <a:schemeClr val="bg1"/>
              </a:solidFill>
            </a:endParaRPr>
          </a:p>
        </p:txBody>
      </p:sp>
      <p:sp>
        <p:nvSpPr>
          <p:cNvPr id="61" name="TextBox 60"/>
          <p:cNvSpPr txBox="1"/>
          <p:nvPr/>
        </p:nvSpPr>
        <p:spPr>
          <a:xfrm>
            <a:off x="6440518" y="1745856"/>
            <a:ext cx="1004282" cy="523220"/>
          </a:xfrm>
          <a:prstGeom prst="rect">
            <a:avLst/>
          </a:prstGeom>
          <a:noFill/>
        </p:spPr>
        <p:txBody>
          <a:bodyPr wrap="square" rtlCol="0">
            <a:spAutoFit/>
          </a:bodyPr>
          <a:lstStyle/>
          <a:p>
            <a:pPr algn="r"/>
            <a:r>
              <a:rPr lang="en-US" sz="2800" dirty="0" smtClean="0">
                <a:solidFill>
                  <a:schemeClr val="bg1"/>
                </a:solidFill>
                <a:latin typeface="Segoe UI"/>
                <a:cs typeface="Segoe UI"/>
                <a:sym typeface="Symbol"/>
              </a:rPr>
              <a:t>¬</a:t>
            </a:r>
            <a:r>
              <a:rPr lang="en-US" sz="2800" dirty="0" smtClean="0">
                <a:solidFill>
                  <a:schemeClr val="bg1"/>
                </a:solidFill>
              </a:rPr>
              <a:t>P</a:t>
            </a:r>
            <a:endParaRPr lang="en-US" sz="2800" dirty="0">
              <a:solidFill>
                <a:schemeClr val="bg1"/>
              </a:solidFill>
            </a:endParaRPr>
          </a:p>
        </p:txBody>
      </p:sp>
      <p:sp>
        <p:nvSpPr>
          <p:cNvPr id="62" name="Oval 61"/>
          <p:cNvSpPr/>
          <p:nvPr/>
        </p:nvSpPr>
        <p:spPr bwMode="auto">
          <a:xfrm>
            <a:off x="7793440" y="3314631"/>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3" name="Oval 62"/>
          <p:cNvSpPr/>
          <p:nvPr/>
        </p:nvSpPr>
        <p:spPr bwMode="auto">
          <a:xfrm>
            <a:off x="7793440" y="306814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4" name="Oval 63"/>
          <p:cNvSpPr/>
          <p:nvPr/>
        </p:nvSpPr>
        <p:spPr bwMode="auto">
          <a:xfrm>
            <a:off x="8395818" y="3314631"/>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5" name="Oval 64"/>
          <p:cNvSpPr/>
          <p:nvPr/>
        </p:nvSpPr>
        <p:spPr bwMode="auto">
          <a:xfrm>
            <a:off x="8395818" y="306814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66" name="Straight Arrow Connector 65"/>
          <p:cNvCxnSpPr>
            <a:stCxn id="63" idx="6"/>
            <a:endCxn id="65" idx="2"/>
          </p:cNvCxnSpPr>
          <p:nvPr/>
        </p:nvCxnSpPr>
        <p:spPr>
          <a:xfrm>
            <a:off x="7929443" y="3136142"/>
            <a:ext cx="466375"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67" name="Left Brace 66"/>
          <p:cNvSpPr/>
          <p:nvPr/>
        </p:nvSpPr>
        <p:spPr>
          <a:xfrm>
            <a:off x="7429701" y="3040778"/>
            <a:ext cx="234462" cy="422031"/>
          </a:xfrm>
          <a:prstGeom prst="leftBrace">
            <a:avLst/>
          </a:pr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8" name="TextBox 67"/>
          <p:cNvSpPr txBox="1"/>
          <p:nvPr/>
        </p:nvSpPr>
        <p:spPr>
          <a:xfrm>
            <a:off x="6730227" y="2993879"/>
            <a:ext cx="660402" cy="523220"/>
          </a:xfrm>
          <a:prstGeom prst="rect">
            <a:avLst/>
          </a:prstGeom>
          <a:noFill/>
        </p:spPr>
        <p:txBody>
          <a:bodyPr wrap="square" rtlCol="0">
            <a:spAutoFit/>
          </a:bodyPr>
          <a:lstStyle/>
          <a:p>
            <a:pPr algn="r"/>
            <a:r>
              <a:rPr lang="en-US" sz="2800" dirty="0" smtClean="0">
                <a:solidFill>
                  <a:schemeClr val="bg1"/>
                </a:solidFill>
              </a:rPr>
              <a:t>P</a:t>
            </a:r>
            <a:endParaRPr lang="en-US" sz="2800" dirty="0">
              <a:solidFill>
                <a:schemeClr val="bg1"/>
              </a:solidFill>
            </a:endParaRPr>
          </a:p>
        </p:txBody>
      </p:sp>
      <p:cxnSp>
        <p:nvCxnSpPr>
          <p:cNvPr id="70" name="Straight Arrow Connector 69"/>
          <p:cNvCxnSpPr>
            <a:stCxn id="62" idx="6"/>
            <a:endCxn id="64" idx="2"/>
          </p:cNvCxnSpPr>
          <p:nvPr/>
        </p:nvCxnSpPr>
        <p:spPr>
          <a:xfrm>
            <a:off x="7929443" y="3382633"/>
            <a:ext cx="466375"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104" name="Oval 103"/>
          <p:cNvSpPr/>
          <p:nvPr/>
        </p:nvSpPr>
        <p:spPr bwMode="auto">
          <a:xfrm>
            <a:off x="1937279" y="5676265"/>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5" name="Oval 104"/>
          <p:cNvSpPr/>
          <p:nvPr/>
        </p:nvSpPr>
        <p:spPr bwMode="auto">
          <a:xfrm>
            <a:off x="1937279" y="5407489"/>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6" name="Oval 105"/>
          <p:cNvSpPr/>
          <p:nvPr/>
        </p:nvSpPr>
        <p:spPr bwMode="auto">
          <a:xfrm>
            <a:off x="1937279" y="513871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7" name="Oval 106"/>
          <p:cNvSpPr/>
          <p:nvPr/>
        </p:nvSpPr>
        <p:spPr bwMode="auto">
          <a:xfrm>
            <a:off x="1937279" y="6213816"/>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8" name="Oval 107"/>
          <p:cNvSpPr/>
          <p:nvPr/>
        </p:nvSpPr>
        <p:spPr bwMode="auto">
          <a:xfrm>
            <a:off x="2642595" y="553290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9" name="Oval 108"/>
          <p:cNvSpPr/>
          <p:nvPr/>
        </p:nvSpPr>
        <p:spPr bwMode="auto">
          <a:xfrm>
            <a:off x="2642595" y="5273781"/>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0" name="Oval 109"/>
          <p:cNvSpPr/>
          <p:nvPr/>
        </p:nvSpPr>
        <p:spPr bwMode="auto">
          <a:xfrm>
            <a:off x="2642595" y="496149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1" name="Oval 110"/>
          <p:cNvSpPr/>
          <p:nvPr/>
        </p:nvSpPr>
        <p:spPr bwMode="auto">
          <a:xfrm>
            <a:off x="2642595" y="581330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2" name="Oval 111"/>
          <p:cNvSpPr/>
          <p:nvPr/>
        </p:nvSpPr>
        <p:spPr bwMode="auto">
          <a:xfrm>
            <a:off x="1937279" y="5945041"/>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3" name="Oval 112"/>
          <p:cNvSpPr/>
          <p:nvPr/>
        </p:nvSpPr>
        <p:spPr bwMode="auto">
          <a:xfrm>
            <a:off x="3556995" y="553290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4" name="Oval 113"/>
          <p:cNvSpPr/>
          <p:nvPr/>
        </p:nvSpPr>
        <p:spPr bwMode="auto">
          <a:xfrm>
            <a:off x="3556995" y="5273781"/>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5" name="Oval 114"/>
          <p:cNvSpPr/>
          <p:nvPr/>
        </p:nvSpPr>
        <p:spPr bwMode="auto">
          <a:xfrm>
            <a:off x="3556995" y="496149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6" name="Oval 115"/>
          <p:cNvSpPr/>
          <p:nvPr/>
        </p:nvSpPr>
        <p:spPr bwMode="auto">
          <a:xfrm>
            <a:off x="3556995" y="6488418"/>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8" name="Oval 117"/>
          <p:cNvSpPr/>
          <p:nvPr/>
        </p:nvSpPr>
        <p:spPr bwMode="auto">
          <a:xfrm>
            <a:off x="4194941" y="5497064"/>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9" name="Oval 118"/>
          <p:cNvSpPr/>
          <p:nvPr/>
        </p:nvSpPr>
        <p:spPr bwMode="auto">
          <a:xfrm>
            <a:off x="4194941" y="518477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0" name="Oval 119"/>
          <p:cNvSpPr/>
          <p:nvPr/>
        </p:nvSpPr>
        <p:spPr bwMode="auto">
          <a:xfrm>
            <a:off x="4194941" y="603658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122" name="Straight Arrow Connector 121"/>
          <p:cNvCxnSpPr>
            <a:stCxn id="106" idx="6"/>
            <a:endCxn id="110" idx="2"/>
          </p:cNvCxnSpPr>
          <p:nvPr/>
        </p:nvCxnSpPr>
        <p:spPr>
          <a:xfrm flipV="1">
            <a:off x="2073282" y="5029492"/>
            <a:ext cx="569313" cy="177223"/>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24" name="Straight Arrow Connector 123"/>
          <p:cNvCxnSpPr>
            <a:stCxn id="105" idx="7"/>
            <a:endCxn id="109" idx="2"/>
          </p:cNvCxnSpPr>
          <p:nvPr/>
        </p:nvCxnSpPr>
        <p:spPr>
          <a:xfrm rot="5400000" flipH="1" flipV="1">
            <a:off x="2305169" y="5089980"/>
            <a:ext cx="85623" cy="589230"/>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26" name="Straight Arrow Connector 125"/>
          <p:cNvCxnSpPr>
            <a:stCxn id="105" idx="5"/>
            <a:endCxn id="108" idx="2"/>
          </p:cNvCxnSpPr>
          <p:nvPr/>
        </p:nvCxnSpPr>
        <p:spPr>
          <a:xfrm rot="16200000" flipH="1">
            <a:off x="2309313" y="5267627"/>
            <a:ext cx="77334" cy="589230"/>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30" name="Straight Arrow Connector 129"/>
          <p:cNvCxnSpPr>
            <a:stCxn id="104" idx="6"/>
            <a:endCxn id="111" idx="2"/>
          </p:cNvCxnSpPr>
          <p:nvPr/>
        </p:nvCxnSpPr>
        <p:spPr>
          <a:xfrm>
            <a:off x="2073282" y="5744267"/>
            <a:ext cx="569313" cy="137035"/>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135" name="Lightning Bolt 134"/>
          <p:cNvSpPr/>
          <p:nvPr/>
        </p:nvSpPr>
        <p:spPr bwMode="auto">
          <a:xfrm>
            <a:off x="2553269" y="6190397"/>
            <a:ext cx="339359" cy="304731"/>
          </a:xfrm>
          <a:prstGeom prst="lightningBol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137" name="Straight Arrow Connector 136"/>
          <p:cNvCxnSpPr>
            <a:stCxn id="107" idx="6"/>
            <a:endCxn id="135" idx="2"/>
          </p:cNvCxnSpPr>
          <p:nvPr/>
        </p:nvCxnSpPr>
        <p:spPr>
          <a:xfrm>
            <a:off x="2073282" y="6281818"/>
            <a:ext cx="558888" cy="4549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39" name="Straight Arrow Connector 138"/>
          <p:cNvCxnSpPr>
            <a:stCxn id="112" idx="6"/>
          </p:cNvCxnSpPr>
          <p:nvPr/>
        </p:nvCxnSpPr>
        <p:spPr>
          <a:xfrm>
            <a:off x="2073282" y="6013043"/>
            <a:ext cx="531378" cy="58624"/>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142" name="Lightning Bolt 141"/>
          <p:cNvSpPr/>
          <p:nvPr/>
        </p:nvSpPr>
        <p:spPr bwMode="auto">
          <a:xfrm>
            <a:off x="4116243" y="4808164"/>
            <a:ext cx="339359" cy="304731"/>
          </a:xfrm>
          <a:prstGeom prst="lightningBol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144" name="Straight Arrow Connector 143"/>
          <p:cNvCxnSpPr>
            <a:stCxn id="115" idx="7"/>
            <a:endCxn id="142" idx="2"/>
          </p:cNvCxnSpPr>
          <p:nvPr/>
        </p:nvCxnSpPr>
        <p:spPr>
          <a:xfrm rot="5400000" flipH="1" flipV="1">
            <a:off x="3915949" y="4702213"/>
            <a:ext cx="36326" cy="522063"/>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46" name="Straight Arrow Connector 145"/>
          <p:cNvCxnSpPr>
            <a:stCxn id="116" idx="7"/>
            <a:endCxn id="120" idx="2"/>
          </p:cNvCxnSpPr>
          <p:nvPr/>
        </p:nvCxnSpPr>
        <p:spPr>
          <a:xfrm rot="5400000" flipH="1" flipV="1">
            <a:off x="3732136" y="6045530"/>
            <a:ext cx="403750" cy="521860"/>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48" name="Straight Arrow Connector 147"/>
          <p:cNvCxnSpPr>
            <a:stCxn id="114" idx="6"/>
            <a:endCxn id="119" idx="2"/>
          </p:cNvCxnSpPr>
          <p:nvPr/>
        </p:nvCxnSpPr>
        <p:spPr>
          <a:xfrm flipV="1">
            <a:off x="3692998" y="5252775"/>
            <a:ext cx="501943" cy="8900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51" name="Straight Arrow Connector 150"/>
          <p:cNvCxnSpPr>
            <a:stCxn id="113" idx="6"/>
            <a:endCxn id="118" idx="2"/>
          </p:cNvCxnSpPr>
          <p:nvPr/>
        </p:nvCxnSpPr>
        <p:spPr>
          <a:xfrm flipV="1">
            <a:off x="3692998" y="5565066"/>
            <a:ext cx="501943" cy="35843"/>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54" name="Straight Arrow Connector 153"/>
          <p:cNvCxnSpPr>
            <a:stCxn id="106" idx="6"/>
            <a:endCxn id="109" idx="2"/>
          </p:cNvCxnSpPr>
          <p:nvPr/>
        </p:nvCxnSpPr>
        <p:spPr>
          <a:xfrm>
            <a:off x="2073282" y="5206715"/>
            <a:ext cx="569313" cy="13506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53" name="Straight Arrow Connector 152"/>
          <p:cNvCxnSpPr>
            <a:stCxn id="106" idx="7"/>
            <a:endCxn id="142" idx="2"/>
          </p:cNvCxnSpPr>
          <p:nvPr/>
        </p:nvCxnSpPr>
        <p:spPr>
          <a:xfrm rot="5400000" flipH="1" flipV="1">
            <a:off x="3017480" y="3980967"/>
            <a:ext cx="213549" cy="2141779"/>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56" name="Straight Arrow Connector 155"/>
          <p:cNvCxnSpPr>
            <a:stCxn id="106" idx="6"/>
            <a:endCxn id="119" idx="2"/>
          </p:cNvCxnSpPr>
          <p:nvPr/>
        </p:nvCxnSpPr>
        <p:spPr>
          <a:xfrm>
            <a:off x="2073282" y="5206715"/>
            <a:ext cx="2121659" cy="46060"/>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58" name="Straight Arrow Connector 157"/>
          <p:cNvCxnSpPr>
            <a:stCxn id="105" idx="6"/>
            <a:endCxn id="119" idx="3"/>
          </p:cNvCxnSpPr>
          <p:nvPr/>
        </p:nvCxnSpPr>
        <p:spPr>
          <a:xfrm flipV="1">
            <a:off x="2073282" y="5300859"/>
            <a:ext cx="2141576" cy="174632"/>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60" name="Straight Arrow Connector 159"/>
          <p:cNvCxnSpPr>
            <a:stCxn id="105" idx="5"/>
            <a:endCxn id="118" idx="2"/>
          </p:cNvCxnSpPr>
          <p:nvPr/>
        </p:nvCxnSpPr>
        <p:spPr>
          <a:xfrm rot="16200000" flipH="1">
            <a:off x="3103408" y="4473532"/>
            <a:ext cx="41491" cy="214157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161" name="TextBox 160"/>
          <p:cNvSpPr txBox="1"/>
          <p:nvPr/>
        </p:nvSpPr>
        <p:spPr>
          <a:xfrm>
            <a:off x="4068231" y="5688465"/>
            <a:ext cx="563526" cy="369332"/>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p:txBody>
      </p:sp>
      <p:cxnSp>
        <p:nvCxnSpPr>
          <p:cNvPr id="163" name="Straight Arrow Connector 162"/>
          <p:cNvCxnSpPr>
            <a:stCxn id="112" idx="6"/>
            <a:endCxn id="161" idx="1"/>
          </p:cNvCxnSpPr>
          <p:nvPr/>
        </p:nvCxnSpPr>
        <p:spPr>
          <a:xfrm flipV="1">
            <a:off x="2073282" y="5943600"/>
            <a:ext cx="2041518" cy="69443"/>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65" name="Straight Arrow Connector 164"/>
          <p:cNvCxnSpPr>
            <a:stCxn id="107" idx="6"/>
            <a:endCxn id="142" idx="3"/>
          </p:cNvCxnSpPr>
          <p:nvPr/>
        </p:nvCxnSpPr>
        <p:spPr>
          <a:xfrm flipV="1">
            <a:off x="2073282" y="5018584"/>
            <a:ext cx="2200260" cy="1263234"/>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p:cTn id="7" dur="500" fill="hold"/>
                                        <p:tgtEl>
                                          <p:spTgt spid="138"/>
                                        </p:tgtEl>
                                        <p:attrNameLst>
                                          <p:attrName>ppt_w</p:attrName>
                                        </p:attrNameLst>
                                      </p:cBhvr>
                                      <p:tavLst>
                                        <p:tav tm="0">
                                          <p:val>
                                            <p:fltVal val="0"/>
                                          </p:val>
                                        </p:tav>
                                        <p:tav tm="100000">
                                          <p:val>
                                            <p:strVal val="#ppt_w"/>
                                          </p:val>
                                        </p:tav>
                                      </p:tavLst>
                                    </p:anim>
                                    <p:anim calcmode="lin" valueType="num">
                                      <p:cBhvr>
                                        <p:cTn id="8" dur="500" fill="hold"/>
                                        <p:tgtEl>
                                          <p:spTgt spid="13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xit" presetSubtype="10" fill="hold" nodeType="clickEffect">
                                  <p:stCondLst>
                                    <p:cond delay="0"/>
                                  </p:stCondLst>
                                  <p:childTnLst>
                                    <p:anim calcmode="lin" valueType="num">
                                      <p:cBhvr>
                                        <p:cTn id="12" dur="500"/>
                                        <p:tgtEl>
                                          <p:spTgt spid="122"/>
                                        </p:tgtEl>
                                        <p:attrNameLst>
                                          <p:attrName>ppt_w</p:attrName>
                                        </p:attrNameLst>
                                      </p:cBhvr>
                                      <p:tavLst>
                                        <p:tav tm="0">
                                          <p:val>
                                            <p:strVal val="ppt_w"/>
                                          </p:val>
                                        </p:tav>
                                        <p:tav tm="100000">
                                          <p:val>
                                            <p:fltVal val="0"/>
                                          </p:val>
                                        </p:tav>
                                      </p:tavLst>
                                    </p:anim>
                                    <p:anim calcmode="lin" valueType="num">
                                      <p:cBhvr>
                                        <p:cTn id="13" dur="500"/>
                                        <p:tgtEl>
                                          <p:spTgt spid="122"/>
                                        </p:tgtEl>
                                        <p:attrNameLst>
                                          <p:attrName>ppt_h</p:attrName>
                                        </p:attrNameLst>
                                      </p:cBhvr>
                                      <p:tavLst>
                                        <p:tav tm="0">
                                          <p:val>
                                            <p:strVal val="ppt_h"/>
                                          </p:val>
                                        </p:tav>
                                        <p:tav tm="100000">
                                          <p:val>
                                            <p:strVal val="ppt_h"/>
                                          </p:val>
                                        </p:tav>
                                      </p:tavLst>
                                    </p:anim>
                                    <p:set>
                                      <p:cBhvr>
                                        <p:cTn id="14" dur="1" fill="hold">
                                          <p:stCondLst>
                                            <p:cond delay="499"/>
                                          </p:stCondLst>
                                        </p:cTn>
                                        <p:tgtEl>
                                          <p:spTgt spid="122"/>
                                        </p:tgtEl>
                                        <p:attrNameLst>
                                          <p:attrName>style.visibility</p:attrName>
                                        </p:attrNameLst>
                                      </p:cBhvr>
                                      <p:to>
                                        <p:strVal val="hidden"/>
                                      </p:to>
                                    </p:set>
                                  </p:childTnLst>
                                </p:cTn>
                              </p:par>
                              <p:par>
                                <p:cTn id="15" presetID="17" presetClass="exit" presetSubtype="10" fill="hold" grpId="0" nodeType="withEffect">
                                  <p:stCondLst>
                                    <p:cond delay="0"/>
                                  </p:stCondLst>
                                  <p:childTnLst>
                                    <p:anim calcmode="lin" valueType="num">
                                      <p:cBhvr>
                                        <p:cTn id="16" dur="500"/>
                                        <p:tgtEl>
                                          <p:spTgt spid="110"/>
                                        </p:tgtEl>
                                        <p:attrNameLst>
                                          <p:attrName>ppt_w</p:attrName>
                                        </p:attrNameLst>
                                      </p:cBhvr>
                                      <p:tavLst>
                                        <p:tav tm="0">
                                          <p:val>
                                            <p:strVal val="ppt_w"/>
                                          </p:val>
                                        </p:tav>
                                        <p:tav tm="100000">
                                          <p:val>
                                            <p:fltVal val="0"/>
                                          </p:val>
                                        </p:tav>
                                      </p:tavLst>
                                    </p:anim>
                                    <p:anim calcmode="lin" valueType="num">
                                      <p:cBhvr>
                                        <p:cTn id="17" dur="500"/>
                                        <p:tgtEl>
                                          <p:spTgt spid="110"/>
                                        </p:tgtEl>
                                        <p:attrNameLst>
                                          <p:attrName>ppt_h</p:attrName>
                                        </p:attrNameLst>
                                      </p:cBhvr>
                                      <p:tavLst>
                                        <p:tav tm="0">
                                          <p:val>
                                            <p:strVal val="ppt_h"/>
                                          </p:val>
                                        </p:tav>
                                        <p:tav tm="100000">
                                          <p:val>
                                            <p:strVal val="ppt_h"/>
                                          </p:val>
                                        </p:tav>
                                      </p:tavLst>
                                    </p:anim>
                                    <p:set>
                                      <p:cBhvr>
                                        <p:cTn id="18" dur="1" fill="hold">
                                          <p:stCondLst>
                                            <p:cond delay="499"/>
                                          </p:stCondLst>
                                        </p:cTn>
                                        <p:tgtEl>
                                          <p:spTgt spid="110"/>
                                        </p:tgtEl>
                                        <p:attrNameLst>
                                          <p:attrName>style.visibility</p:attrName>
                                        </p:attrNameLst>
                                      </p:cBhvr>
                                      <p:to>
                                        <p:strVal val="hidden"/>
                                      </p:to>
                                    </p:set>
                                  </p:childTnLst>
                                </p:cTn>
                              </p:par>
                              <p:par>
                                <p:cTn id="19" presetID="17" presetClass="exit" presetSubtype="10" fill="hold" grpId="1" nodeType="withEffect">
                                  <p:stCondLst>
                                    <p:cond delay="0"/>
                                  </p:stCondLst>
                                  <p:childTnLst>
                                    <p:anim calcmode="lin" valueType="num">
                                      <p:cBhvr>
                                        <p:cTn id="20" dur="500"/>
                                        <p:tgtEl>
                                          <p:spTgt spid="138"/>
                                        </p:tgtEl>
                                        <p:attrNameLst>
                                          <p:attrName>ppt_w</p:attrName>
                                        </p:attrNameLst>
                                      </p:cBhvr>
                                      <p:tavLst>
                                        <p:tav tm="0">
                                          <p:val>
                                            <p:strVal val="ppt_w"/>
                                          </p:val>
                                        </p:tav>
                                        <p:tav tm="100000">
                                          <p:val>
                                            <p:fltVal val="0"/>
                                          </p:val>
                                        </p:tav>
                                      </p:tavLst>
                                    </p:anim>
                                    <p:anim calcmode="lin" valueType="num">
                                      <p:cBhvr>
                                        <p:cTn id="21" dur="500"/>
                                        <p:tgtEl>
                                          <p:spTgt spid="138"/>
                                        </p:tgtEl>
                                        <p:attrNameLst>
                                          <p:attrName>ppt_h</p:attrName>
                                        </p:attrNameLst>
                                      </p:cBhvr>
                                      <p:tavLst>
                                        <p:tav tm="0">
                                          <p:val>
                                            <p:strVal val="ppt_h"/>
                                          </p:val>
                                        </p:tav>
                                        <p:tav tm="100000">
                                          <p:val>
                                            <p:strVal val="ppt_h"/>
                                          </p:val>
                                        </p:tav>
                                      </p:tavLst>
                                    </p:anim>
                                    <p:set>
                                      <p:cBhvr>
                                        <p:cTn id="22" dur="1" fill="hold">
                                          <p:stCondLst>
                                            <p:cond delay="499"/>
                                          </p:stCondLst>
                                        </p:cTn>
                                        <p:tgtEl>
                                          <p:spTgt spid="138"/>
                                        </p:tgtEl>
                                        <p:attrNameLst>
                                          <p:attrName>style.visibility</p:attrName>
                                        </p:attrNameLst>
                                      </p:cBhvr>
                                      <p:to>
                                        <p:strVal val="hidden"/>
                                      </p:to>
                                    </p:set>
                                  </p:childTnLst>
                                </p:cTn>
                              </p:par>
                              <p:par>
                                <p:cTn id="23" presetID="17" presetClass="exit" presetSubtype="10" fill="hold" grpId="0" nodeType="withEffect">
                                  <p:stCondLst>
                                    <p:cond delay="0"/>
                                  </p:stCondLst>
                                  <p:childTnLst>
                                    <p:anim calcmode="lin" valueType="num">
                                      <p:cBhvr>
                                        <p:cTn id="24" dur="500"/>
                                        <p:tgtEl>
                                          <p:spTgt spid="115"/>
                                        </p:tgtEl>
                                        <p:attrNameLst>
                                          <p:attrName>ppt_w</p:attrName>
                                        </p:attrNameLst>
                                      </p:cBhvr>
                                      <p:tavLst>
                                        <p:tav tm="0">
                                          <p:val>
                                            <p:strVal val="ppt_w"/>
                                          </p:val>
                                        </p:tav>
                                        <p:tav tm="100000">
                                          <p:val>
                                            <p:fltVal val="0"/>
                                          </p:val>
                                        </p:tav>
                                      </p:tavLst>
                                    </p:anim>
                                    <p:anim calcmode="lin" valueType="num">
                                      <p:cBhvr>
                                        <p:cTn id="25" dur="500"/>
                                        <p:tgtEl>
                                          <p:spTgt spid="115"/>
                                        </p:tgtEl>
                                        <p:attrNameLst>
                                          <p:attrName>ppt_h</p:attrName>
                                        </p:attrNameLst>
                                      </p:cBhvr>
                                      <p:tavLst>
                                        <p:tav tm="0">
                                          <p:val>
                                            <p:strVal val="ppt_h"/>
                                          </p:val>
                                        </p:tav>
                                        <p:tav tm="100000">
                                          <p:val>
                                            <p:strVal val="ppt_h"/>
                                          </p:val>
                                        </p:tav>
                                      </p:tavLst>
                                    </p:anim>
                                    <p:set>
                                      <p:cBhvr>
                                        <p:cTn id="26" dur="1" fill="hold">
                                          <p:stCondLst>
                                            <p:cond delay="499"/>
                                          </p:stCondLst>
                                        </p:cTn>
                                        <p:tgtEl>
                                          <p:spTgt spid="115"/>
                                        </p:tgtEl>
                                        <p:attrNameLst>
                                          <p:attrName>style.visibility</p:attrName>
                                        </p:attrNameLst>
                                      </p:cBhvr>
                                      <p:to>
                                        <p:strVal val="hidden"/>
                                      </p:to>
                                    </p:set>
                                  </p:childTnLst>
                                </p:cTn>
                              </p:par>
                              <p:par>
                                <p:cTn id="27" presetID="17" presetClass="exit" presetSubtype="10" fill="hold" nodeType="withEffect">
                                  <p:stCondLst>
                                    <p:cond delay="0"/>
                                  </p:stCondLst>
                                  <p:childTnLst>
                                    <p:anim calcmode="lin" valueType="num">
                                      <p:cBhvr>
                                        <p:cTn id="28" dur="500"/>
                                        <p:tgtEl>
                                          <p:spTgt spid="144"/>
                                        </p:tgtEl>
                                        <p:attrNameLst>
                                          <p:attrName>ppt_w</p:attrName>
                                        </p:attrNameLst>
                                      </p:cBhvr>
                                      <p:tavLst>
                                        <p:tav tm="0">
                                          <p:val>
                                            <p:strVal val="ppt_w"/>
                                          </p:val>
                                        </p:tav>
                                        <p:tav tm="100000">
                                          <p:val>
                                            <p:fltVal val="0"/>
                                          </p:val>
                                        </p:tav>
                                      </p:tavLst>
                                    </p:anim>
                                    <p:anim calcmode="lin" valueType="num">
                                      <p:cBhvr>
                                        <p:cTn id="29" dur="500"/>
                                        <p:tgtEl>
                                          <p:spTgt spid="144"/>
                                        </p:tgtEl>
                                        <p:attrNameLst>
                                          <p:attrName>ppt_h</p:attrName>
                                        </p:attrNameLst>
                                      </p:cBhvr>
                                      <p:tavLst>
                                        <p:tav tm="0">
                                          <p:val>
                                            <p:strVal val="ppt_h"/>
                                          </p:val>
                                        </p:tav>
                                        <p:tav tm="100000">
                                          <p:val>
                                            <p:strVal val="ppt_h"/>
                                          </p:val>
                                        </p:tav>
                                      </p:tavLst>
                                    </p:anim>
                                    <p:set>
                                      <p:cBhvr>
                                        <p:cTn id="30" dur="1" fill="hold">
                                          <p:stCondLst>
                                            <p:cond delay="499"/>
                                          </p:stCondLst>
                                        </p:cTn>
                                        <p:tgtEl>
                                          <p:spTgt spid="144"/>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53"/>
                                        </p:tgtEl>
                                        <p:attrNameLst>
                                          <p:attrName>style.visibility</p:attrName>
                                        </p:attrNameLst>
                                      </p:cBhvr>
                                      <p:to>
                                        <p:strVal val="visible"/>
                                      </p:to>
                                    </p:set>
                                    <p:animEffect transition="in" filter="fade">
                                      <p:cBhvr>
                                        <p:cTn id="33" dur="500"/>
                                        <p:tgtEl>
                                          <p:spTgt spid="153"/>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141"/>
                                        </p:tgtEl>
                                        <p:attrNameLst>
                                          <p:attrName>style.visibility</p:attrName>
                                        </p:attrNameLst>
                                      </p:cBhvr>
                                      <p:to>
                                        <p:strVal val="visible"/>
                                      </p:to>
                                    </p:set>
                                    <p:anim calcmode="lin" valueType="num">
                                      <p:cBhvr>
                                        <p:cTn id="38" dur="500" fill="hold"/>
                                        <p:tgtEl>
                                          <p:spTgt spid="141"/>
                                        </p:tgtEl>
                                        <p:attrNameLst>
                                          <p:attrName>ppt_w</p:attrName>
                                        </p:attrNameLst>
                                      </p:cBhvr>
                                      <p:tavLst>
                                        <p:tav tm="0">
                                          <p:val>
                                            <p:fltVal val="0"/>
                                          </p:val>
                                        </p:tav>
                                        <p:tav tm="100000">
                                          <p:val>
                                            <p:strVal val="#ppt_w"/>
                                          </p:val>
                                        </p:tav>
                                      </p:tavLst>
                                    </p:anim>
                                    <p:anim calcmode="lin" valueType="num">
                                      <p:cBhvr>
                                        <p:cTn id="39" dur="500" fill="hold"/>
                                        <p:tgtEl>
                                          <p:spTgt spid="141"/>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xit" presetSubtype="10" fill="hold" nodeType="clickEffect">
                                  <p:stCondLst>
                                    <p:cond delay="0"/>
                                  </p:stCondLst>
                                  <p:childTnLst>
                                    <p:anim calcmode="lin" valueType="num">
                                      <p:cBhvr>
                                        <p:cTn id="43" dur="500"/>
                                        <p:tgtEl>
                                          <p:spTgt spid="124"/>
                                        </p:tgtEl>
                                        <p:attrNameLst>
                                          <p:attrName>ppt_w</p:attrName>
                                        </p:attrNameLst>
                                      </p:cBhvr>
                                      <p:tavLst>
                                        <p:tav tm="0">
                                          <p:val>
                                            <p:strVal val="ppt_w"/>
                                          </p:val>
                                        </p:tav>
                                        <p:tav tm="100000">
                                          <p:val>
                                            <p:fltVal val="0"/>
                                          </p:val>
                                        </p:tav>
                                      </p:tavLst>
                                    </p:anim>
                                    <p:anim calcmode="lin" valueType="num">
                                      <p:cBhvr>
                                        <p:cTn id="44" dur="500"/>
                                        <p:tgtEl>
                                          <p:spTgt spid="124"/>
                                        </p:tgtEl>
                                        <p:attrNameLst>
                                          <p:attrName>ppt_h</p:attrName>
                                        </p:attrNameLst>
                                      </p:cBhvr>
                                      <p:tavLst>
                                        <p:tav tm="0">
                                          <p:val>
                                            <p:strVal val="ppt_h"/>
                                          </p:val>
                                        </p:tav>
                                        <p:tav tm="100000">
                                          <p:val>
                                            <p:strVal val="ppt_h"/>
                                          </p:val>
                                        </p:tav>
                                      </p:tavLst>
                                    </p:anim>
                                    <p:set>
                                      <p:cBhvr>
                                        <p:cTn id="45" dur="1" fill="hold">
                                          <p:stCondLst>
                                            <p:cond delay="499"/>
                                          </p:stCondLst>
                                        </p:cTn>
                                        <p:tgtEl>
                                          <p:spTgt spid="124"/>
                                        </p:tgtEl>
                                        <p:attrNameLst>
                                          <p:attrName>style.visibility</p:attrName>
                                        </p:attrNameLst>
                                      </p:cBhvr>
                                      <p:to>
                                        <p:strVal val="hidden"/>
                                      </p:to>
                                    </p:set>
                                  </p:childTnLst>
                                </p:cTn>
                              </p:par>
                              <p:par>
                                <p:cTn id="46" presetID="17" presetClass="exit" presetSubtype="10" fill="hold" nodeType="withEffect">
                                  <p:stCondLst>
                                    <p:cond delay="0"/>
                                  </p:stCondLst>
                                  <p:childTnLst>
                                    <p:anim calcmode="lin" valueType="num">
                                      <p:cBhvr>
                                        <p:cTn id="47" dur="500"/>
                                        <p:tgtEl>
                                          <p:spTgt spid="154"/>
                                        </p:tgtEl>
                                        <p:attrNameLst>
                                          <p:attrName>ppt_w</p:attrName>
                                        </p:attrNameLst>
                                      </p:cBhvr>
                                      <p:tavLst>
                                        <p:tav tm="0">
                                          <p:val>
                                            <p:strVal val="ppt_w"/>
                                          </p:val>
                                        </p:tav>
                                        <p:tav tm="100000">
                                          <p:val>
                                            <p:fltVal val="0"/>
                                          </p:val>
                                        </p:tav>
                                      </p:tavLst>
                                    </p:anim>
                                    <p:anim calcmode="lin" valueType="num">
                                      <p:cBhvr>
                                        <p:cTn id="48" dur="500"/>
                                        <p:tgtEl>
                                          <p:spTgt spid="154"/>
                                        </p:tgtEl>
                                        <p:attrNameLst>
                                          <p:attrName>ppt_h</p:attrName>
                                        </p:attrNameLst>
                                      </p:cBhvr>
                                      <p:tavLst>
                                        <p:tav tm="0">
                                          <p:val>
                                            <p:strVal val="ppt_h"/>
                                          </p:val>
                                        </p:tav>
                                        <p:tav tm="100000">
                                          <p:val>
                                            <p:strVal val="ppt_h"/>
                                          </p:val>
                                        </p:tav>
                                      </p:tavLst>
                                    </p:anim>
                                    <p:set>
                                      <p:cBhvr>
                                        <p:cTn id="49" dur="1" fill="hold">
                                          <p:stCondLst>
                                            <p:cond delay="499"/>
                                          </p:stCondLst>
                                        </p:cTn>
                                        <p:tgtEl>
                                          <p:spTgt spid="154"/>
                                        </p:tgtEl>
                                        <p:attrNameLst>
                                          <p:attrName>style.visibility</p:attrName>
                                        </p:attrNameLst>
                                      </p:cBhvr>
                                      <p:to>
                                        <p:strVal val="hidden"/>
                                      </p:to>
                                    </p:set>
                                  </p:childTnLst>
                                </p:cTn>
                              </p:par>
                              <p:par>
                                <p:cTn id="50" presetID="17" presetClass="exit" presetSubtype="10" fill="hold" grpId="0" nodeType="withEffect">
                                  <p:stCondLst>
                                    <p:cond delay="0"/>
                                  </p:stCondLst>
                                  <p:childTnLst>
                                    <p:anim calcmode="lin" valueType="num">
                                      <p:cBhvr>
                                        <p:cTn id="51" dur="500"/>
                                        <p:tgtEl>
                                          <p:spTgt spid="109"/>
                                        </p:tgtEl>
                                        <p:attrNameLst>
                                          <p:attrName>ppt_w</p:attrName>
                                        </p:attrNameLst>
                                      </p:cBhvr>
                                      <p:tavLst>
                                        <p:tav tm="0">
                                          <p:val>
                                            <p:strVal val="ppt_w"/>
                                          </p:val>
                                        </p:tav>
                                        <p:tav tm="100000">
                                          <p:val>
                                            <p:fltVal val="0"/>
                                          </p:val>
                                        </p:tav>
                                      </p:tavLst>
                                    </p:anim>
                                    <p:anim calcmode="lin" valueType="num">
                                      <p:cBhvr>
                                        <p:cTn id="52" dur="500"/>
                                        <p:tgtEl>
                                          <p:spTgt spid="109"/>
                                        </p:tgtEl>
                                        <p:attrNameLst>
                                          <p:attrName>ppt_h</p:attrName>
                                        </p:attrNameLst>
                                      </p:cBhvr>
                                      <p:tavLst>
                                        <p:tav tm="0">
                                          <p:val>
                                            <p:strVal val="ppt_h"/>
                                          </p:val>
                                        </p:tav>
                                        <p:tav tm="100000">
                                          <p:val>
                                            <p:strVal val="ppt_h"/>
                                          </p:val>
                                        </p:tav>
                                      </p:tavLst>
                                    </p:anim>
                                    <p:set>
                                      <p:cBhvr>
                                        <p:cTn id="53" dur="1" fill="hold">
                                          <p:stCondLst>
                                            <p:cond delay="499"/>
                                          </p:stCondLst>
                                        </p:cTn>
                                        <p:tgtEl>
                                          <p:spTgt spid="109"/>
                                        </p:tgtEl>
                                        <p:attrNameLst>
                                          <p:attrName>style.visibility</p:attrName>
                                        </p:attrNameLst>
                                      </p:cBhvr>
                                      <p:to>
                                        <p:strVal val="hidden"/>
                                      </p:to>
                                    </p:set>
                                  </p:childTnLst>
                                </p:cTn>
                              </p:par>
                              <p:par>
                                <p:cTn id="54" presetID="17" presetClass="exit" presetSubtype="10" fill="hold" grpId="1" nodeType="withEffect">
                                  <p:stCondLst>
                                    <p:cond delay="0"/>
                                  </p:stCondLst>
                                  <p:childTnLst>
                                    <p:anim calcmode="lin" valueType="num">
                                      <p:cBhvr>
                                        <p:cTn id="55" dur="500"/>
                                        <p:tgtEl>
                                          <p:spTgt spid="141"/>
                                        </p:tgtEl>
                                        <p:attrNameLst>
                                          <p:attrName>ppt_w</p:attrName>
                                        </p:attrNameLst>
                                      </p:cBhvr>
                                      <p:tavLst>
                                        <p:tav tm="0">
                                          <p:val>
                                            <p:strVal val="ppt_w"/>
                                          </p:val>
                                        </p:tav>
                                        <p:tav tm="100000">
                                          <p:val>
                                            <p:fltVal val="0"/>
                                          </p:val>
                                        </p:tav>
                                      </p:tavLst>
                                    </p:anim>
                                    <p:anim calcmode="lin" valueType="num">
                                      <p:cBhvr>
                                        <p:cTn id="56" dur="500"/>
                                        <p:tgtEl>
                                          <p:spTgt spid="141"/>
                                        </p:tgtEl>
                                        <p:attrNameLst>
                                          <p:attrName>ppt_h</p:attrName>
                                        </p:attrNameLst>
                                      </p:cBhvr>
                                      <p:tavLst>
                                        <p:tav tm="0">
                                          <p:val>
                                            <p:strVal val="ppt_h"/>
                                          </p:val>
                                        </p:tav>
                                        <p:tav tm="100000">
                                          <p:val>
                                            <p:strVal val="ppt_h"/>
                                          </p:val>
                                        </p:tav>
                                      </p:tavLst>
                                    </p:anim>
                                    <p:set>
                                      <p:cBhvr>
                                        <p:cTn id="57" dur="1" fill="hold">
                                          <p:stCondLst>
                                            <p:cond delay="499"/>
                                          </p:stCondLst>
                                        </p:cTn>
                                        <p:tgtEl>
                                          <p:spTgt spid="141"/>
                                        </p:tgtEl>
                                        <p:attrNameLst>
                                          <p:attrName>style.visibility</p:attrName>
                                        </p:attrNameLst>
                                      </p:cBhvr>
                                      <p:to>
                                        <p:strVal val="hidden"/>
                                      </p:to>
                                    </p:set>
                                  </p:childTnLst>
                                </p:cTn>
                              </p:par>
                              <p:par>
                                <p:cTn id="58" presetID="17" presetClass="exit" presetSubtype="10" fill="hold" grpId="0" nodeType="withEffect">
                                  <p:stCondLst>
                                    <p:cond delay="0"/>
                                  </p:stCondLst>
                                  <p:childTnLst>
                                    <p:anim calcmode="lin" valueType="num">
                                      <p:cBhvr>
                                        <p:cTn id="59" dur="500"/>
                                        <p:tgtEl>
                                          <p:spTgt spid="114"/>
                                        </p:tgtEl>
                                        <p:attrNameLst>
                                          <p:attrName>ppt_w</p:attrName>
                                        </p:attrNameLst>
                                      </p:cBhvr>
                                      <p:tavLst>
                                        <p:tav tm="0">
                                          <p:val>
                                            <p:strVal val="ppt_w"/>
                                          </p:val>
                                        </p:tav>
                                        <p:tav tm="100000">
                                          <p:val>
                                            <p:fltVal val="0"/>
                                          </p:val>
                                        </p:tav>
                                      </p:tavLst>
                                    </p:anim>
                                    <p:anim calcmode="lin" valueType="num">
                                      <p:cBhvr>
                                        <p:cTn id="60" dur="500"/>
                                        <p:tgtEl>
                                          <p:spTgt spid="114"/>
                                        </p:tgtEl>
                                        <p:attrNameLst>
                                          <p:attrName>ppt_h</p:attrName>
                                        </p:attrNameLst>
                                      </p:cBhvr>
                                      <p:tavLst>
                                        <p:tav tm="0">
                                          <p:val>
                                            <p:strVal val="ppt_h"/>
                                          </p:val>
                                        </p:tav>
                                        <p:tav tm="100000">
                                          <p:val>
                                            <p:strVal val="ppt_h"/>
                                          </p:val>
                                        </p:tav>
                                      </p:tavLst>
                                    </p:anim>
                                    <p:set>
                                      <p:cBhvr>
                                        <p:cTn id="61" dur="1" fill="hold">
                                          <p:stCondLst>
                                            <p:cond delay="499"/>
                                          </p:stCondLst>
                                        </p:cTn>
                                        <p:tgtEl>
                                          <p:spTgt spid="114"/>
                                        </p:tgtEl>
                                        <p:attrNameLst>
                                          <p:attrName>style.visibility</p:attrName>
                                        </p:attrNameLst>
                                      </p:cBhvr>
                                      <p:to>
                                        <p:strVal val="hidden"/>
                                      </p:to>
                                    </p:set>
                                  </p:childTnLst>
                                </p:cTn>
                              </p:par>
                              <p:par>
                                <p:cTn id="62" presetID="17" presetClass="exit" presetSubtype="10" fill="hold" nodeType="withEffect">
                                  <p:stCondLst>
                                    <p:cond delay="0"/>
                                  </p:stCondLst>
                                  <p:childTnLst>
                                    <p:anim calcmode="lin" valueType="num">
                                      <p:cBhvr>
                                        <p:cTn id="63" dur="500"/>
                                        <p:tgtEl>
                                          <p:spTgt spid="148"/>
                                        </p:tgtEl>
                                        <p:attrNameLst>
                                          <p:attrName>ppt_w</p:attrName>
                                        </p:attrNameLst>
                                      </p:cBhvr>
                                      <p:tavLst>
                                        <p:tav tm="0">
                                          <p:val>
                                            <p:strVal val="ppt_w"/>
                                          </p:val>
                                        </p:tav>
                                        <p:tav tm="100000">
                                          <p:val>
                                            <p:fltVal val="0"/>
                                          </p:val>
                                        </p:tav>
                                      </p:tavLst>
                                    </p:anim>
                                    <p:anim calcmode="lin" valueType="num">
                                      <p:cBhvr>
                                        <p:cTn id="64" dur="500"/>
                                        <p:tgtEl>
                                          <p:spTgt spid="148"/>
                                        </p:tgtEl>
                                        <p:attrNameLst>
                                          <p:attrName>ppt_h</p:attrName>
                                        </p:attrNameLst>
                                      </p:cBhvr>
                                      <p:tavLst>
                                        <p:tav tm="0">
                                          <p:val>
                                            <p:strVal val="ppt_h"/>
                                          </p:val>
                                        </p:tav>
                                        <p:tav tm="100000">
                                          <p:val>
                                            <p:strVal val="ppt_h"/>
                                          </p:val>
                                        </p:tav>
                                      </p:tavLst>
                                    </p:anim>
                                    <p:set>
                                      <p:cBhvr>
                                        <p:cTn id="65" dur="1" fill="hold">
                                          <p:stCondLst>
                                            <p:cond delay="499"/>
                                          </p:stCondLst>
                                        </p:cTn>
                                        <p:tgtEl>
                                          <p:spTgt spid="148"/>
                                        </p:tgtEl>
                                        <p:attrNameLst>
                                          <p:attrName>style.visibility</p:attrName>
                                        </p:attrNameLst>
                                      </p:cBhvr>
                                      <p:to>
                                        <p:strVal val="hidden"/>
                                      </p:to>
                                    </p:set>
                                  </p:childTnLst>
                                </p:cTn>
                              </p:par>
                              <p:par>
                                <p:cTn id="66" presetID="10" presetClass="entr" presetSubtype="0" fill="hold" nodeType="withEffect">
                                  <p:stCondLst>
                                    <p:cond delay="0"/>
                                  </p:stCondLst>
                                  <p:childTnLst>
                                    <p:set>
                                      <p:cBhvr>
                                        <p:cTn id="67" dur="1" fill="hold">
                                          <p:stCondLst>
                                            <p:cond delay="0"/>
                                          </p:stCondLst>
                                        </p:cTn>
                                        <p:tgtEl>
                                          <p:spTgt spid="156"/>
                                        </p:tgtEl>
                                        <p:attrNameLst>
                                          <p:attrName>style.visibility</p:attrName>
                                        </p:attrNameLst>
                                      </p:cBhvr>
                                      <p:to>
                                        <p:strVal val="visible"/>
                                      </p:to>
                                    </p:set>
                                    <p:animEffect transition="in" filter="fade">
                                      <p:cBhvr>
                                        <p:cTn id="68" dur="500"/>
                                        <p:tgtEl>
                                          <p:spTgt spid="156"/>
                                        </p:tgtEl>
                                      </p:cBhvr>
                                    </p:animEffect>
                                  </p:childTnLst>
                                </p:cTn>
                              </p:par>
                              <p:par>
                                <p:cTn id="69" presetID="10" presetClass="entr" presetSubtype="0" fill="hold" nodeType="withEffect">
                                  <p:stCondLst>
                                    <p:cond delay="0"/>
                                  </p:stCondLst>
                                  <p:childTnLst>
                                    <p:set>
                                      <p:cBhvr>
                                        <p:cTn id="70" dur="1" fill="hold">
                                          <p:stCondLst>
                                            <p:cond delay="0"/>
                                          </p:stCondLst>
                                        </p:cTn>
                                        <p:tgtEl>
                                          <p:spTgt spid="158"/>
                                        </p:tgtEl>
                                        <p:attrNameLst>
                                          <p:attrName>style.visibility</p:attrName>
                                        </p:attrNameLst>
                                      </p:cBhvr>
                                      <p:to>
                                        <p:strVal val="visible"/>
                                      </p:to>
                                    </p:set>
                                    <p:animEffect transition="in" filter="fade">
                                      <p:cBhvr>
                                        <p:cTn id="71" dur="500"/>
                                        <p:tgtEl>
                                          <p:spTgt spid="158"/>
                                        </p:tgtEl>
                                      </p:cBhvr>
                                    </p:animEffect>
                                  </p:childTnLst>
                                </p:cTn>
                              </p:par>
                            </p:childTnLst>
                          </p:cTn>
                        </p:par>
                      </p:childTnLst>
                    </p:cTn>
                  </p:par>
                  <p:par>
                    <p:cTn id="72" fill="hold">
                      <p:stCondLst>
                        <p:cond delay="indefinite"/>
                      </p:stCondLst>
                      <p:childTnLst>
                        <p:par>
                          <p:cTn id="73" fill="hold">
                            <p:stCondLst>
                              <p:cond delay="0"/>
                            </p:stCondLst>
                            <p:childTnLst>
                              <p:par>
                                <p:cTn id="74" presetID="17" presetClass="entr" presetSubtype="10" fill="hold" grpId="0" nodeType="clickEffect">
                                  <p:stCondLst>
                                    <p:cond delay="0"/>
                                  </p:stCondLst>
                                  <p:childTnLst>
                                    <p:set>
                                      <p:cBhvr>
                                        <p:cTn id="75" dur="1" fill="hold">
                                          <p:stCondLst>
                                            <p:cond delay="0"/>
                                          </p:stCondLst>
                                        </p:cTn>
                                        <p:tgtEl>
                                          <p:spTgt spid="143"/>
                                        </p:tgtEl>
                                        <p:attrNameLst>
                                          <p:attrName>style.visibility</p:attrName>
                                        </p:attrNameLst>
                                      </p:cBhvr>
                                      <p:to>
                                        <p:strVal val="visible"/>
                                      </p:to>
                                    </p:set>
                                    <p:anim calcmode="lin" valueType="num">
                                      <p:cBhvr>
                                        <p:cTn id="76" dur="500" fill="hold"/>
                                        <p:tgtEl>
                                          <p:spTgt spid="143"/>
                                        </p:tgtEl>
                                        <p:attrNameLst>
                                          <p:attrName>ppt_w</p:attrName>
                                        </p:attrNameLst>
                                      </p:cBhvr>
                                      <p:tavLst>
                                        <p:tav tm="0">
                                          <p:val>
                                            <p:fltVal val="0"/>
                                          </p:val>
                                        </p:tav>
                                        <p:tav tm="100000">
                                          <p:val>
                                            <p:strVal val="#ppt_w"/>
                                          </p:val>
                                        </p:tav>
                                      </p:tavLst>
                                    </p:anim>
                                    <p:anim calcmode="lin" valueType="num">
                                      <p:cBhvr>
                                        <p:cTn id="77" dur="500" fill="hold"/>
                                        <p:tgtEl>
                                          <p:spTgt spid="143"/>
                                        </p:tgtEl>
                                        <p:attrNameLst>
                                          <p:attrName>ppt_h</p:attrName>
                                        </p:attrNameLst>
                                      </p:cBhvr>
                                      <p:tavLst>
                                        <p:tav tm="0">
                                          <p:val>
                                            <p:strVal val="#ppt_h"/>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17" presetClass="exit" presetSubtype="10" fill="hold" nodeType="clickEffect">
                                  <p:stCondLst>
                                    <p:cond delay="0"/>
                                  </p:stCondLst>
                                  <p:childTnLst>
                                    <p:anim calcmode="lin" valueType="num">
                                      <p:cBhvr>
                                        <p:cTn id="81" dur="500"/>
                                        <p:tgtEl>
                                          <p:spTgt spid="126"/>
                                        </p:tgtEl>
                                        <p:attrNameLst>
                                          <p:attrName>ppt_w</p:attrName>
                                        </p:attrNameLst>
                                      </p:cBhvr>
                                      <p:tavLst>
                                        <p:tav tm="0">
                                          <p:val>
                                            <p:strVal val="ppt_w"/>
                                          </p:val>
                                        </p:tav>
                                        <p:tav tm="100000">
                                          <p:val>
                                            <p:fltVal val="0"/>
                                          </p:val>
                                        </p:tav>
                                      </p:tavLst>
                                    </p:anim>
                                    <p:anim calcmode="lin" valueType="num">
                                      <p:cBhvr>
                                        <p:cTn id="82" dur="500"/>
                                        <p:tgtEl>
                                          <p:spTgt spid="126"/>
                                        </p:tgtEl>
                                        <p:attrNameLst>
                                          <p:attrName>ppt_h</p:attrName>
                                        </p:attrNameLst>
                                      </p:cBhvr>
                                      <p:tavLst>
                                        <p:tav tm="0">
                                          <p:val>
                                            <p:strVal val="ppt_h"/>
                                          </p:val>
                                        </p:tav>
                                        <p:tav tm="100000">
                                          <p:val>
                                            <p:strVal val="ppt_h"/>
                                          </p:val>
                                        </p:tav>
                                      </p:tavLst>
                                    </p:anim>
                                    <p:set>
                                      <p:cBhvr>
                                        <p:cTn id="83" dur="1" fill="hold">
                                          <p:stCondLst>
                                            <p:cond delay="499"/>
                                          </p:stCondLst>
                                        </p:cTn>
                                        <p:tgtEl>
                                          <p:spTgt spid="126"/>
                                        </p:tgtEl>
                                        <p:attrNameLst>
                                          <p:attrName>style.visibility</p:attrName>
                                        </p:attrNameLst>
                                      </p:cBhvr>
                                      <p:to>
                                        <p:strVal val="hidden"/>
                                      </p:to>
                                    </p:set>
                                  </p:childTnLst>
                                </p:cTn>
                              </p:par>
                              <p:par>
                                <p:cTn id="84" presetID="17" presetClass="exit" presetSubtype="10" fill="hold" grpId="0" nodeType="withEffect">
                                  <p:stCondLst>
                                    <p:cond delay="0"/>
                                  </p:stCondLst>
                                  <p:childTnLst>
                                    <p:anim calcmode="lin" valueType="num">
                                      <p:cBhvr>
                                        <p:cTn id="85" dur="500"/>
                                        <p:tgtEl>
                                          <p:spTgt spid="108"/>
                                        </p:tgtEl>
                                        <p:attrNameLst>
                                          <p:attrName>ppt_w</p:attrName>
                                        </p:attrNameLst>
                                      </p:cBhvr>
                                      <p:tavLst>
                                        <p:tav tm="0">
                                          <p:val>
                                            <p:strVal val="ppt_w"/>
                                          </p:val>
                                        </p:tav>
                                        <p:tav tm="100000">
                                          <p:val>
                                            <p:fltVal val="0"/>
                                          </p:val>
                                        </p:tav>
                                      </p:tavLst>
                                    </p:anim>
                                    <p:anim calcmode="lin" valueType="num">
                                      <p:cBhvr>
                                        <p:cTn id="86" dur="500"/>
                                        <p:tgtEl>
                                          <p:spTgt spid="108"/>
                                        </p:tgtEl>
                                        <p:attrNameLst>
                                          <p:attrName>ppt_h</p:attrName>
                                        </p:attrNameLst>
                                      </p:cBhvr>
                                      <p:tavLst>
                                        <p:tav tm="0">
                                          <p:val>
                                            <p:strVal val="ppt_h"/>
                                          </p:val>
                                        </p:tav>
                                        <p:tav tm="100000">
                                          <p:val>
                                            <p:strVal val="ppt_h"/>
                                          </p:val>
                                        </p:tav>
                                      </p:tavLst>
                                    </p:anim>
                                    <p:set>
                                      <p:cBhvr>
                                        <p:cTn id="87" dur="1" fill="hold">
                                          <p:stCondLst>
                                            <p:cond delay="499"/>
                                          </p:stCondLst>
                                        </p:cTn>
                                        <p:tgtEl>
                                          <p:spTgt spid="108"/>
                                        </p:tgtEl>
                                        <p:attrNameLst>
                                          <p:attrName>style.visibility</p:attrName>
                                        </p:attrNameLst>
                                      </p:cBhvr>
                                      <p:to>
                                        <p:strVal val="hidden"/>
                                      </p:to>
                                    </p:set>
                                  </p:childTnLst>
                                </p:cTn>
                              </p:par>
                              <p:par>
                                <p:cTn id="88" presetID="17" presetClass="exit" presetSubtype="10" fill="hold" grpId="1" nodeType="withEffect">
                                  <p:stCondLst>
                                    <p:cond delay="0"/>
                                  </p:stCondLst>
                                  <p:childTnLst>
                                    <p:anim calcmode="lin" valueType="num">
                                      <p:cBhvr>
                                        <p:cTn id="89" dur="500"/>
                                        <p:tgtEl>
                                          <p:spTgt spid="143"/>
                                        </p:tgtEl>
                                        <p:attrNameLst>
                                          <p:attrName>ppt_w</p:attrName>
                                        </p:attrNameLst>
                                      </p:cBhvr>
                                      <p:tavLst>
                                        <p:tav tm="0">
                                          <p:val>
                                            <p:strVal val="ppt_w"/>
                                          </p:val>
                                        </p:tav>
                                        <p:tav tm="100000">
                                          <p:val>
                                            <p:fltVal val="0"/>
                                          </p:val>
                                        </p:tav>
                                      </p:tavLst>
                                    </p:anim>
                                    <p:anim calcmode="lin" valueType="num">
                                      <p:cBhvr>
                                        <p:cTn id="90" dur="500"/>
                                        <p:tgtEl>
                                          <p:spTgt spid="143"/>
                                        </p:tgtEl>
                                        <p:attrNameLst>
                                          <p:attrName>ppt_h</p:attrName>
                                        </p:attrNameLst>
                                      </p:cBhvr>
                                      <p:tavLst>
                                        <p:tav tm="0">
                                          <p:val>
                                            <p:strVal val="ppt_h"/>
                                          </p:val>
                                        </p:tav>
                                        <p:tav tm="100000">
                                          <p:val>
                                            <p:strVal val="ppt_h"/>
                                          </p:val>
                                        </p:tav>
                                      </p:tavLst>
                                    </p:anim>
                                    <p:set>
                                      <p:cBhvr>
                                        <p:cTn id="91" dur="1" fill="hold">
                                          <p:stCondLst>
                                            <p:cond delay="499"/>
                                          </p:stCondLst>
                                        </p:cTn>
                                        <p:tgtEl>
                                          <p:spTgt spid="143"/>
                                        </p:tgtEl>
                                        <p:attrNameLst>
                                          <p:attrName>style.visibility</p:attrName>
                                        </p:attrNameLst>
                                      </p:cBhvr>
                                      <p:to>
                                        <p:strVal val="hidden"/>
                                      </p:to>
                                    </p:set>
                                  </p:childTnLst>
                                </p:cTn>
                              </p:par>
                              <p:par>
                                <p:cTn id="92" presetID="17" presetClass="exit" presetSubtype="10" fill="hold" grpId="0" nodeType="withEffect">
                                  <p:stCondLst>
                                    <p:cond delay="0"/>
                                  </p:stCondLst>
                                  <p:childTnLst>
                                    <p:anim calcmode="lin" valueType="num">
                                      <p:cBhvr>
                                        <p:cTn id="93" dur="500"/>
                                        <p:tgtEl>
                                          <p:spTgt spid="113"/>
                                        </p:tgtEl>
                                        <p:attrNameLst>
                                          <p:attrName>ppt_w</p:attrName>
                                        </p:attrNameLst>
                                      </p:cBhvr>
                                      <p:tavLst>
                                        <p:tav tm="0">
                                          <p:val>
                                            <p:strVal val="ppt_w"/>
                                          </p:val>
                                        </p:tav>
                                        <p:tav tm="100000">
                                          <p:val>
                                            <p:fltVal val="0"/>
                                          </p:val>
                                        </p:tav>
                                      </p:tavLst>
                                    </p:anim>
                                    <p:anim calcmode="lin" valueType="num">
                                      <p:cBhvr>
                                        <p:cTn id="94" dur="500"/>
                                        <p:tgtEl>
                                          <p:spTgt spid="113"/>
                                        </p:tgtEl>
                                        <p:attrNameLst>
                                          <p:attrName>ppt_h</p:attrName>
                                        </p:attrNameLst>
                                      </p:cBhvr>
                                      <p:tavLst>
                                        <p:tav tm="0">
                                          <p:val>
                                            <p:strVal val="ppt_h"/>
                                          </p:val>
                                        </p:tav>
                                        <p:tav tm="100000">
                                          <p:val>
                                            <p:strVal val="ppt_h"/>
                                          </p:val>
                                        </p:tav>
                                      </p:tavLst>
                                    </p:anim>
                                    <p:set>
                                      <p:cBhvr>
                                        <p:cTn id="95" dur="1" fill="hold">
                                          <p:stCondLst>
                                            <p:cond delay="499"/>
                                          </p:stCondLst>
                                        </p:cTn>
                                        <p:tgtEl>
                                          <p:spTgt spid="113"/>
                                        </p:tgtEl>
                                        <p:attrNameLst>
                                          <p:attrName>style.visibility</p:attrName>
                                        </p:attrNameLst>
                                      </p:cBhvr>
                                      <p:to>
                                        <p:strVal val="hidden"/>
                                      </p:to>
                                    </p:set>
                                  </p:childTnLst>
                                </p:cTn>
                              </p:par>
                              <p:par>
                                <p:cTn id="96" presetID="17" presetClass="exit" presetSubtype="10" fill="hold" nodeType="withEffect">
                                  <p:stCondLst>
                                    <p:cond delay="0"/>
                                  </p:stCondLst>
                                  <p:childTnLst>
                                    <p:anim calcmode="lin" valueType="num">
                                      <p:cBhvr>
                                        <p:cTn id="97" dur="500"/>
                                        <p:tgtEl>
                                          <p:spTgt spid="151"/>
                                        </p:tgtEl>
                                        <p:attrNameLst>
                                          <p:attrName>ppt_w</p:attrName>
                                        </p:attrNameLst>
                                      </p:cBhvr>
                                      <p:tavLst>
                                        <p:tav tm="0">
                                          <p:val>
                                            <p:strVal val="ppt_w"/>
                                          </p:val>
                                        </p:tav>
                                        <p:tav tm="100000">
                                          <p:val>
                                            <p:fltVal val="0"/>
                                          </p:val>
                                        </p:tav>
                                      </p:tavLst>
                                    </p:anim>
                                    <p:anim calcmode="lin" valueType="num">
                                      <p:cBhvr>
                                        <p:cTn id="98" dur="500"/>
                                        <p:tgtEl>
                                          <p:spTgt spid="151"/>
                                        </p:tgtEl>
                                        <p:attrNameLst>
                                          <p:attrName>ppt_h</p:attrName>
                                        </p:attrNameLst>
                                      </p:cBhvr>
                                      <p:tavLst>
                                        <p:tav tm="0">
                                          <p:val>
                                            <p:strVal val="ppt_h"/>
                                          </p:val>
                                        </p:tav>
                                        <p:tav tm="100000">
                                          <p:val>
                                            <p:strVal val="ppt_h"/>
                                          </p:val>
                                        </p:tav>
                                      </p:tavLst>
                                    </p:anim>
                                    <p:set>
                                      <p:cBhvr>
                                        <p:cTn id="99" dur="1" fill="hold">
                                          <p:stCondLst>
                                            <p:cond delay="499"/>
                                          </p:stCondLst>
                                        </p:cTn>
                                        <p:tgtEl>
                                          <p:spTgt spid="151"/>
                                        </p:tgtEl>
                                        <p:attrNameLst>
                                          <p:attrName>style.visibility</p:attrName>
                                        </p:attrNameLst>
                                      </p:cBhvr>
                                      <p:to>
                                        <p:strVal val="hidden"/>
                                      </p:to>
                                    </p:set>
                                  </p:childTnLst>
                                </p:cTn>
                              </p:par>
                              <p:par>
                                <p:cTn id="100" presetID="10" presetClass="entr" presetSubtype="0" fill="hold" nodeType="withEffect">
                                  <p:stCondLst>
                                    <p:cond delay="0"/>
                                  </p:stCondLst>
                                  <p:childTnLst>
                                    <p:set>
                                      <p:cBhvr>
                                        <p:cTn id="101" dur="1" fill="hold">
                                          <p:stCondLst>
                                            <p:cond delay="0"/>
                                          </p:stCondLst>
                                        </p:cTn>
                                        <p:tgtEl>
                                          <p:spTgt spid="160"/>
                                        </p:tgtEl>
                                        <p:attrNameLst>
                                          <p:attrName>style.visibility</p:attrName>
                                        </p:attrNameLst>
                                      </p:cBhvr>
                                      <p:to>
                                        <p:strVal val="visible"/>
                                      </p:to>
                                    </p:set>
                                    <p:animEffect transition="in" filter="fade">
                                      <p:cBhvr>
                                        <p:cTn id="102" dur="500"/>
                                        <p:tgtEl>
                                          <p:spTgt spid="160"/>
                                        </p:tgtEl>
                                      </p:cBhvr>
                                    </p:animEffect>
                                  </p:childTnLst>
                                </p:cTn>
                              </p:par>
                            </p:childTnLst>
                          </p:cTn>
                        </p:par>
                      </p:childTnLst>
                    </p:cTn>
                  </p:par>
                  <p:par>
                    <p:cTn id="103" fill="hold">
                      <p:stCondLst>
                        <p:cond delay="indefinite"/>
                      </p:stCondLst>
                      <p:childTnLst>
                        <p:par>
                          <p:cTn id="104" fill="hold">
                            <p:stCondLst>
                              <p:cond delay="0"/>
                            </p:stCondLst>
                            <p:childTnLst>
                              <p:par>
                                <p:cTn id="105" presetID="17" presetClass="entr" presetSubtype="10" fill="hold" grpId="0" nodeType="clickEffect">
                                  <p:stCondLst>
                                    <p:cond delay="0"/>
                                  </p:stCondLst>
                                  <p:childTnLst>
                                    <p:set>
                                      <p:cBhvr>
                                        <p:cTn id="106" dur="1" fill="hold">
                                          <p:stCondLst>
                                            <p:cond delay="0"/>
                                          </p:stCondLst>
                                        </p:cTn>
                                        <p:tgtEl>
                                          <p:spTgt spid="145"/>
                                        </p:tgtEl>
                                        <p:attrNameLst>
                                          <p:attrName>style.visibility</p:attrName>
                                        </p:attrNameLst>
                                      </p:cBhvr>
                                      <p:to>
                                        <p:strVal val="visible"/>
                                      </p:to>
                                    </p:set>
                                    <p:anim calcmode="lin" valueType="num">
                                      <p:cBhvr>
                                        <p:cTn id="107" dur="500" fill="hold"/>
                                        <p:tgtEl>
                                          <p:spTgt spid="145"/>
                                        </p:tgtEl>
                                        <p:attrNameLst>
                                          <p:attrName>ppt_w</p:attrName>
                                        </p:attrNameLst>
                                      </p:cBhvr>
                                      <p:tavLst>
                                        <p:tav tm="0">
                                          <p:val>
                                            <p:fltVal val="0"/>
                                          </p:val>
                                        </p:tav>
                                        <p:tav tm="100000">
                                          <p:val>
                                            <p:strVal val="#ppt_w"/>
                                          </p:val>
                                        </p:tav>
                                      </p:tavLst>
                                    </p:anim>
                                    <p:anim calcmode="lin" valueType="num">
                                      <p:cBhvr>
                                        <p:cTn id="108" dur="500" fill="hold"/>
                                        <p:tgtEl>
                                          <p:spTgt spid="145"/>
                                        </p:tgtEl>
                                        <p:attrNameLst>
                                          <p:attrName>ppt_h</p:attrName>
                                        </p:attrNameLst>
                                      </p:cBhvr>
                                      <p:tavLst>
                                        <p:tav tm="0">
                                          <p:val>
                                            <p:strVal val="#ppt_h"/>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17" presetClass="exit" presetSubtype="10" fill="hold" nodeType="clickEffect">
                                  <p:stCondLst>
                                    <p:cond delay="0"/>
                                  </p:stCondLst>
                                  <p:childTnLst>
                                    <p:anim calcmode="lin" valueType="num">
                                      <p:cBhvr>
                                        <p:cTn id="112" dur="500"/>
                                        <p:tgtEl>
                                          <p:spTgt spid="130"/>
                                        </p:tgtEl>
                                        <p:attrNameLst>
                                          <p:attrName>ppt_w</p:attrName>
                                        </p:attrNameLst>
                                      </p:cBhvr>
                                      <p:tavLst>
                                        <p:tav tm="0">
                                          <p:val>
                                            <p:strVal val="ppt_w"/>
                                          </p:val>
                                        </p:tav>
                                        <p:tav tm="100000">
                                          <p:val>
                                            <p:fltVal val="0"/>
                                          </p:val>
                                        </p:tav>
                                      </p:tavLst>
                                    </p:anim>
                                    <p:anim calcmode="lin" valueType="num">
                                      <p:cBhvr>
                                        <p:cTn id="113" dur="500"/>
                                        <p:tgtEl>
                                          <p:spTgt spid="130"/>
                                        </p:tgtEl>
                                        <p:attrNameLst>
                                          <p:attrName>ppt_h</p:attrName>
                                        </p:attrNameLst>
                                      </p:cBhvr>
                                      <p:tavLst>
                                        <p:tav tm="0">
                                          <p:val>
                                            <p:strVal val="ppt_h"/>
                                          </p:val>
                                        </p:tav>
                                        <p:tav tm="100000">
                                          <p:val>
                                            <p:strVal val="ppt_h"/>
                                          </p:val>
                                        </p:tav>
                                      </p:tavLst>
                                    </p:anim>
                                    <p:set>
                                      <p:cBhvr>
                                        <p:cTn id="114" dur="1" fill="hold">
                                          <p:stCondLst>
                                            <p:cond delay="499"/>
                                          </p:stCondLst>
                                        </p:cTn>
                                        <p:tgtEl>
                                          <p:spTgt spid="130"/>
                                        </p:tgtEl>
                                        <p:attrNameLst>
                                          <p:attrName>style.visibility</p:attrName>
                                        </p:attrNameLst>
                                      </p:cBhvr>
                                      <p:to>
                                        <p:strVal val="hidden"/>
                                      </p:to>
                                    </p:set>
                                  </p:childTnLst>
                                </p:cTn>
                              </p:par>
                              <p:par>
                                <p:cTn id="115" presetID="17" presetClass="exit" presetSubtype="10" fill="hold" grpId="0" nodeType="withEffect">
                                  <p:stCondLst>
                                    <p:cond delay="0"/>
                                  </p:stCondLst>
                                  <p:childTnLst>
                                    <p:anim calcmode="lin" valueType="num">
                                      <p:cBhvr>
                                        <p:cTn id="116" dur="500"/>
                                        <p:tgtEl>
                                          <p:spTgt spid="111"/>
                                        </p:tgtEl>
                                        <p:attrNameLst>
                                          <p:attrName>ppt_w</p:attrName>
                                        </p:attrNameLst>
                                      </p:cBhvr>
                                      <p:tavLst>
                                        <p:tav tm="0">
                                          <p:val>
                                            <p:strVal val="ppt_w"/>
                                          </p:val>
                                        </p:tav>
                                        <p:tav tm="100000">
                                          <p:val>
                                            <p:fltVal val="0"/>
                                          </p:val>
                                        </p:tav>
                                      </p:tavLst>
                                    </p:anim>
                                    <p:anim calcmode="lin" valueType="num">
                                      <p:cBhvr>
                                        <p:cTn id="117" dur="500"/>
                                        <p:tgtEl>
                                          <p:spTgt spid="111"/>
                                        </p:tgtEl>
                                        <p:attrNameLst>
                                          <p:attrName>ppt_h</p:attrName>
                                        </p:attrNameLst>
                                      </p:cBhvr>
                                      <p:tavLst>
                                        <p:tav tm="0">
                                          <p:val>
                                            <p:strVal val="ppt_h"/>
                                          </p:val>
                                        </p:tav>
                                        <p:tav tm="100000">
                                          <p:val>
                                            <p:strVal val="ppt_h"/>
                                          </p:val>
                                        </p:tav>
                                      </p:tavLst>
                                    </p:anim>
                                    <p:set>
                                      <p:cBhvr>
                                        <p:cTn id="118" dur="1" fill="hold">
                                          <p:stCondLst>
                                            <p:cond delay="499"/>
                                          </p:stCondLst>
                                        </p:cTn>
                                        <p:tgtEl>
                                          <p:spTgt spid="111"/>
                                        </p:tgtEl>
                                        <p:attrNameLst>
                                          <p:attrName>style.visibility</p:attrName>
                                        </p:attrNameLst>
                                      </p:cBhvr>
                                      <p:to>
                                        <p:strVal val="hidden"/>
                                      </p:to>
                                    </p:set>
                                  </p:childTnLst>
                                </p:cTn>
                              </p:par>
                              <p:par>
                                <p:cTn id="119" presetID="17" presetClass="exit" presetSubtype="10" fill="hold" grpId="1" nodeType="withEffect">
                                  <p:stCondLst>
                                    <p:cond delay="0"/>
                                  </p:stCondLst>
                                  <p:childTnLst>
                                    <p:anim calcmode="lin" valueType="num">
                                      <p:cBhvr>
                                        <p:cTn id="120" dur="500"/>
                                        <p:tgtEl>
                                          <p:spTgt spid="145"/>
                                        </p:tgtEl>
                                        <p:attrNameLst>
                                          <p:attrName>ppt_w</p:attrName>
                                        </p:attrNameLst>
                                      </p:cBhvr>
                                      <p:tavLst>
                                        <p:tav tm="0">
                                          <p:val>
                                            <p:strVal val="ppt_w"/>
                                          </p:val>
                                        </p:tav>
                                        <p:tav tm="100000">
                                          <p:val>
                                            <p:fltVal val="0"/>
                                          </p:val>
                                        </p:tav>
                                      </p:tavLst>
                                    </p:anim>
                                    <p:anim calcmode="lin" valueType="num">
                                      <p:cBhvr>
                                        <p:cTn id="121" dur="500"/>
                                        <p:tgtEl>
                                          <p:spTgt spid="145"/>
                                        </p:tgtEl>
                                        <p:attrNameLst>
                                          <p:attrName>ppt_h</p:attrName>
                                        </p:attrNameLst>
                                      </p:cBhvr>
                                      <p:tavLst>
                                        <p:tav tm="0">
                                          <p:val>
                                            <p:strVal val="ppt_h"/>
                                          </p:val>
                                        </p:tav>
                                        <p:tav tm="100000">
                                          <p:val>
                                            <p:strVal val="ppt_h"/>
                                          </p:val>
                                        </p:tav>
                                      </p:tavLst>
                                    </p:anim>
                                    <p:set>
                                      <p:cBhvr>
                                        <p:cTn id="122" dur="1" fill="hold">
                                          <p:stCondLst>
                                            <p:cond delay="499"/>
                                          </p:stCondLst>
                                        </p:cTn>
                                        <p:tgtEl>
                                          <p:spTgt spid="145"/>
                                        </p:tgtEl>
                                        <p:attrNameLst>
                                          <p:attrName>style.visibility</p:attrName>
                                        </p:attrNameLst>
                                      </p:cBhvr>
                                      <p:to>
                                        <p:strVal val="hidden"/>
                                      </p:to>
                                    </p:set>
                                  </p:childTnLst>
                                </p:cTn>
                              </p:par>
                            </p:childTnLst>
                          </p:cTn>
                        </p:par>
                        <p:par>
                          <p:cTn id="123" fill="hold">
                            <p:stCondLst>
                              <p:cond delay="500"/>
                            </p:stCondLst>
                            <p:childTnLst>
                              <p:par>
                                <p:cTn id="124" presetID="17" presetClass="exit" presetSubtype="10" fill="hold" grpId="0" nodeType="afterEffect">
                                  <p:stCondLst>
                                    <p:cond delay="0"/>
                                  </p:stCondLst>
                                  <p:childTnLst>
                                    <p:anim calcmode="lin" valueType="num">
                                      <p:cBhvr>
                                        <p:cTn id="125" dur="500"/>
                                        <p:tgtEl>
                                          <p:spTgt spid="104"/>
                                        </p:tgtEl>
                                        <p:attrNameLst>
                                          <p:attrName>ppt_w</p:attrName>
                                        </p:attrNameLst>
                                      </p:cBhvr>
                                      <p:tavLst>
                                        <p:tav tm="0">
                                          <p:val>
                                            <p:strVal val="ppt_w"/>
                                          </p:val>
                                        </p:tav>
                                        <p:tav tm="100000">
                                          <p:val>
                                            <p:fltVal val="0"/>
                                          </p:val>
                                        </p:tav>
                                      </p:tavLst>
                                    </p:anim>
                                    <p:anim calcmode="lin" valueType="num">
                                      <p:cBhvr>
                                        <p:cTn id="126" dur="500"/>
                                        <p:tgtEl>
                                          <p:spTgt spid="104"/>
                                        </p:tgtEl>
                                        <p:attrNameLst>
                                          <p:attrName>ppt_h</p:attrName>
                                        </p:attrNameLst>
                                      </p:cBhvr>
                                      <p:tavLst>
                                        <p:tav tm="0">
                                          <p:val>
                                            <p:strVal val="ppt_h"/>
                                          </p:val>
                                        </p:tav>
                                        <p:tav tm="100000">
                                          <p:val>
                                            <p:strVal val="ppt_h"/>
                                          </p:val>
                                        </p:tav>
                                      </p:tavLst>
                                    </p:anim>
                                    <p:set>
                                      <p:cBhvr>
                                        <p:cTn id="127" dur="1" fill="hold">
                                          <p:stCondLst>
                                            <p:cond delay="499"/>
                                          </p:stCondLst>
                                        </p:cTn>
                                        <p:tgtEl>
                                          <p:spTgt spid="104"/>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7" presetClass="entr" presetSubtype="10" fill="hold" grpId="0" nodeType="clickEffect">
                                  <p:stCondLst>
                                    <p:cond delay="0"/>
                                  </p:stCondLst>
                                  <p:childTnLst>
                                    <p:set>
                                      <p:cBhvr>
                                        <p:cTn id="131" dur="1" fill="hold">
                                          <p:stCondLst>
                                            <p:cond delay="0"/>
                                          </p:stCondLst>
                                        </p:cTn>
                                        <p:tgtEl>
                                          <p:spTgt spid="147"/>
                                        </p:tgtEl>
                                        <p:attrNameLst>
                                          <p:attrName>style.visibility</p:attrName>
                                        </p:attrNameLst>
                                      </p:cBhvr>
                                      <p:to>
                                        <p:strVal val="visible"/>
                                      </p:to>
                                    </p:set>
                                    <p:anim calcmode="lin" valueType="num">
                                      <p:cBhvr>
                                        <p:cTn id="132" dur="500" fill="hold"/>
                                        <p:tgtEl>
                                          <p:spTgt spid="147"/>
                                        </p:tgtEl>
                                        <p:attrNameLst>
                                          <p:attrName>ppt_w</p:attrName>
                                        </p:attrNameLst>
                                      </p:cBhvr>
                                      <p:tavLst>
                                        <p:tav tm="0">
                                          <p:val>
                                            <p:fltVal val="0"/>
                                          </p:val>
                                        </p:tav>
                                        <p:tav tm="100000">
                                          <p:val>
                                            <p:strVal val="#ppt_w"/>
                                          </p:val>
                                        </p:tav>
                                      </p:tavLst>
                                    </p:anim>
                                    <p:anim calcmode="lin" valueType="num">
                                      <p:cBhvr>
                                        <p:cTn id="133" dur="500" fill="hold"/>
                                        <p:tgtEl>
                                          <p:spTgt spid="147"/>
                                        </p:tgtEl>
                                        <p:attrNameLst>
                                          <p:attrName>ppt_h</p:attrName>
                                        </p:attrNameLst>
                                      </p:cBhvr>
                                      <p:tavLst>
                                        <p:tav tm="0">
                                          <p:val>
                                            <p:strVal val="#ppt_h"/>
                                          </p:val>
                                        </p:tav>
                                        <p:tav tm="100000">
                                          <p:val>
                                            <p:strVal val="#ppt_h"/>
                                          </p:val>
                                        </p:tav>
                                      </p:tavLst>
                                    </p:anim>
                                  </p:childTnLst>
                                </p:cTn>
                              </p:par>
                            </p:childTnLst>
                          </p:cTn>
                        </p:par>
                      </p:childTnLst>
                    </p:cTn>
                  </p:par>
                  <p:par>
                    <p:cTn id="134" fill="hold">
                      <p:stCondLst>
                        <p:cond delay="indefinite"/>
                      </p:stCondLst>
                      <p:childTnLst>
                        <p:par>
                          <p:cTn id="135" fill="hold">
                            <p:stCondLst>
                              <p:cond delay="0"/>
                            </p:stCondLst>
                            <p:childTnLst>
                              <p:par>
                                <p:cTn id="136" presetID="1" presetClass="exit" presetSubtype="0" fill="hold" grpId="1" nodeType="clickEffect">
                                  <p:stCondLst>
                                    <p:cond delay="0"/>
                                  </p:stCondLst>
                                  <p:childTnLst>
                                    <p:set>
                                      <p:cBhvr>
                                        <p:cTn id="137" dur="1" fill="hold">
                                          <p:stCondLst>
                                            <p:cond delay="0"/>
                                          </p:stCondLst>
                                        </p:cTn>
                                        <p:tgtEl>
                                          <p:spTgt spid="147"/>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139"/>
                                        </p:tgtEl>
                                      </p:cBhvr>
                                    </p:animEffect>
                                    <p:set>
                                      <p:cBhvr>
                                        <p:cTn id="140" dur="1" fill="hold">
                                          <p:stCondLst>
                                            <p:cond delay="499"/>
                                          </p:stCondLst>
                                        </p:cTn>
                                        <p:tgtEl>
                                          <p:spTgt spid="139"/>
                                        </p:tgtEl>
                                        <p:attrNameLst>
                                          <p:attrName>style.visibility</p:attrName>
                                        </p:attrNameLst>
                                      </p:cBhvr>
                                      <p:to>
                                        <p:strVal val="hidden"/>
                                      </p:to>
                                    </p:set>
                                  </p:childTnLst>
                                </p:cTn>
                              </p:par>
                              <p:par>
                                <p:cTn id="141" presetID="10" presetClass="exit" presetSubtype="0" fill="hold" grpId="0" nodeType="withEffect">
                                  <p:stCondLst>
                                    <p:cond delay="0"/>
                                  </p:stCondLst>
                                  <p:childTnLst>
                                    <p:animEffect transition="out" filter="fade">
                                      <p:cBhvr>
                                        <p:cTn id="142" dur="500"/>
                                        <p:tgtEl>
                                          <p:spTgt spid="140"/>
                                        </p:tgtEl>
                                      </p:cBhvr>
                                    </p:animEffect>
                                    <p:set>
                                      <p:cBhvr>
                                        <p:cTn id="143" dur="1" fill="hold">
                                          <p:stCondLst>
                                            <p:cond delay="499"/>
                                          </p:stCondLst>
                                        </p:cTn>
                                        <p:tgtEl>
                                          <p:spTgt spid="140"/>
                                        </p:tgtEl>
                                        <p:attrNameLst>
                                          <p:attrName>style.visibility</p:attrName>
                                        </p:attrNameLst>
                                      </p:cBhvr>
                                      <p:to>
                                        <p:strVal val="hidden"/>
                                      </p:to>
                                    </p:set>
                                  </p:childTnLst>
                                </p:cTn>
                              </p:par>
                              <p:par>
                                <p:cTn id="144" presetID="10" presetClass="entr" presetSubtype="0" fill="hold" nodeType="withEffect">
                                  <p:stCondLst>
                                    <p:cond delay="0"/>
                                  </p:stCondLst>
                                  <p:childTnLst>
                                    <p:set>
                                      <p:cBhvr>
                                        <p:cTn id="145" dur="1" fill="hold">
                                          <p:stCondLst>
                                            <p:cond delay="0"/>
                                          </p:stCondLst>
                                        </p:cTn>
                                        <p:tgtEl>
                                          <p:spTgt spid="163"/>
                                        </p:tgtEl>
                                        <p:attrNameLst>
                                          <p:attrName>style.visibility</p:attrName>
                                        </p:attrNameLst>
                                      </p:cBhvr>
                                      <p:to>
                                        <p:strVal val="visible"/>
                                      </p:to>
                                    </p:set>
                                    <p:animEffect transition="in" filter="fade">
                                      <p:cBhvr>
                                        <p:cTn id="146" dur="500"/>
                                        <p:tgtEl>
                                          <p:spTgt spid="163"/>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61"/>
                                        </p:tgtEl>
                                        <p:attrNameLst>
                                          <p:attrName>style.visibility</p:attrName>
                                        </p:attrNameLst>
                                      </p:cBhvr>
                                      <p:to>
                                        <p:strVal val="visible"/>
                                      </p:to>
                                    </p:set>
                                    <p:animEffect transition="in" filter="fade">
                                      <p:cBhvr>
                                        <p:cTn id="149" dur="500"/>
                                        <p:tgtEl>
                                          <p:spTgt spid="161"/>
                                        </p:tgtEl>
                                      </p:cBhvr>
                                    </p:animEffect>
                                  </p:childTnLst>
                                </p:cTn>
                              </p:par>
                            </p:childTnLst>
                          </p:cTn>
                        </p:par>
                      </p:childTnLst>
                    </p:cTn>
                  </p:par>
                  <p:par>
                    <p:cTn id="150" fill="hold">
                      <p:stCondLst>
                        <p:cond delay="indefinite"/>
                      </p:stCondLst>
                      <p:childTnLst>
                        <p:par>
                          <p:cTn id="151" fill="hold">
                            <p:stCondLst>
                              <p:cond delay="0"/>
                            </p:stCondLst>
                            <p:childTnLst>
                              <p:par>
                                <p:cTn id="152" presetID="17" presetClass="entr" presetSubtype="10" fill="hold" grpId="0" nodeType="clickEffect">
                                  <p:stCondLst>
                                    <p:cond delay="0"/>
                                  </p:stCondLst>
                                  <p:childTnLst>
                                    <p:set>
                                      <p:cBhvr>
                                        <p:cTn id="153" dur="1" fill="hold">
                                          <p:stCondLst>
                                            <p:cond delay="0"/>
                                          </p:stCondLst>
                                        </p:cTn>
                                        <p:tgtEl>
                                          <p:spTgt spid="149"/>
                                        </p:tgtEl>
                                        <p:attrNameLst>
                                          <p:attrName>style.visibility</p:attrName>
                                        </p:attrNameLst>
                                      </p:cBhvr>
                                      <p:to>
                                        <p:strVal val="visible"/>
                                      </p:to>
                                    </p:set>
                                    <p:anim calcmode="lin" valueType="num">
                                      <p:cBhvr>
                                        <p:cTn id="154" dur="500" fill="hold"/>
                                        <p:tgtEl>
                                          <p:spTgt spid="149"/>
                                        </p:tgtEl>
                                        <p:attrNameLst>
                                          <p:attrName>ppt_w</p:attrName>
                                        </p:attrNameLst>
                                      </p:cBhvr>
                                      <p:tavLst>
                                        <p:tav tm="0">
                                          <p:val>
                                            <p:fltVal val="0"/>
                                          </p:val>
                                        </p:tav>
                                        <p:tav tm="100000">
                                          <p:val>
                                            <p:strVal val="#ppt_w"/>
                                          </p:val>
                                        </p:tav>
                                      </p:tavLst>
                                    </p:anim>
                                    <p:anim calcmode="lin" valueType="num">
                                      <p:cBhvr>
                                        <p:cTn id="155" dur="500" fill="hold"/>
                                        <p:tgtEl>
                                          <p:spTgt spid="149"/>
                                        </p:tgtEl>
                                        <p:attrNameLst>
                                          <p:attrName>ppt_h</p:attrName>
                                        </p:attrNameLst>
                                      </p:cBhvr>
                                      <p:tavLst>
                                        <p:tav tm="0">
                                          <p:val>
                                            <p:strVal val="#ppt_h"/>
                                          </p:val>
                                        </p:tav>
                                        <p:tav tm="100000">
                                          <p:val>
                                            <p:strVal val="#ppt_h"/>
                                          </p:val>
                                        </p:tav>
                                      </p:tavLst>
                                    </p:anim>
                                  </p:childTnLst>
                                </p:cTn>
                              </p:par>
                            </p:childTnLst>
                          </p:cTn>
                        </p:par>
                      </p:childTnLst>
                    </p:cTn>
                  </p:par>
                  <p:par>
                    <p:cTn id="156" fill="hold">
                      <p:stCondLst>
                        <p:cond delay="indefinite"/>
                      </p:stCondLst>
                      <p:childTnLst>
                        <p:par>
                          <p:cTn id="157" fill="hold">
                            <p:stCondLst>
                              <p:cond delay="0"/>
                            </p:stCondLst>
                            <p:childTnLst>
                              <p:par>
                                <p:cTn id="158" presetID="1" presetClass="exit" presetSubtype="0" fill="hold" grpId="1" nodeType="clickEffect">
                                  <p:stCondLst>
                                    <p:cond delay="0"/>
                                  </p:stCondLst>
                                  <p:childTnLst>
                                    <p:set>
                                      <p:cBhvr>
                                        <p:cTn id="159" dur="1" fill="hold">
                                          <p:stCondLst>
                                            <p:cond delay="0"/>
                                          </p:stCondLst>
                                        </p:cTn>
                                        <p:tgtEl>
                                          <p:spTgt spid="149"/>
                                        </p:tgtEl>
                                        <p:attrNameLst>
                                          <p:attrName>style.visibility</p:attrName>
                                        </p:attrNameLst>
                                      </p:cBhvr>
                                      <p:to>
                                        <p:strVal val="hidden"/>
                                      </p:to>
                                    </p:set>
                                  </p:childTnLst>
                                </p:cTn>
                              </p:par>
                              <p:par>
                                <p:cTn id="160" presetID="10" presetClass="entr" presetSubtype="0" fill="hold" nodeType="withEffect">
                                  <p:stCondLst>
                                    <p:cond delay="0"/>
                                  </p:stCondLst>
                                  <p:childTnLst>
                                    <p:set>
                                      <p:cBhvr>
                                        <p:cTn id="161" dur="1" fill="hold">
                                          <p:stCondLst>
                                            <p:cond delay="0"/>
                                          </p:stCondLst>
                                        </p:cTn>
                                        <p:tgtEl>
                                          <p:spTgt spid="165"/>
                                        </p:tgtEl>
                                        <p:attrNameLst>
                                          <p:attrName>style.visibility</p:attrName>
                                        </p:attrNameLst>
                                      </p:cBhvr>
                                      <p:to>
                                        <p:strVal val="visible"/>
                                      </p:to>
                                    </p:set>
                                    <p:animEffect transition="in" filter="fade">
                                      <p:cBhvr>
                                        <p:cTn id="162" dur="500"/>
                                        <p:tgtEl>
                                          <p:spTgt spid="165"/>
                                        </p:tgtEl>
                                      </p:cBhvr>
                                    </p:animEffect>
                                  </p:childTnLst>
                                </p:cTn>
                              </p:par>
                              <p:par>
                                <p:cTn id="163" presetID="10" presetClass="exit" presetSubtype="0" fill="hold" nodeType="withEffect">
                                  <p:stCondLst>
                                    <p:cond delay="0"/>
                                  </p:stCondLst>
                                  <p:childTnLst>
                                    <p:animEffect transition="out" filter="fade">
                                      <p:cBhvr>
                                        <p:cTn id="164" dur="500"/>
                                        <p:tgtEl>
                                          <p:spTgt spid="137"/>
                                        </p:tgtEl>
                                      </p:cBhvr>
                                    </p:animEffect>
                                    <p:set>
                                      <p:cBhvr>
                                        <p:cTn id="165" dur="1" fill="hold">
                                          <p:stCondLst>
                                            <p:cond delay="499"/>
                                          </p:stCondLst>
                                        </p:cTn>
                                        <p:tgtEl>
                                          <p:spTgt spid="137"/>
                                        </p:tgtEl>
                                        <p:attrNameLst>
                                          <p:attrName>style.visibility</p:attrName>
                                        </p:attrNameLst>
                                      </p:cBhvr>
                                      <p:to>
                                        <p:strVal val="hidden"/>
                                      </p:to>
                                    </p:set>
                                  </p:childTnLst>
                                </p:cTn>
                              </p:par>
                              <p:par>
                                <p:cTn id="166" presetID="10" presetClass="exit" presetSubtype="0" fill="hold" grpId="0" nodeType="withEffect">
                                  <p:stCondLst>
                                    <p:cond delay="0"/>
                                  </p:stCondLst>
                                  <p:childTnLst>
                                    <p:animEffect transition="out" filter="fade">
                                      <p:cBhvr>
                                        <p:cTn id="167" dur="500"/>
                                        <p:tgtEl>
                                          <p:spTgt spid="135"/>
                                        </p:tgtEl>
                                      </p:cBhvr>
                                    </p:animEffect>
                                    <p:set>
                                      <p:cBhvr>
                                        <p:cTn id="168" dur="1" fill="hold">
                                          <p:stCondLst>
                                            <p:cond delay="499"/>
                                          </p:stCondLst>
                                        </p:cTn>
                                        <p:tgtEl>
                                          <p:spTgt spid="135"/>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17" presetClass="entr" presetSubtype="10" fill="hold" grpId="0" nodeType="clickEffect">
                                  <p:stCondLst>
                                    <p:cond delay="0"/>
                                  </p:stCondLst>
                                  <p:childTnLst>
                                    <p:set>
                                      <p:cBhvr>
                                        <p:cTn id="172" dur="1" fill="hold">
                                          <p:stCondLst>
                                            <p:cond delay="0"/>
                                          </p:stCondLst>
                                        </p:cTn>
                                        <p:tgtEl>
                                          <p:spTgt spid="150"/>
                                        </p:tgtEl>
                                        <p:attrNameLst>
                                          <p:attrName>style.visibility</p:attrName>
                                        </p:attrNameLst>
                                      </p:cBhvr>
                                      <p:to>
                                        <p:strVal val="visible"/>
                                      </p:to>
                                    </p:set>
                                    <p:anim calcmode="lin" valueType="num">
                                      <p:cBhvr>
                                        <p:cTn id="173" dur="500" fill="hold"/>
                                        <p:tgtEl>
                                          <p:spTgt spid="150"/>
                                        </p:tgtEl>
                                        <p:attrNameLst>
                                          <p:attrName>ppt_w</p:attrName>
                                        </p:attrNameLst>
                                      </p:cBhvr>
                                      <p:tavLst>
                                        <p:tav tm="0">
                                          <p:val>
                                            <p:fltVal val="0"/>
                                          </p:val>
                                        </p:tav>
                                        <p:tav tm="100000">
                                          <p:val>
                                            <p:strVal val="#ppt_w"/>
                                          </p:val>
                                        </p:tav>
                                      </p:tavLst>
                                    </p:anim>
                                    <p:anim calcmode="lin" valueType="num">
                                      <p:cBhvr>
                                        <p:cTn id="174" dur="500" fill="hold"/>
                                        <p:tgtEl>
                                          <p:spTgt spid="150"/>
                                        </p:tgtEl>
                                        <p:attrNameLst>
                                          <p:attrName>ppt_h</p:attrName>
                                        </p:attrNameLst>
                                      </p:cBhvr>
                                      <p:tavLst>
                                        <p:tav tm="0">
                                          <p:val>
                                            <p:strVal val="#ppt_h"/>
                                          </p:val>
                                        </p:tav>
                                        <p:tav tm="100000">
                                          <p:val>
                                            <p:strVal val="#ppt_h"/>
                                          </p:val>
                                        </p:tav>
                                      </p:tavLst>
                                    </p:anim>
                                  </p:childTnLst>
                                </p:cTn>
                              </p:par>
                            </p:childTnLst>
                          </p:cTn>
                        </p:par>
                      </p:childTnLst>
                    </p:cTn>
                  </p:par>
                  <p:par>
                    <p:cTn id="175" fill="hold">
                      <p:stCondLst>
                        <p:cond delay="indefinite"/>
                      </p:stCondLst>
                      <p:childTnLst>
                        <p:par>
                          <p:cTn id="176" fill="hold">
                            <p:stCondLst>
                              <p:cond delay="0"/>
                            </p:stCondLst>
                            <p:childTnLst>
                              <p:par>
                                <p:cTn id="177" presetID="17" presetClass="exit" presetSubtype="10" fill="hold" grpId="1" nodeType="clickEffect">
                                  <p:stCondLst>
                                    <p:cond delay="0"/>
                                  </p:stCondLst>
                                  <p:childTnLst>
                                    <p:anim calcmode="lin" valueType="num">
                                      <p:cBhvr>
                                        <p:cTn id="178" dur="500"/>
                                        <p:tgtEl>
                                          <p:spTgt spid="150"/>
                                        </p:tgtEl>
                                        <p:attrNameLst>
                                          <p:attrName>ppt_w</p:attrName>
                                        </p:attrNameLst>
                                      </p:cBhvr>
                                      <p:tavLst>
                                        <p:tav tm="0">
                                          <p:val>
                                            <p:strVal val="ppt_w"/>
                                          </p:val>
                                        </p:tav>
                                        <p:tav tm="100000">
                                          <p:val>
                                            <p:fltVal val="0"/>
                                          </p:val>
                                        </p:tav>
                                      </p:tavLst>
                                    </p:anim>
                                    <p:anim calcmode="lin" valueType="num">
                                      <p:cBhvr>
                                        <p:cTn id="179" dur="500"/>
                                        <p:tgtEl>
                                          <p:spTgt spid="150"/>
                                        </p:tgtEl>
                                        <p:attrNameLst>
                                          <p:attrName>ppt_h</p:attrName>
                                        </p:attrNameLst>
                                      </p:cBhvr>
                                      <p:tavLst>
                                        <p:tav tm="0">
                                          <p:val>
                                            <p:strVal val="ppt_h"/>
                                          </p:val>
                                        </p:tav>
                                        <p:tav tm="100000">
                                          <p:val>
                                            <p:strVal val="ppt_h"/>
                                          </p:val>
                                        </p:tav>
                                      </p:tavLst>
                                    </p:anim>
                                    <p:set>
                                      <p:cBhvr>
                                        <p:cTn id="180" dur="1" fill="hold">
                                          <p:stCondLst>
                                            <p:cond delay="499"/>
                                          </p:stCondLst>
                                        </p:cTn>
                                        <p:tgtEl>
                                          <p:spTgt spid="150"/>
                                        </p:tgtEl>
                                        <p:attrNameLst>
                                          <p:attrName>style.visibility</p:attrName>
                                        </p:attrNameLst>
                                      </p:cBhvr>
                                      <p:to>
                                        <p:strVal val="hidden"/>
                                      </p:to>
                                    </p:set>
                                  </p:childTnLst>
                                </p:cTn>
                              </p:par>
                              <p:par>
                                <p:cTn id="181" presetID="17" presetClass="exit" presetSubtype="10" fill="hold" grpId="0" nodeType="withEffect">
                                  <p:stCondLst>
                                    <p:cond delay="0"/>
                                  </p:stCondLst>
                                  <p:childTnLst>
                                    <p:anim calcmode="lin" valueType="num">
                                      <p:cBhvr>
                                        <p:cTn id="182" dur="500"/>
                                        <p:tgtEl>
                                          <p:spTgt spid="116"/>
                                        </p:tgtEl>
                                        <p:attrNameLst>
                                          <p:attrName>ppt_w</p:attrName>
                                        </p:attrNameLst>
                                      </p:cBhvr>
                                      <p:tavLst>
                                        <p:tav tm="0">
                                          <p:val>
                                            <p:strVal val="ppt_w"/>
                                          </p:val>
                                        </p:tav>
                                        <p:tav tm="100000">
                                          <p:val>
                                            <p:fltVal val="0"/>
                                          </p:val>
                                        </p:tav>
                                      </p:tavLst>
                                    </p:anim>
                                    <p:anim calcmode="lin" valueType="num">
                                      <p:cBhvr>
                                        <p:cTn id="183" dur="500"/>
                                        <p:tgtEl>
                                          <p:spTgt spid="116"/>
                                        </p:tgtEl>
                                        <p:attrNameLst>
                                          <p:attrName>ppt_h</p:attrName>
                                        </p:attrNameLst>
                                      </p:cBhvr>
                                      <p:tavLst>
                                        <p:tav tm="0">
                                          <p:val>
                                            <p:strVal val="ppt_h"/>
                                          </p:val>
                                        </p:tav>
                                        <p:tav tm="100000">
                                          <p:val>
                                            <p:strVal val="ppt_h"/>
                                          </p:val>
                                        </p:tav>
                                      </p:tavLst>
                                    </p:anim>
                                    <p:set>
                                      <p:cBhvr>
                                        <p:cTn id="184" dur="1" fill="hold">
                                          <p:stCondLst>
                                            <p:cond delay="499"/>
                                          </p:stCondLst>
                                        </p:cTn>
                                        <p:tgtEl>
                                          <p:spTgt spid="116"/>
                                        </p:tgtEl>
                                        <p:attrNameLst>
                                          <p:attrName>style.visibility</p:attrName>
                                        </p:attrNameLst>
                                      </p:cBhvr>
                                      <p:to>
                                        <p:strVal val="hidden"/>
                                      </p:to>
                                    </p:set>
                                  </p:childTnLst>
                                </p:cTn>
                              </p:par>
                              <p:par>
                                <p:cTn id="185" presetID="17" presetClass="exit" presetSubtype="10" fill="hold" nodeType="withEffect">
                                  <p:stCondLst>
                                    <p:cond delay="0"/>
                                  </p:stCondLst>
                                  <p:childTnLst>
                                    <p:anim calcmode="lin" valueType="num">
                                      <p:cBhvr>
                                        <p:cTn id="186" dur="500"/>
                                        <p:tgtEl>
                                          <p:spTgt spid="146"/>
                                        </p:tgtEl>
                                        <p:attrNameLst>
                                          <p:attrName>ppt_w</p:attrName>
                                        </p:attrNameLst>
                                      </p:cBhvr>
                                      <p:tavLst>
                                        <p:tav tm="0">
                                          <p:val>
                                            <p:strVal val="ppt_w"/>
                                          </p:val>
                                        </p:tav>
                                        <p:tav tm="100000">
                                          <p:val>
                                            <p:fltVal val="0"/>
                                          </p:val>
                                        </p:tav>
                                      </p:tavLst>
                                    </p:anim>
                                    <p:anim calcmode="lin" valueType="num">
                                      <p:cBhvr>
                                        <p:cTn id="187" dur="500"/>
                                        <p:tgtEl>
                                          <p:spTgt spid="146"/>
                                        </p:tgtEl>
                                        <p:attrNameLst>
                                          <p:attrName>ppt_h</p:attrName>
                                        </p:attrNameLst>
                                      </p:cBhvr>
                                      <p:tavLst>
                                        <p:tav tm="0">
                                          <p:val>
                                            <p:strVal val="ppt_h"/>
                                          </p:val>
                                        </p:tav>
                                        <p:tav tm="100000">
                                          <p:val>
                                            <p:strVal val="ppt_h"/>
                                          </p:val>
                                        </p:tav>
                                      </p:tavLst>
                                    </p:anim>
                                    <p:set>
                                      <p:cBhvr>
                                        <p:cTn id="188" dur="1" fill="hold">
                                          <p:stCondLst>
                                            <p:cond delay="499"/>
                                          </p:stCondLst>
                                        </p:cTn>
                                        <p:tgtEl>
                                          <p:spTgt spid="146"/>
                                        </p:tgtEl>
                                        <p:attrNameLst>
                                          <p:attrName>style.visibility</p:attrName>
                                        </p:attrNameLst>
                                      </p:cBhvr>
                                      <p:to>
                                        <p:strVal val="hidden"/>
                                      </p:to>
                                    </p:set>
                                  </p:childTnLst>
                                </p:cTn>
                              </p:par>
                              <p:par>
                                <p:cTn id="189" presetID="17" presetClass="exit" presetSubtype="10" fill="hold" grpId="0" nodeType="withEffect">
                                  <p:stCondLst>
                                    <p:cond delay="0"/>
                                  </p:stCondLst>
                                  <p:childTnLst>
                                    <p:anim calcmode="lin" valueType="num">
                                      <p:cBhvr>
                                        <p:cTn id="190" dur="500"/>
                                        <p:tgtEl>
                                          <p:spTgt spid="120"/>
                                        </p:tgtEl>
                                        <p:attrNameLst>
                                          <p:attrName>ppt_w</p:attrName>
                                        </p:attrNameLst>
                                      </p:cBhvr>
                                      <p:tavLst>
                                        <p:tav tm="0">
                                          <p:val>
                                            <p:strVal val="ppt_w"/>
                                          </p:val>
                                        </p:tav>
                                        <p:tav tm="100000">
                                          <p:val>
                                            <p:fltVal val="0"/>
                                          </p:val>
                                        </p:tav>
                                      </p:tavLst>
                                    </p:anim>
                                    <p:anim calcmode="lin" valueType="num">
                                      <p:cBhvr>
                                        <p:cTn id="191" dur="500"/>
                                        <p:tgtEl>
                                          <p:spTgt spid="120"/>
                                        </p:tgtEl>
                                        <p:attrNameLst>
                                          <p:attrName>ppt_h</p:attrName>
                                        </p:attrNameLst>
                                      </p:cBhvr>
                                      <p:tavLst>
                                        <p:tav tm="0">
                                          <p:val>
                                            <p:strVal val="ppt_h"/>
                                          </p:val>
                                        </p:tav>
                                        <p:tav tm="100000">
                                          <p:val>
                                            <p:strVal val="ppt_h"/>
                                          </p:val>
                                        </p:tav>
                                      </p:tavLst>
                                    </p:anim>
                                    <p:set>
                                      <p:cBhvr>
                                        <p:cTn id="192" dur="1" fill="hold">
                                          <p:stCondLst>
                                            <p:cond delay="499"/>
                                          </p:stCondLst>
                                        </p:cTn>
                                        <p:tgtEl>
                                          <p:spTgt spid="1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49" grpId="1" animBg="1"/>
      <p:bldP spid="141" grpId="0" animBg="1"/>
      <p:bldP spid="141" grpId="1" animBg="1"/>
      <p:bldP spid="143" grpId="0" animBg="1"/>
      <p:bldP spid="143" grpId="1" animBg="1"/>
      <p:bldP spid="145" grpId="0" animBg="1"/>
      <p:bldP spid="145" grpId="1" animBg="1"/>
      <p:bldP spid="147" grpId="0" animBg="1"/>
      <p:bldP spid="147" grpId="1" animBg="1"/>
      <p:bldP spid="150" grpId="0" animBg="1"/>
      <p:bldP spid="150" grpId="1" animBg="1"/>
      <p:bldP spid="138" grpId="0" animBg="1"/>
      <p:bldP spid="138" grpId="1" animBg="1"/>
      <p:bldP spid="140" grpId="0"/>
      <p:bldP spid="104" grpId="0" animBg="1"/>
      <p:bldP spid="108" grpId="0" animBg="1"/>
      <p:bldP spid="109" grpId="0" animBg="1"/>
      <p:bldP spid="110" grpId="0" animBg="1"/>
      <p:bldP spid="111" grpId="0" animBg="1"/>
      <p:bldP spid="113" grpId="0" animBg="1"/>
      <p:bldP spid="114" grpId="0" animBg="1"/>
      <p:bldP spid="115" grpId="0" animBg="1"/>
      <p:bldP spid="116" grpId="0" animBg="1"/>
      <p:bldP spid="120" grpId="0" animBg="1"/>
      <p:bldP spid="135" grpId="0" animBg="1"/>
      <p:bldP spid="16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Command language</a:t>
            </a:r>
            <a:endParaRPr lang="en-US" dirty="0"/>
          </a:p>
        </p:txBody>
      </p:sp>
      <p:sp>
        <p:nvSpPr>
          <p:cNvPr id="3" name="Content Placeholder 2"/>
          <p:cNvSpPr>
            <a:spLocks noGrp="1"/>
          </p:cNvSpPr>
          <p:nvPr>
            <p:ph idx="1"/>
          </p:nvPr>
        </p:nvSpPr>
        <p:spPr/>
        <p:txBody>
          <a:bodyPr/>
          <a:lstStyle/>
          <a:p>
            <a:r>
              <a:rPr lang="en-US" sz="3200" dirty="0" smtClean="0"/>
              <a:t>x := E</a:t>
            </a:r>
          </a:p>
          <a:p>
            <a:pPr lvl="1"/>
            <a:r>
              <a:rPr sz="2400" smtClean="0"/>
              <a:t>x := x + 1</a:t>
            </a:r>
          </a:p>
          <a:p>
            <a:pPr lvl="1"/>
            <a:endParaRPr sz="2400" smtClean="0"/>
          </a:p>
          <a:p>
            <a:pPr lvl="1"/>
            <a:r>
              <a:rPr sz="2400" smtClean="0"/>
              <a:t>x := 10</a:t>
            </a:r>
          </a:p>
          <a:p>
            <a:endParaRPr lang="en-US" sz="3200" dirty="0" smtClean="0"/>
          </a:p>
          <a:p>
            <a:r>
              <a:rPr lang="en-US" sz="3200" dirty="0" smtClean="0">
                <a:solidFill>
                  <a:schemeClr val="accent2"/>
                </a:solidFill>
              </a:rPr>
              <a:t>havoc</a:t>
            </a:r>
            <a:r>
              <a:rPr lang="en-US" sz="3200" dirty="0" smtClean="0"/>
              <a:t> x</a:t>
            </a:r>
          </a:p>
          <a:p>
            <a:endParaRPr lang="en-US" sz="3200" dirty="0" smtClean="0"/>
          </a:p>
          <a:p>
            <a:r>
              <a:rPr lang="en-US" sz="3200" dirty="0" smtClean="0"/>
              <a:t>S ; T</a:t>
            </a:r>
            <a:endParaRPr lang="en-US" sz="3200" dirty="0"/>
          </a:p>
        </p:txBody>
      </p:sp>
      <p:sp>
        <p:nvSpPr>
          <p:cNvPr id="4" name="Content Placeholder 3"/>
          <p:cNvSpPr>
            <a:spLocks noGrp="1"/>
          </p:cNvSpPr>
          <p:nvPr>
            <p:ph sz="half" idx="4294967295"/>
          </p:nvPr>
        </p:nvSpPr>
        <p:spPr>
          <a:xfrm>
            <a:off x="5029200" y="1411288"/>
            <a:ext cx="4114800" cy="2609850"/>
          </a:xfrm>
        </p:spPr>
        <p:txBody>
          <a:bodyPr/>
          <a:lstStyle/>
          <a:p>
            <a:r>
              <a:rPr lang="en-US" sz="3200" dirty="0" smtClean="0">
                <a:solidFill>
                  <a:schemeClr val="accent2"/>
                </a:solidFill>
              </a:rPr>
              <a:t>assert</a:t>
            </a:r>
            <a:r>
              <a:rPr lang="en-US" sz="3200" dirty="0" smtClean="0"/>
              <a:t> P</a:t>
            </a:r>
          </a:p>
          <a:p>
            <a:endParaRPr lang="en-US" sz="3200" dirty="0" smtClean="0"/>
          </a:p>
          <a:p>
            <a:r>
              <a:rPr lang="en-US" sz="3200" dirty="0" smtClean="0">
                <a:solidFill>
                  <a:schemeClr val="accent2"/>
                </a:solidFill>
              </a:rPr>
              <a:t>assume</a:t>
            </a:r>
            <a:r>
              <a:rPr lang="en-US" sz="3200" dirty="0" smtClean="0"/>
              <a:t> P</a:t>
            </a:r>
          </a:p>
          <a:p>
            <a:endParaRPr lang="en-US" sz="3200" dirty="0" smtClean="0"/>
          </a:p>
          <a:p>
            <a:r>
              <a:rPr lang="en-US" sz="3200" dirty="0" smtClean="0"/>
              <a:t>S </a:t>
            </a:r>
            <a:r>
              <a:rPr lang="en-US" sz="3200" dirty="0" smtClean="0">
                <a:sym typeface="Symbol"/>
              </a:rPr>
              <a:t> T</a:t>
            </a:r>
            <a:endParaRPr lang="en-US" sz="3200" dirty="0"/>
          </a:p>
        </p:txBody>
      </p:sp>
      <p:sp>
        <p:nvSpPr>
          <p:cNvPr id="5" name="Oval 4"/>
          <p:cNvSpPr/>
          <p:nvPr/>
        </p:nvSpPr>
        <p:spPr bwMode="auto">
          <a:xfrm>
            <a:off x="3054014" y="2119802"/>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Oval 5"/>
          <p:cNvSpPr/>
          <p:nvPr/>
        </p:nvSpPr>
        <p:spPr bwMode="auto">
          <a:xfrm>
            <a:off x="3054014" y="186536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Oval 6"/>
          <p:cNvSpPr/>
          <p:nvPr/>
        </p:nvSpPr>
        <p:spPr bwMode="auto">
          <a:xfrm>
            <a:off x="3054014" y="1618869"/>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Oval 7"/>
          <p:cNvSpPr/>
          <p:nvPr/>
        </p:nvSpPr>
        <p:spPr bwMode="auto">
          <a:xfrm>
            <a:off x="3387969" y="186536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Oval 8"/>
          <p:cNvSpPr/>
          <p:nvPr/>
        </p:nvSpPr>
        <p:spPr bwMode="auto">
          <a:xfrm>
            <a:off x="3387969" y="1610918"/>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Oval 9"/>
          <p:cNvSpPr/>
          <p:nvPr/>
        </p:nvSpPr>
        <p:spPr bwMode="auto">
          <a:xfrm>
            <a:off x="3387969" y="136442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11" name="Straight Arrow Connector 10"/>
          <p:cNvCxnSpPr>
            <a:stCxn id="7" idx="7"/>
            <a:endCxn id="10" idx="3"/>
          </p:cNvCxnSpPr>
          <p:nvPr/>
        </p:nvCxnSpPr>
        <p:spPr>
          <a:xfrm rot="5400000" flipH="1" flipV="1">
            <a:off x="3209857" y="1440757"/>
            <a:ext cx="158273" cy="23778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2" name="Straight Arrow Connector 11"/>
          <p:cNvCxnSpPr>
            <a:stCxn id="6" idx="7"/>
            <a:endCxn id="9" idx="3"/>
          </p:cNvCxnSpPr>
          <p:nvPr/>
        </p:nvCxnSpPr>
        <p:spPr>
          <a:xfrm rot="5400000" flipH="1" flipV="1">
            <a:off x="3209857" y="1687248"/>
            <a:ext cx="158273" cy="23778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3" name="Straight Arrow Connector 12"/>
          <p:cNvCxnSpPr>
            <a:stCxn id="5" idx="7"/>
            <a:endCxn id="8" idx="3"/>
          </p:cNvCxnSpPr>
          <p:nvPr/>
        </p:nvCxnSpPr>
        <p:spPr>
          <a:xfrm rot="5400000" flipH="1" flipV="1">
            <a:off x="3209857" y="1941690"/>
            <a:ext cx="158273" cy="23778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14" name="Oval 13"/>
          <p:cNvSpPr/>
          <p:nvPr/>
        </p:nvSpPr>
        <p:spPr bwMode="auto">
          <a:xfrm>
            <a:off x="3077867" y="3180291"/>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 name="Oval 14"/>
          <p:cNvSpPr/>
          <p:nvPr/>
        </p:nvSpPr>
        <p:spPr bwMode="auto">
          <a:xfrm>
            <a:off x="3077867" y="2925849"/>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Oval 15"/>
          <p:cNvSpPr/>
          <p:nvPr/>
        </p:nvSpPr>
        <p:spPr bwMode="auto">
          <a:xfrm>
            <a:off x="3077867" y="2679358"/>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Oval 16"/>
          <p:cNvSpPr/>
          <p:nvPr/>
        </p:nvSpPr>
        <p:spPr bwMode="auto">
          <a:xfrm>
            <a:off x="3411822" y="2862239"/>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18" name="Straight Arrow Connector 17"/>
          <p:cNvCxnSpPr>
            <a:stCxn id="16" idx="6"/>
            <a:endCxn id="17" idx="1"/>
          </p:cNvCxnSpPr>
          <p:nvPr/>
        </p:nvCxnSpPr>
        <p:spPr>
          <a:xfrm>
            <a:off x="3213870" y="2747360"/>
            <a:ext cx="217869" cy="13479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9" name="Straight Arrow Connector 18"/>
          <p:cNvCxnSpPr>
            <a:stCxn id="15" idx="6"/>
            <a:endCxn id="17" idx="2"/>
          </p:cNvCxnSpPr>
          <p:nvPr/>
        </p:nvCxnSpPr>
        <p:spPr>
          <a:xfrm flipV="1">
            <a:off x="3213870" y="2930241"/>
            <a:ext cx="197952" cy="63610"/>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0" name="Straight Arrow Connector 19"/>
          <p:cNvCxnSpPr>
            <a:stCxn id="14" idx="7"/>
            <a:endCxn id="17" idx="3"/>
          </p:cNvCxnSpPr>
          <p:nvPr/>
        </p:nvCxnSpPr>
        <p:spPr>
          <a:xfrm rot="5400000" flipH="1" flipV="1">
            <a:off x="3201905" y="2970374"/>
            <a:ext cx="221883" cy="23778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21" name="Oval 20"/>
          <p:cNvSpPr/>
          <p:nvPr/>
        </p:nvSpPr>
        <p:spPr bwMode="auto">
          <a:xfrm>
            <a:off x="2908517" y="4332756"/>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Oval 21"/>
          <p:cNvSpPr/>
          <p:nvPr/>
        </p:nvSpPr>
        <p:spPr bwMode="auto">
          <a:xfrm>
            <a:off x="2908517" y="4078314"/>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Oval 22"/>
          <p:cNvSpPr/>
          <p:nvPr/>
        </p:nvSpPr>
        <p:spPr bwMode="auto">
          <a:xfrm>
            <a:off x="2908517" y="383182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 name="Oval 23"/>
          <p:cNvSpPr/>
          <p:nvPr/>
        </p:nvSpPr>
        <p:spPr bwMode="auto">
          <a:xfrm>
            <a:off x="3560524" y="4332756"/>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5" name="Oval 24"/>
          <p:cNvSpPr/>
          <p:nvPr/>
        </p:nvSpPr>
        <p:spPr bwMode="auto">
          <a:xfrm>
            <a:off x="3560524" y="4078314"/>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 name="Oval 25"/>
          <p:cNvSpPr/>
          <p:nvPr/>
        </p:nvSpPr>
        <p:spPr bwMode="auto">
          <a:xfrm>
            <a:off x="3560524" y="383182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27" name="Straight Arrow Connector 26"/>
          <p:cNvCxnSpPr>
            <a:stCxn id="23" idx="7"/>
            <a:endCxn id="26" idx="1"/>
          </p:cNvCxnSpPr>
          <p:nvPr/>
        </p:nvCxnSpPr>
        <p:spPr>
          <a:xfrm rot="5400000" flipH="1" flipV="1">
            <a:off x="3302522" y="3573821"/>
            <a:ext cx="1588" cy="55583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8" name="Straight Arrow Connector 27"/>
          <p:cNvCxnSpPr>
            <a:stCxn id="23" idx="6"/>
            <a:endCxn id="25" idx="1"/>
          </p:cNvCxnSpPr>
          <p:nvPr/>
        </p:nvCxnSpPr>
        <p:spPr>
          <a:xfrm>
            <a:off x="3044520" y="3899825"/>
            <a:ext cx="535921" cy="19840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9" name="Straight Arrow Connector 28"/>
          <p:cNvCxnSpPr>
            <a:stCxn id="23" idx="5"/>
            <a:endCxn id="24" idx="1"/>
          </p:cNvCxnSpPr>
          <p:nvPr/>
        </p:nvCxnSpPr>
        <p:spPr>
          <a:xfrm rot="16200000" flipH="1">
            <a:off x="3100140" y="3872372"/>
            <a:ext cx="404764" cy="55583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0" name="Straight Arrow Connector 29"/>
          <p:cNvCxnSpPr>
            <a:stCxn id="22" idx="7"/>
            <a:endCxn id="26" idx="2"/>
          </p:cNvCxnSpPr>
          <p:nvPr/>
        </p:nvCxnSpPr>
        <p:spPr>
          <a:xfrm rot="5400000" flipH="1" flipV="1">
            <a:off x="3193360" y="3731068"/>
            <a:ext cx="198406" cy="535921"/>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1" name="Straight Arrow Connector 30"/>
          <p:cNvCxnSpPr>
            <a:stCxn id="22" idx="6"/>
            <a:endCxn id="25" idx="2"/>
          </p:cNvCxnSpPr>
          <p:nvPr/>
        </p:nvCxnSpPr>
        <p:spPr>
          <a:xfrm>
            <a:off x="3044520" y="4146316"/>
            <a:ext cx="516004"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2" name="Straight Arrow Connector 31"/>
          <p:cNvCxnSpPr>
            <a:stCxn id="22" idx="5"/>
            <a:endCxn id="24" idx="2"/>
          </p:cNvCxnSpPr>
          <p:nvPr/>
        </p:nvCxnSpPr>
        <p:spPr>
          <a:xfrm rot="16200000" flipH="1">
            <a:off x="3189384" y="4029618"/>
            <a:ext cx="206358" cy="535921"/>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3" name="Straight Arrow Connector 32"/>
          <p:cNvCxnSpPr>
            <a:stCxn id="21" idx="7"/>
            <a:endCxn id="26" idx="3"/>
          </p:cNvCxnSpPr>
          <p:nvPr/>
        </p:nvCxnSpPr>
        <p:spPr>
          <a:xfrm rot="5400000" flipH="1" flipV="1">
            <a:off x="3100140" y="3872372"/>
            <a:ext cx="404764" cy="55583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4" name="Straight Arrow Connector 33"/>
          <p:cNvCxnSpPr>
            <a:stCxn id="21" idx="6"/>
            <a:endCxn id="25" idx="3"/>
          </p:cNvCxnSpPr>
          <p:nvPr/>
        </p:nvCxnSpPr>
        <p:spPr>
          <a:xfrm flipV="1">
            <a:off x="3044520" y="4194400"/>
            <a:ext cx="535921" cy="20635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5" name="Straight Arrow Connector 34"/>
          <p:cNvCxnSpPr>
            <a:stCxn id="21" idx="5"/>
            <a:endCxn id="24" idx="3"/>
          </p:cNvCxnSpPr>
          <p:nvPr/>
        </p:nvCxnSpPr>
        <p:spPr>
          <a:xfrm rot="16200000" flipH="1">
            <a:off x="3302522" y="4170923"/>
            <a:ext cx="1588" cy="55583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49" name="Oval 48"/>
          <p:cNvSpPr/>
          <p:nvPr/>
        </p:nvSpPr>
        <p:spPr bwMode="auto">
          <a:xfrm>
            <a:off x="7847611" y="1949819"/>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0" name="Oval 49"/>
          <p:cNvSpPr/>
          <p:nvPr/>
        </p:nvSpPr>
        <p:spPr bwMode="auto">
          <a:xfrm>
            <a:off x="7847611" y="169537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1" name="Oval 50"/>
          <p:cNvSpPr/>
          <p:nvPr/>
        </p:nvSpPr>
        <p:spPr bwMode="auto">
          <a:xfrm>
            <a:off x="7847611" y="1448886"/>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2" name="Oval 51"/>
          <p:cNvSpPr/>
          <p:nvPr/>
        </p:nvSpPr>
        <p:spPr bwMode="auto">
          <a:xfrm>
            <a:off x="8449989" y="169537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3" name="Oval 52"/>
          <p:cNvSpPr/>
          <p:nvPr/>
        </p:nvSpPr>
        <p:spPr bwMode="auto">
          <a:xfrm>
            <a:off x="8449989" y="1448886"/>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54" name="Straight Arrow Connector 53"/>
          <p:cNvCxnSpPr>
            <a:stCxn id="51" idx="6"/>
            <a:endCxn id="53" idx="2"/>
          </p:cNvCxnSpPr>
          <p:nvPr/>
        </p:nvCxnSpPr>
        <p:spPr>
          <a:xfrm>
            <a:off x="7983614" y="1516888"/>
            <a:ext cx="466375"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55" name="Straight Arrow Connector 54"/>
          <p:cNvCxnSpPr>
            <a:stCxn id="50" idx="6"/>
            <a:endCxn id="52" idx="2"/>
          </p:cNvCxnSpPr>
          <p:nvPr/>
        </p:nvCxnSpPr>
        <p:spPr>
          <a:xfrm>
            <a:off x="7983614" y="1763379"/>
            <a:ext cx="466375"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56" name="Lightning Bolt 55"/>
          <p:cNvSpPr/>
          <p:nvPr/>
        </p:nvSpPr>
        <p:spPr bwMode="auto">
          <a:xfrm>
            <a:off x="8402790" y="1880173"/>
            <a:ext cx="339359" cy="304731"/>
          </a:xfrm>
          <a:prstGeom prst="lightningBol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57" name="Straight Arrow Connector 56"/>
          <p:cNvCxnSpPr>
            <a:stCxn id="49" idx="6"/>
            <a:endCxn id="56" idx="2"/>
          </p:cNvCxnSpPr>
          <p:nvPr/>
        </p:nvCxnSpPr>
        <p:spPr>
          <a:xfrm flipV="1">
            <a:off x="7983614" y="2017090"/>
            <a:ext cx="498077" cy="731"/>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58" name="Left Brace 57"/>
          <p:cNvSpPr/>
          <p:nvPr/>
        </p:nvSpPr>
        <p:spPr>
          <a:xfrm>
            <a:off x="7483872" y="1421524"/>
            <a:ext cx="234462" cy="422031"/>
          </a:xfrm>
          <a:prstGeom prst="leftBrace">
            <a:avLst/>
          </a:pr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59" name="Left Brace 58"/>
          <p:cNvSpPr/>
          <p:nvPr/>
        </p:nvSpPr>
        <p:spPr>
          <a:xfrm>
            <a:off x="7483872" y="1906078"/>
            <a:ext cx="234462" cy="203202"/>
          </a:xfrm>
          <a:prstGeom prst="leftBrace">
            <a:avLst/>
          </a:pr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0" name="TextBox 59"/>
          <p:cNvSpPr txBox="1"/>
          <p:nvPr/>
        </p:nvSpPr>
        <p:spPr>
          <a:xfrm>
            <a:off x="6784398" y="1374625"/>
            <a:ext cx="660402" cy="523220"/>
          </a:xfrm>
          <a:prstGeom prst="rect">
            <a:avLst/>
          </a:prstGeom>
          <a:noFill/>
        </p:spPr>
        <p:txBody>
          <a:bodyPr wrap="square" rtlCol="0">
            <a:spAutoFit/>
          </a:bodyPr>
          <a:lstStyle/>
          <a:p>
            <a:pPr algn="r"/>
            <a:r>
              <a:rPr lang="en-US" sz="2800" dirty="0" smtClean="0">
                <a:solidFill>
                  <a:schemeClr val="bg1"/>
                </a:solidFill>
              </a:rPr>
              <a:t>P</a:t>
            </a:r>
            <a:endParaRPr lang="en-US" sz="2800" dirty="0">
              <a:solidFill>
                <a:schemeClr val="bg1"/>
              </a:solidFill>
            </a:endParaRPr>
          </a:p>
        </p:txBody>
      </p:sp>
      <p:sp>
        <p:nvSpPr>
          <p:cNvPr id="61" name="TextBox 60"/>
          <p:cNvSpPr txBox="1"/>
          <p:nvPr/>
        </p:nvSpPr>
        <p:spPr>
          <a:xfrm>
            <a:off x="6440518" y="1745856"/>
            <a:ext cx="1004282" cy="523220"/>
          </a:xfrm>
          <a:prstGeom prst="rect">
            <a:avLst/>
          </a:prstGeom>
          <a:noFill/>
        </p:spPr>
        <p:txBody>
          <a:bodyPr wrap="square" rtlCol="0">
            <a:spAutoFit/>
          </a:bodyPr>
          <a:lstStyle/>
          <a:p>
            <a:pPr algn="r"/>
            <a:r>
              <a:rPr lang="en-US" sz="2800" dirty="0" smtClean="0">
                <a:solidFill>
                  <a:schemeClr val="bg1"/>
                </a:solidFill>
                <a:latin typeface="Segoe UI"/>
                <a:cs typeface="Segoe UI"/>
                <a:sym typeface="Symbol"/>
              </a:rPr>
              <a:t>¬</a:t>
            </a:r>
            <a:r>
              <a:rPr lang="en-US" sz="2800" dirty="0" smtClean="0">
                <a:solidFill>
                  <a:schemeClr val="bg1"/>
                </a:solidFill>
              </a:rPr>
              <a:t>P</a:t>
            </a:r>
            <a:endParaRPr lang="en-US" sz="2800" dirty="0">
              <a:solidFill>
                <a:schemeClr val="bg1"/>
              </a:solidFill>
            </a:endParaRPr>
          </a:p>
        </p:txBody>
      </p:sp>
      <p:sp>
        <p:nvSpPr>
          <p:cNvPr id="62" name="Oval 61"/>
          <p:cNvSpPr/>
          <p:nvPr/>
        </p:nvSpPr>
        <p:spPr bwMode="auto">
          <a:xfrm>
            <a:off x="7793440" y="3314631"/>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3" name="Oval 62"/>
          <p:cNvSpPr/>
          <p:nvPr/>
        </p:nvSpPr>
        <p:spPr bwMode="auto">
          <a:xfrm>
            <a:off x="7793440" y="306814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4" name="Oval 63"/>
          <p:cNvSpPr/>
          <p:nvPr/>
        </p:nvSpPr>
        <p:spPr bwMode="auto">
          <a:xfrm>
            <a:off x="8395818" y="3314631"/>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5" name="Oval 64"/>
          <p:cNvSpPr/>
          <p:nvPr/>
        </p:nvSpPr>
        <p:spPr bwMode="auto">
          <a:xfrm>
            <a:off x="8395818" y="306814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66" name="Straight Arrow Connector 65"/>
          <p:cNvCxnSpPr>
            <a:stCxn id="63" idx="6"/>
            <a:endCxn id="65" idx="2"/>
          </p:cNvCxnSpPr>
          <p:nvPr/>
        </p:nvCxnSpPr>
        <p:spPr>
          <a:xfrm>
            <a:off x="7929443" y="3136142"/>
            <a:ext cx="466375"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67" name="Left Brace 66"/>
          <p:cNvSpPr/>
          <p:nvPr/>
        </p:nvSpPr>
        <p:spPr>
          <a:xfrm>
            <a:off x="7429701" y="3040778"/>
            <a:ext cx="234462" cy="422031"/>
          </a:xfrm>
          <a:prstGeom prst="leftBrace">
            <a:avLst/>
          </a:prstGeom>
          <a:ln w="190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8" name="TextBox 67"/>
          <p:cNvSpPr txBox="1"/>
          <p:nvPr/>
        </p:nvSpPr>
        <p:spPr>
          <a:xfrm>
            <a:off x="6730227" y="2993879"/>
            <a:ext cx="660402" cy="523220"/>
          </a:xfrm>
          <a:prstGeom prst="rect">
            <a:avLst/>
          </a:prstGeom>
          <a:noFill/>
        </p:spPr>
        <p:txBody>
          <a:bodyPr wrap="square" rtlCol="0">
            <a:spAutoFit/>
          </a:bodyPr>
          <a:lstStyle/>
          <a:p>
            <a:pPr algn="r"/>
            <a:r>
              <a:rPr lang="en-US" sz="2800" dirty="0" smtClean="0">
                <a:solidFill>
                  <a:schemeClr val="bg1"/>
                </a:solidFill>
              </a:rPr>
              <a:t>P</a:t>
            </a:r>
            <a:endParaRPr lang="en-US" sz="2800" dirty="0">
              <a:solidFill>
                <a:schemeClr val="bg1"/>
              </a:solidFill>
            </a:endParaRPr>
          </a:p>
        </p:txBody>
      </p:sp>
      <p:cxnSp>
        <p:nvCxnSpPr>
          <p:cNvPr id="70" name="Straight Arrow Connector 69"/>
          <p:cNvCxnSpPr>
            <a:stCxn id="62" idx="6"/>
            <a:endCxn id="64" idx="2"/>
          </p:cNvCxnSpPr>
          <p:nvPr/>
        </p:nvCxnSpPr>
        <p:spPr>
          <a:xfrm>
            <a:off x="7929443" y="3382633"/>
            <a:ext cx="466375" cy="158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105" name="Oval 104"/>
          <p:cNvSpPr/>
          <p:nvPr/>
        </p:nvSpPr>
        <p:spPr bwMode="auto">
          <a:xfrm>
            <a:off x="1937279" y="5407489"/>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6" name="Oval 105"/>
          <p:cNvSpPr/>
          <p:nvPr/>
        </p:nvSpPr>
        <p:spPr bwMode="auto">
          <a:xfrm>
            <a:off x="1937279" y="513871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7" name="Oval 106"/>
          <p:cNvSpPr/>
          <p:nvPr/>
        </p:nvSpPr>
        <p:spPr bwMode="auto">
          <a:xfrm>
            <a:off x="1937279" y="6213816"/>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2" name="Oval 111"/>
          <p:cNvSpPr/>
          <p:nvPr/>
        </p:nvSpPr>
        <p:spPr bwMode="auto">
          <a:xfrm>
            <a:off x="1937279" y="5945041"/>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8" name="Oval 117"/>
          <p:cNvSpPr/>
          <p:nvPr/>
        </p:nvSpPr>
        <p:spPr bwMode="auto">
          <a:xfrm>
            <a:off x="4194941" y="5497064"/>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9" name="Oval 118"/>
          <p:cNvSpPr/>
          <p:nvPr/>
        </p:nvSpPr>
        <p:spPr bwMode="auto">
          <a:xfrm>
            <a:off x="4194941" y="518477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2" name="Lightning Bolt 141"/>
          <p:cNvSpPr/>
          <p:nvPr/>
        </p:nvSpPr>
        <p:spPr bwMode="auto">
          <a:xfrm>
            <a:off x="4116243" y="4808164"/>
            <a:ext cx="339359" cy="304731"/>
          </a:xfrm>
          <a:prstGeom prst="lightningBol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6" name="Oval 185"/>
          <p:cNvSpPr/>
          <p:nvPr/>
        </p:nvSpPr>
        <p:spPr bwMode="auto">
          <a:xfrm>
            <a:off x="5644913" y="4359705"/>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7" name="Oval 186"/>
          <p:cNvSpPr/>
          <p:nvPr/>
        </p:nvSpPr>
        <p:spPr bwMode="auto">
          <a:xfrm>
            <a:off x="5644913" y="480129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8" name="Oval 187"/>
          <p:cNvSpPr/>
          <p:nvPr/>
        </p:nvSpPr>
        <p:spPr bwMode="auto">
          <a:xfrm>
            <a:off x="5644913" y="519827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9" name="Oval 188"/>
          <p:cNvSpPr/>
          <p:nvPr/>
        </p:nvSpPr>
        <p:spPr bwMode="auto">
          <a:xfrm>
            <a:off x="5644913" y="595210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0" name="Oval 189"/>
          <p:cNvSpPr/>
          <p:nvPr/>
        </p:nvSpPr>
        <p:spPr bwMode="auto">
          <a:xfrm>
            <a:off x="6537011" y="4136681"/>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1" name="Oval 190"/>
          <p:cNvSpPr/>
          <p:nvPr/>
        </p:nvSpPr>
        <p:spPr bwMode="auto">
          <a:xfrm>
            <a:off x="6537011" y="4569348"/>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2" name="Oval 191"/>
          <p:cNvSpPr/>
          <p:nvPr/>
        </p:nvSpPr>
        <p:spPr bwMode="auto">
          <a:xfrm>
            <a:off x="6537011" y="5175974"/>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4" name="Lightning Bolt 193"/>
          <p:cNvSpPr/>
          <p:nvPr/>
        </p:nvSpPr>
        <p:spPr bwMode="auto">
          <a:xfrm>
            <a:off x="6481463" y="5858862"/>
            <a:ext cx="339359" cy="304731"/>
          </a:xfrm>
          <a:prstGeom prst="lightningBol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8" name="Oval 197"/>
          <p:cNvSpPr/>
          <p:nvPr/>
        </p:nvSpPr>
        <p:spPr bwMode="auto">
          <a:xfrm>
            <a:off x="7616588" y="4359705"/>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9" name="Oval 198"/>
          <p:cNvSpPr/>
          <p:nvPr/>
        </p:nvSpPr>
        <p:spPr bwMode="auto">
          <a:xfrm>
            <a:off x="7616588" y="480129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0" name="Oval 199"/>
          <p:cNvSpPr/>
          <p:nvPr/>
        </p:nvSpPr>
        <p:spPr bwMode="auto">
          <a:xfrm>
            <a:off x="7616588" y="519827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1" name="Oval 200"/>
          <p:cNvSpPr/>
          <p:nvPr/>
        </p:nvSpPr>
        <p:spPr bwMode="auto">
          <a:xfrm>
            <a:off x="7616588" y="595210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3" name="Oval 202"/>
          <p:cNvSpPr/>
          <p:nvPr/>
        </p:nvSpPr>
        <p:spPr bwMode="auto">
          <a:xfrm>
            <a:off x="8508686" y="4569348"/>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4" name="Oval 203"/>
          <p:cNvSpPr/>
          <p:nvPr/>
        </p:nvSpPr>
        <p:spPr bwMode="auto">
          <a:xfrm>
            <a:off x="8508686" y="5175974"/>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6" name="Oval 205"/>
          <p:cNvSpPr/>
          <p:nvPr/>
        </p:nvSpPr>
        <p:spPr bwMode="auto">
          <a:xfrm>
            <a:off x="7616588" y="552835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7" name="Oval 206"/>
          <p:cNvSpPr/>
          <p:nvPr/>
        </p:nvSpPr>
        <p:spPr bwMode="auto">
          <a:xfrm>
            <a:off x="8508686" y="5666628"/>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209" name="Straight Arrow Connector 208"/>
          <p:cNvCxnSpPr>
            <a:stCxn id="186" idx="6"/>
            <a:endCxn id="190" idx="2"/>
          </p:cNvCxnSpPr>
          <p:nvPr/>
        </p:nvCxnSpPr>
        <p:spPr>
          <a:xfrm flipV="1">
            <a:off x="5780916" y="4204683"/>
            <a:ext cx="756095" cy="223024"/>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11" name="Straight Arrow Connector 210"/>
          <p:cNvCxnSpPr>
            <a:stCxn id="198" idx="6"/>
            <a:endCxn id="203" idx="1"/>
          </p:cNvCxnSpPr>
          <p:nvPr/>
        </p:nvCxnSpPr>
        <p:spPr>
          <a:xfrm>
            <a:off x="7752591" y="4427707"/>
            <a:ext cx="776012" cy="161558"/>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13" name="Straight Arrow Connector 212"/>
          <p:cNvCxnSpPr>
            <a:stCxn id="187" idx="7"/>
            <a:endCxn id="191" idx="2"/>
          </p:cNvCxnSpPr>
          <p:nvPr/>
        </p:nvCxnSpPr>
        <p:spPr>
          <a:xfrm rot="5400000" flipH="1" flipV="1">
            <a:off x="6057075" y="4341274"/>
            <a:ext cx="183860" cy="776012"/>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15" name="Straight Arrow Connector 214"/>
          <p:cNvCxnSpPr>
            <a:stCxn id="188" idx="6"/>
            <a:endCxn id="192" idx="2"/>
          </p:cNvCxnSpPr>
          <p:nvPr/>
        </p:nvCxnSpPr>
        <p:spPr>
          <a:xfrm flipV="1">
            <a:off x="5780916" y="5243976"/>
            <a:ext cx="756095" cy="22303"/>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17" name="Straight Arrow Connector 216"/>
          <p:cNvCxnSpPr>
            <a:stCxn id="200" idx="6"/>
            <a:endCxn id="204" idx="2"/>
          </p:cNvCxnSpPr>
          <p:nvPr/>
        </p:nvCxnSpPr>
        <p:spPr>
          <a:xfrm flipV="1">
            <a:off x="7752591" y="5243976"/>
            <a:ext cx="756095" cy="22303"/>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19" name="Straight Arrow Connector 218"/>
          <p:cNvCxnSpPr>
            <a:stCxn id="199" idx="5"/>
            <a:endCxn id="204" idx="1"/>
          </p:cNvCxnSpPr>
          <p:nvPr/>
        </p:nvCxnSpPr>
        <p:spPr>
          <a:xfrm rot="16200000" flipH="1">
            <a:off x="7991382" y="4658670"/>
            <a:ext cx="278512" cy="795929"/>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21" name="Straight Arrow Connector 220"/>
          <p:cNvCxnSpPr>
            <a:stCxn id="206" idx="6"/>
            <a:endCxn id="207" idx="2"/>
          </p:cNvCxnSpPr>
          <p:nvPr/>
        </p:nvCxnSpPr>
        <p:spPr>
          <a:xfrm>
            <a:off x="7752591" y="5596355"/>
            <a:ext cx="756095" cy="138275"/>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23" name="Straight Arrow Connector 222"/>
          <p:cNvCxnSpPr>
            <a:stCxn id="189" idx="6"/>
            <a:endCxn id="194" idx="2"/>
          </p:cNvCxnSpPr>
          <p:nvPr/>
        </p:nvCxnSpPr>
        <p:spPr>
          <a:xfrm flipV="1">
            <a:off x="5780916" y="5995779"/>
            <a:ext cx="779448" cy="24323"/>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225" name="Straight Arrow Connector 224"/>
          <p:cNvCxnSpPr>
            <a:stCxn id="201" idx="7"/>
            <a:endCxn id="203" idx="3"/>
          </p:cNvCxnSpPr>
          <p:nvPr/>
        </p:nvCxnSpPr>
        <p:spPr>
          <a:xfrm rot="5400000" flipH="1" flipV="1">
            <a:off x="7487347" y="4930762"/>
            <a:ext cx="1286583" cy="795929"/>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53" name="Straight Arrow Connector 152"/>
          <p:cNvCxnSpPr>
            <a:stCxn id="106" idx="7"/>
            <a:endCxn id="142" idx="2"/>
          </p:cNvCxnSpPr>
          <p:nvPr/>
        </p:nvCxnSpPr>
        <p:spPr>
          <a:xfrm rot="5400000" flipH="1" flipV="1">
            <a:off x="3017480" y="3980967"/>
            <a:ext cx="213549" cy="2141779"/>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56" name="Straight Arrow Connector 155"/>
          <p:cNvCxnSpPr>
            <a:stCxn id="106" idx="6"/>
            <a:endCxn id="119" idx="2"/>
          </p:cNvCxnSpPr>
          <p:nvPr/>
        </p:nvCxnSpPr>
        <p:spPr>
          <a:xfrm>
            <a:off x="2073282" y="5206715"/>
            <a:ext cx="2121659" cy="46060"/>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58" name="Straight Arrow Connector 157"/>
          <p:cNvCxnSpPr>
            <a:stCxn id="105" idx="6"/>
            <a:endCxn id="119" idx="3"/>
          </p:cNvCxnSpPr>
          <p:nvPr/>
        </p:nvCxnSpPr>
        <p:spPr>
          <a:xfrm flipV="1">
            <a:off x="2073282" y="5300859"/>
            <a:ext cx="2141576" cy="174632"/>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60" name="Straight Arrow Connector 159"/>
          <p:cNvCxnSpPr>
            <a:stCxn id="105" idx="5"/>
            <a:endCxn id="118" idx="2"/>
          </p:cNvCxnSpPr>
          <p:nvPr/>
        </p:nvCxnSpPr>
        <p:spPr>
          <a:xfrm rot="16200000" flipH="1">
            <a:off x="3103408" y="4473532"/>
            <a:ext cx="41491" cy="214157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161" name="TextBox 160"/>
          <p:cNvSpPr txBox="1"/>
          <p:nvPr/>
        </p:nvSpPr>
        <p:spPr>
          <a:xfrm>
            <a:off x="4068231" y="5688465"/>
            <a:ext cx="563526" cy="369332"/>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p:txBody>
      </p:sp>
      <p:cxnSp>
        <p:nvCxnSpPr>
          <p:cNvPr id="163" name="Straight Arrow Connector 162"/>
          <p:cNvCxnSpPr>
            <a:stCxn id="112" idx="6"/>
            <a:endCxn id="161" idx="1"/>
          </p:cNvCxnSpPr>
          <p:nvPr/>
        </p:nvCxnSpPr>
        <p:spPr>
          <a:xfrm flipV="1">
            <a:off x="2073282" y="5943600"/>
            <a:ext cx="2041518" cy="69443"/>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65" name="Straight Arrow Connector 164"/>
          <p:cNvCxnSpPr>
            <a:stCxn id="107" idx="6"/>
            <a:endCxn id="142" idx="3"/>
          </p:cNvCxnSpPr>
          <p:nvPr/>
        </p:nvCxnSpPr>
        <p:spPr>
          <a:xfrm flipV="1">
            <a:off x="2073282" y="5018584"/>
            <a:ext cx="2200260" cy="1263234"/>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09722 0 " pathEditMode="relative" ptsTypes="AA">
                                      <p:cBhvr>
                                        <p:cTn id="6" dur="2000" fill="hold"/>
                                        <p:tgtEl>
                                          <p:spTgt spid="18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09722 0 " pathEditMode="relative" ptsTypes="AA">
                                      <p:cBhvr>
                                        <p:cTn id="8" dur="2000" fill="hold"/>
                                        <p:tgtEl>
                                          <p:spTgt spid="187"/>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09722 0 " pathEditMode="relative" ptsTypes="AA">
                                      <p:cBhvr>
                                        <p:cTn id="10" dur="2000" fill="hold"/>
                                        <p:tgtEl>
                                          <p:spTgt spid="188"/>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09722 0 " pathEditMode="relative" ptsTypes="AA">
                                      <p:cBhvr>
                                        <p:cTn id="12" dur="2000" fill="hold"/>
                                        <p:tgtEl>
                                          <p:spTgt spid="189"/>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09722 0 " pathEditMode="relative" ptsTypes="AA">
                                      <p:cBhvr>
                                        <p:cTn id="14" dur="2000" fill="hold"/>
                                        <p:tgtEl>
                                          <p:spTgt spid="190"/>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L 0.09722 0 " pathEditMode="relative" ptsTypes="AA">
                                      <p:cBhvr>
                                        <p:cTn id="16" dur="2000" fill="hold"/>
                                        <p:tgtEl>
                                          <p:spTgt spid="191"/>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L 0.09722 0 " pathEditMode="relative" ptsTypes="AA">
                                      <p:cBhvr>
                                        <p:cTn id="18" dur="2000" fill="hold"/>
                                        <p:tgtEl>
                                          <p:spTgt spid="192"/>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L 0.09722 0 " pathEditMode="relative" ptsTypes="AA">
                                      <p:cBhvr>
                                        <p:cTn id="20" dur="2000" fill="hold"/>
                                        <p:tgtEl>
                                          <p:spTgt spid="194"/>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 0 L 0.09722 0 " pathEditMode="relative" ptsTypes="AA">
                                      <p:cBhvr>
                                        <p:cTn id="22" dur="2000" fill="hold"/>
                                        <p:tgtEl>
                                          <p:spTgt spid="209"/>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0 0 L 0.09722 0 " pathEditMode="relative" ptsTypes="AA">
                                      <p:cBhvr>
                                        <p:cTn id="24" dur="2000" fill="hold"/>
                                        <p:tgtEl>
                                          <p:spTgt spid="213"/>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0 0 L 0.09722 0 " pathEditMode="relative" ptsTypes="AA">
                                      <p:cBhvr>
                                        <p:cTn id="26" dur="2000" fill="hold"/>
                                        <p:tgtEl>
                                          <p:spTgt spid="215"/>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0 0 L 0.09722 0 " pathEditMode="relative" ptsTypes="AA">
                                      <p:cBhvr>
                                        <p:cTn id="28" dur="2000" fill="hold"/>
                                        <p:tgtEl>
                                          <p:spTgt spid="223"/>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 0 L -0.11945 0 " pathEditMode="relative" ptsTypes="AA">
                                      <p:cBhvr>
                                        <p:cTn id="30" dur="2000" fill="hold"/>
                                        <p:tgtEl>
                                          <p:spTgt spid="198"/>
                                        </p:tgtEl>
                                        <p:attrNameLst>
                                          <p:attrName>ppt_x</p:attrName>
                                          <p:attrName>ppt_y</p:attrName>
                                        </p:attrNameLst>
                                      </p:cBhvr>
                                    </p:animMotion>
                                  </p:childTnLst>
                                </p:cTn>
                              </p:par>
                              <p:par>
                                <p:cTn id="31" presetID="0" presetClass="path" presetSubtype="0" accel="50000" decel="50000" fill="hold" grpId="0" nodeType="withEffect">
                                  <p:stCondLst>
                                    <p:cond delay="0"/>
                                  </p:stCondLst>
                                  <p:childTnLst>
                                    <p:animMotion origin="layout" path="M 0 0 L -0.11945 0 " pathEditMode="relative" ptsTypes="AA">
                                      <p:cBhvr>
                                        <p:cTn id="32" dur="2000" fill="hold"/>
                                        <p:tgtEl>
                                          <p:spTgt spid="199"/>
                                        </p:tgtEl>
                                        <p:attrNameLst>
                                          <p:attrName>ppt_x</p:attrName>
                                          <p:attrName>ppt_y</p:attrName>
                                        </p:attrNameLst>
                                      </p:cBhvr>
                                    </p:animMotion>
                                  </p:childTnLst>
                                </p:cTn>
                              </p:par>
                              <p:par>
                                <p:cTn id="33" presetID="0" presetClass="path" presetSubtype="0" accel="50000" decel="50000" fill="hold" grpId="0" nodeType="withEffect">
                                  <p:stCondLst>
                                    <p:cond delay="0"/>
                                  </p:stCondLst>
                                  <p:childTnLst>
                                    <p:animMotion origin="layout" path="M 0 0 L -0.11945 0 " pathEditMode="relative" ptsTypes="AA">
                                      <p:cBhvr>
                                        <p:cTn id="34" dur="2000" fill="hold"/>
                                        <p:tgtEl>
                                          <p:spTgt spid="200"/>
                                        </p:tgtEl>
                                        <p:attrNameLst>
                                          <p:attrName>ppt_x</p:attrName>
                                          <p:attrName>ppt_y</p:attrName>
                                        </p:attrNameLst>
                                      </p:cBhvr>
                                    </p:animMotion>
                                  </p:childTnLst>
                                </p:cTn>
                              </p:par>
                              <p:par>
                                <p:cTn id="35" presetID="0" presetClass="path" presetSubtype="0" accel="50000" decel="50000" fill="hold" grpId="0" nodeType="withEffect">
                                  <p:stCondLst>
                                    <p:cond delay="0"/>
                                  </p:stCondLst>
                                  <p:childTnLst>
                                    <p:animMotion origin="layout" path="M 0 0 L -0.11945 0 " pathEditMode="relative" ptsTypes="AA">
                                      <p:cBhvr>
                                        <p:cTn id="36" dur="2000" fill="hold"/>
                                        <p:tgtEl>
                                          <p:spTgt spid="201"/>
                                        </p:tgtEl>
                                        <p:attrNameLst>
                                          <p:attrName>ppt_x</p:attrName>
                                          <p:attrName>ppt_y</p:attrName>
                                        </p:attrNameLst>
                                      </p:cBhvr>
                                    </p:animMotion>
                                  </p:childTnLst>
                                </p:cTn>
                              </p:par>
                              <p:par>
                                <p:cTn id="37" presetID="0" presetClass="path" presetSubtype="0" accel="50000" decel="50000" fill="hold" grpId="0" nodeType="withEffect">
                                  <p:stCondLst>
                                    <p:cond delay="0"/>
                                  </p:stCondLst>
                                  <p:childTnLst>
                                    <p:animMotion origin="layout" path="M 0 0 L -0.11945 0 " pathEditMode="relative" ptsTypes="AA">
                                      <p:cBhvr>
                                        <p:cTn id="38" dur="2000" fill="hold"/>
                                        <p:tgtEl>
                                          <p:spTgt spid="203"/>
                                        </p:tgtEl>
                                        <p:attrNameLst>
                                          <p:attrName>ppt_x</p:attrName>
                                          <p:attrName>ppt_y</p:attrName>
                                        </p:attrNameLst>
                                      </p:cBhvr>
                                    </p:animMotion>
                                  </p:childTnLst>
                                </p:cTn>
                              </p:par>
                              <p:par>
                                <p:cTn id="39" presetID="0" presetClass="path" presetSubtype="0" accel="50000" decel="50000" fill="hold" grpId="0" nodeType="withEffect">
                                  <p:stCondLst>
                                    <p:cond delay="0"/>
                                  </p:stCondLst>
                                  <p:childTnLst>
                                    <p:animMotion origin="layout" path="M 0 0 L -0.11945 0 " pathEditMode="relative" ptsTypes="AA">
                                      <p:cBhvr>
                                        <p:cTn id="40" dur="2000" fill="hold"/>
                                        <p:tgtEl>
                                          <p:spTgt spid="204"/>
                                        </p:tgtEl>
                                        <p:attrNameLst>
                                          <p:attrName>ppt_x</p:attrName>
                                          <p:attrName>ppt_y</p:attrName>
                                        </p:attrNameLst>
                                      </p:cBhvr>
                                    </p:animMotion>
                                  </p:childTnLst>
                                </p:cTn>
                              </p:par>
                              <p:par>
                                <p:cTn id="41" presetID="0" presetClass="path" presetSubtype="0" accel="50000" decel="50000" fill="hold" grpId="0" nodeType="withEffect">
                                  <p:stCondLst>
                                    <p:cond delay="0"/>
                                  </p:stCondLst>
                                  <p:childTnLst>
                                    <p:animMotion origin="layout" path="M 0 0 L -0.11945 0 " pathEditMode="relative" ptsTypes="AA">
                                      <p:cBhvr>
                                        <p:cTn id="42" dur="2000" fill="hold"/>
                                        <p:tgtEl>
                                          <p:spTgt spid="206"/>
                                        </p:tgtEl>
                                        <p:attrNameLst>
                                          <p:attrName>ppt_x</p:attrName>
                                          <p:attrName>ppt_y</p:attrName>
                                        </p:attrNameLst>
                                      </p:cBhvr>
                                    </p:animMotion>
                                  </p:childTnLst>
                                </p:cTn>
                              </p:par>
                              <p:par>
                                <p:cTn id="43" presetID="0" presetClass="path" presetSubtype="0" accel="50000" decel="50000" fill="hold" grpId="0" nodeType="withEffect">
                                  <p:stCondLst>
                                    <p:cond delay="0"/>
                                  </p:stCondLst>
                                  <p:childTnLst>
                                    <p:animMotion origin="layout" path="M 0 0 L -0.11945 0 " pathEditMode="relative" ptsTypes="AA">
                                      <p:cBhvr>
                                        <p:cTn id="44" dur="2000" fill="hold"/>
                                        <p:tgtEl>
                                          <p:spTgt spid="207"/>
                                        </p:tgtEl>
                                        <p:attrNameLst>
                                          <p:attrName>ppt_x</p:attrName>
                                          <p:attrName>ppt_y</p:attrName>
                                        </p:attrNameLst>
                                      </p:cBhvr>
                                    </p:animMotion>
                                  </p:childTnLst>
                                </p:cTn>
                              </p:par>
                              <p:par>
                                <p:cTn id="45" presetID="0" presetClass="path" presetSubtype="0" accel="50000" decel="50000" fill="hold" nodeType="withEffect">
                                  <p:stCondLst>
                                    <p:cond delay="0"/>
                                  </p:stCondLst>
                                  <p:childTnLst>
                                    <p:animMotion origin="layout" path="M 0 0 L -0.11945 0 " pathEditMode="relative" ptsTypes="AA">
                                      <p:cBhvr>
                                        <p:cTn id="46" dur="2000" fill="hold"/>
                                        <p:tgtEl>
                                          <p:spTgt spid="211"/>
                                        </p:tgtEl>
                                        <p:attrNameLst>
                                          <p:attrName>ppt_x</p:attrName>
                                          <p:attrName>ppt_y</p:attrName>
                                        </p:attrNameLst>
                                      </p:cBhvr>
                                    </p:animMotion>
                                  </p:childTnLst>
                                </p:cTn>
                              </p:par>
                              <p:par>
                                <p:cTn id="47" presetID="0" presetClass="path" presetSubtype="0" accel="50000" decel="50000" fill="hold" nodeType="withEffect">
                                  <p:stCondLst>
                                    <p:cond delay="0"/>
                                  </p:stCondLst>
                                  <p:childTnLst>
                                    <p:animMotion origin="layout" path="M 0 0 L -0.11945 0 " pathEditMode="relative" ptsTypes="AA">
                                      <p:cBhvr>
                                        <p:cTn id="48" dur="2000" fill="hold"/>
                                        <p:tgtEl>
                                          <p:spTgt spid="217"/>
                                        </p:tgtEl>
                                        <p:attrNameLst>
                                          <p:attrName>ppt_x</p:attrName>
                                          <p:attrName>ppt_y</p:attrName>
                                        </p:attrNameLst>
                                      </p:cBhvr>
                                    </p:animMotion>
                                  </p:childTnLst>
                                </p:cTn>
                              </p:par>
                              <p:par>
                                <p:cTn id="49" presetID="0" presetClass="path" presetSubtype="0" accel="50000" decel="50000" fill="hold" nodeType="withEffect">
                                  <p:stCondLst>
                                    <p:cond delay="0"/>
                                  </p:stCondLst>
                                  <p:childTnLst>
                                    <p:animMotion origin="layout" path="M 0 0 L -0.11945 0 " pathEditMode="relative" ptsTypes="AA">
                                      <p:cBhvr>
                                        <p:cTn id="50" dur="2000" fill="hold"/>
                                        <p:tgtEl>
                                          <p:spTgt spid="219"/>
                                        </p:tgtEl>
                                        <p:attrNameLst>
                                          <p:attrName>ppt_x</p:attrName>
                                          <p:attrName>ppt_y</p:attrName>
                                        </p:attrNameLst>
                                      </p:cBhvr>
                                    </p:animMotion>
                                  </p:childTnLst>
                                </p:cTn>
                              </p:par>
                              <p:par>
                                <p:cTn id="51" presetID="0" presetClass="path" presetSubtype="0" accel="50000" decel="50000" fill="hold" nodeType="withEffect">
                                  <p:stCondLst>
                                    <p:cond delay="0"/>
                                  </p:stCondLst>
                                  <p:childTnLst>
                                    <p:animMotion origin="layout" path="M 0 0 L -0.11945 0 " pathEditMode="relative" ptsTypes="AA">
                                      <p:cBhvr>
                                        <p:cTn id="52" dur="2000" fill="hold"/>
                                        <p:tgtEl>
                                          <p:spTgt spid="221"/>
                                        </p:tgtEl>
                                        <p:attrNameLst>
                                          <p:attrName>ppt_x</p:attrName>
                                          <p:attrName>ppt_y</p:attrName>
                                        </p:attrNameLst>
                                      </p:cBhvr>
                                    </p:animMotion>
                                  </p:childTnLst>
                                </p:cTn>
                              </p:par>
                              <p:par>
                                <p:cTn id="53" presetID="0" presetClass="path" presetSubtype="0" accel="50000" decel="50000" fill="hold" nodeType="withEffect">
                                  <p:stCondLst>
                                    <p:cond delay="0"/>
                                  </p:stCondLst>
                                  <p:childTnLst>
                                    <p:animMotion origin="layout" path="M 0 0 L -0.11945 0 " pathEditMode="relative" ptsTypes="AA">
                                      <p:cBhvr>
                                        <p:cTn id="54" dur="2000" fill="hold"/>
                                        <p:tgtEl>
                                          <p:spTgt spid="2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4" grpId="0" animBg="1"/>
      <p:bldP spid="198" grpId="0" animBg="1"/>
      <p:bldP spid="199" grpId="0" animBg="1"/>
      <p:bldP spid="200" grpId="0" animBg="1"/>
      <p:bldP spid="201" grpId="0" animBg="1"/>
      <p:bldP spid="203" grpId="0" animBg="1"/>
      <p:bldP spid="204" grpId="0" animBg="1"/>
      <p:bldP spid="206" grpId="0" animBg="1"/>
      <p:bldP spid="20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800" smtClean="0"/>
              <a:t>Reasoning about execution </a:t>
            </a:r>
            <a:r>
              <a:rPr sz="4800" smtClean="0">
                <a:latin typeface="Calibri" pitchFamily="34" charset="0"/>
              </a:rPr>
              <a:t>traces</a:t>
            </a:r>
            <a:endParaRPr lang="en-US" sz="4800" dirty="0">
              <a:latin typeface="Calibri" pitchFamily="34" charset="0"/>
            </a:endParaRPr>
          </a:p>
        </p:txBody>
      </p:sp>
      <p:sp>
        <p:nvSpPr>
          <p:cNvPr id="3" name="Content Placeholder 2"/>
          <p:cNvSpPr>
            <a:spLocks noGrp="1"/>
          </p:cNvSpPr>
          <p:nvPr>
            <p:ph idx="1"/>
          </p:nvPr>
        </p:nvSpPr>
        <p:spPr>
          <a:xfrm>
            <a:off x="381000" y="1412875"/>
            <a:ext cx="8382000" cy="2210862"/>
          </a:xfrm>
        </p:spPr>
        <p:txBody>
          <a:bodyPr/>
          <a:lstStyle/>
          <a:p>
            <a:pPr>
              <a:tabLst>
                <a:tab pos="3206750" algn="l"/>
              </a:tabLst>
            </a:pPr>
            <a:r>
              <a:rPr lang="en-US" sz="3200" dirty="0" smtClean="0">
                <a:latin typeface="Calibri" pitchFamily="34" charset="0"/>
              </a:rPr>
              <a:t>Hoare triple	{ P }  S  { Q }	says that</a:t>
            </a:r>
          </a:p>
          <a:p>
            <a:pPr lvl="1">
              <a:buNone/>
            </a:pPr>
            <a:r>
              <a:rPr sz="3200" smtClean="0">
                <a:latin typeface="Calibri" pitchFamily="34" charset="0"/>
              </a:rPr>
              <a:t>	every terminating execution trace of S that starts in a state satisfying P</a:t>
            </a:r>
          </a:p>
          <a:p>
            <a:pPr lvl="2"/>
            <a:r>
              <a:rPr sz="3200" smtClean="0">
                <a:latin typeface="Calibri" pitchFamily="34" charset="0"/>
              </a:rPr>
              <a:t>does not go wrong, and</a:t>
            </a:r>
          </a:p>
          <a:p>
            <a:pPr lvl="2"/>
            <a:r>
              <a:rPr sz="3200" smtClean="0">
                <a:latin typeface="Calibri" pitchFamily="34" charset="0"/>
              </a:rPr>
              <a:t>terminates in a state satisfying Q</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800" smtClean="0">
                <a:latin typeface="Calibri" pitchFamily="34" charset="0"/>
              </a:rPr>
              <a:t>Reasoning about execution traces</a:t>
            </a:r>
            <a:endParaRPr lang="en-US" sz="4800" dirty="0">
              <a:latin typeface="Calibri" pitchFamily="34" charset="0"/>
            </a:endParaRPr>
          </a:p>
        </p:txBody>
      </p:sp>
      <p:sp>
        <p:nvSpPr>
          <p:cNvPr id="3" name="Content Placeholder 2"/>
          <p:cNvSpPr>
            <a:spLocks noGrp="1"/>
          </p:cNvSpPr>
          <p:nvPr>
            <p:ph idx="1"/>
          </p:nvPr>
        </p:nvSpPr>
        <p:spPr/>
        <p:txBody>
          <a:bodyPr/>
          <a:lstStyle/>
          <a:p>
            <a:pPr>
              <a:tabLst>
                <a:tab pos="3206750" algn="l"/>
              </a:tabLst>
            </a:pPr>
            <a:r>
              <a:rPr lang="en-US" sz="3200" dirty="0" smtClean="0">
                <a:latin typeface="Calibri" pitchFamily="34" charset="0"/>
              </a:rPr>
              <a:t>Hoare triple	{ P }  S  { Q }	says that</a:t>
            </a:r>
          </a:p>
          <a:p>
            <a:pPr lvl="1">
              <a:buNone/>
            </a:pPr>
            <a:r>
              <a:rPr sz="3200" smtClean="0">
                <a:latin typeface="Calibri" pitchFamily="34" charset="0"/>
              </a:rPr>
              <a:t>	every terminating execution trace of S that starts in a state satisfying P</a:t>
            </a:r>
          </a:p>
          <a:p>
            <a:pPr lvl="2"/>
            <a:r>
              <a:rPr sz="3200" smtClean="0">
                <a:latin typeface="Calibri" pitchFamily="34" charset="0"/>
              </a:rPr>
              <a:t>does not go wrong, and</a:t>
            </a:r>
          </a:p>
          <a:p>
            <a:pPr lvl="2"/>
            <a:r>
              <a:rPr sz="3200" smtClean="0">
                <a:latin typeface="Calibri" pitchFamily="34" charset="0"/>
              </a:rPr>
              <a:t>terminates in a state satisfying Q</a:t>
            </a:r>
          </a:p>
          <a:p>
            <a:r>
              <a:rPr lang="en-US" sz="3200" dirty="0" smtClean="0">
                <a:latin typeface="Calibri" pitchFamily="34" charset="0"/>
                <a:sym typeface="Symbol"/>
              </a:rPr>
              <a:t>Given S and Q, what is the weakest </a:t>
            </a:r>
            <a:r>
              <a:rPr lang="en-US" sz="3200" dirty="0" smtClean="0">
                <a:solidFill>
                  <a:srgbClr val="FF0000"/>
                </a:solidFill>
                <a:latin typeface="Calibri" pitchFamily="34" charset="0"/>
                <a:sym typeface="Symbol"/>
              </a:rPr>
              <a:t>P’ </a:t>
            </a:r>
            <a:r>
              <a:rPr lang="en-US" sz="3200" dirty="0" smtClean="0">
                <a:latin typeface="Calibri" pitchFamily="34" charset="0"/>
                <a:sym typeface="Symbol"/>
              </a:rPr>
              <a:t>satisfying {</a:t>
            </a:r>
            <a:r>
              <a:rPr lang="en-US" sz="3200" dirty="0" smtClean="0">
                <a:solidFill>
                  <a:srgbClr val="FF0000"/>
                </a:solidFill>
                <a:latin typeface="Calibri" pitchFamily="34" charset="0"/>
                <a:sym typeface="Symbol"/>
              </a:rPr>
              <a:t>P’</a:t>
            </a:r>
            <a:r>
              <a:rPr lang="en-US" sz="3200" dirty="0" smtClean="0">
                <a:latin typeface="Calibri" pitchFamily="34" charset="0"/>
                <a:sym typeface="Symbol"/>
              </a:rPr>
              <a:t>} S {Q} ?</a:t>
            </a:r>
          </a:p>
          <a:p>
            <a:pPr lvl="1"/>
            <a:r>
              <a:rPr sz="3200" smtClean="0">
                <a:latin typeface="Calibri" pitchFamily="34" charset="0"/>
                <a:sym typeface="Symbol"/>
              </a:rPr>
              <a:t>P' is called the </a:t>
            </a:r>
            <a:r>
              <a:rPr sz="3200" i="1" smtClean="0">
                <a:solidFill>
                  <a:srgbClr val="FF0000"/>
                </a:solidFill>
                <a:latin typeface="Calibri" pitchFamily="34" charset="0"/>
                <a:sym typeface="Symbol"/>
              </a:rPr>
              <a:t>weakest precondition</a:t>
            </a:r>
            <a:r>
              <a:rPr sz="3200" smtClean="0">
                <a:solidFill>
                  <a:srgbClr val="FF0000"/>
                </a:solidFill>
                <a:latin typeface="Calibri" pitchFamily="34" charset="0"/>
                <a:sym typeface="Symbol"/>
              </a:rPr>
              <a:t> </a:t>
            </a:r>
            <a:r>
              <a:rPr sz="3200" smtClean="0">
                <a:latin typeface="Calibri" pitchFamily="34" charset="0"/>
                <a:sym typeface="Symbol"/>
              </a:rPr>
              <a:t>of S with respect to Q, written </a:t>
            </a:r>
            <a:r>
              <a:rPr sz="3200" smtClean="0">
                <a:solidFill>
                  <a:srgbClr val="FF0000"/>
                </a:solidFill>
                <a:latin typeface="Calibri" pitchFamily="34" charset="0"/>
                <a:sym typeface="Symbol"/>
              </a:rPr>
              <a:t>wp(S, Q)</a:t>
            </a:r>
          </a:p>
          <a:p>
            <a:pPr lvl="1"/>
            <a:r>
              <a:rPr sz="3200" smtClean="0">
                <a:latin typeface="Calibri" pitchFamily="34" charset="0"/>
                <a:sym typeface="Symbol"/>
              </a:rPr>
              <a:t>to check {P} S {Q}, check </a:t>
            </a:r>
            <a:r>
              <a:rPr sz="3200" smtClean="0">
                <a:solidFill>
                  <a:srgbClr val="FF0000"/>
                </a:solidFill>
                <a:latin typeface="Calibri" pitchFamily="34" charset="0"/>
                <a:sym typeface="Symbol"/>
              </a:rPr>
              <a:t>P </a:t>
            </a:r>
            <a:r>
              <a:rPr lang="en-US" sz="3200" dirty="0" smtClean="0">
                <a:solidFill>
                  <a:srgbClr val="FF0000"/>
                </a:solidFill>
                <a:latin typeface="Calibri" pitchFamily="34" charset="0"/>
                <a:sym typeface="Symbol"/>
              </a:rPr>
              <a:t> P’</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Weakest preconditions</a:t>
            </a:r>
            <a:endParaRPr lang="en-US" dirty="0">
              <a:latin typeface="Calibri" pitchFamily="34" charset="0"/>
            </a:endParaRPr>
          </a:p>
        </p:txBody>
      </p:sp>
      <p:sp>
        <p:nvSpPr>
          <p:cNvPr id="3" name="Content Placeholder 2"/>
          <p:cNvSpPr>
            <a:spLocks noGrp="1"/>
          </p:cNvSpPr>
          <p:nvPr>
            <p:ph idx="1"/>
          </p:nvPr>
        </p:nvSpPr>
        <p:spPr>
          <a:xfrm>
            <a:off x="393032" y="1858043"/>
            <a:ext cx="8382000" cy="2210862"/>
          </a:xfrm>
        </p:spPr>
        <p:txBody>
          <a:bodyPr/>
          <a:lstStyle/>
          <a:p>
            <a:r>
              <a:rPr lang="en-US" dirty="0" err="1" smtClean="0">
                <a:latin typeface="Calibri" pitchFamily="34" charset="0"/>
              </a:rPr>
              <a:t>wp</a:t>
            </a:r>
            <a:r>
              <a:rPr lang="en-US" dirty="0" smtClean="0">
                <a:latin typeface="Calibri" pitchFamily="34" charset="0"/>
              </a:rPr>
              <a:t>( x := E,  Q ) =</a:t>
            </a:r>
          </a:p>
          <a:p>
            <a:r>
              <a:rPr lang="en-US" dirty="0" err="1" smtClean="0">
                <a:latin typeface="Calibri" pitchFamily="34" charset="0"/>
              </a:rPr>
              <a:t>wp</a:t>
            </a:r>
            <a:r>
              <a:rPr lang="en-US" dirty="0" smtClean="0">
                <a:latin typeface="Calibri" pitchFamily="34" charset="0"/>
              </a:rPr>
              <a:t>( </a:t>
            </a:r>
            <a:r>
              <a:rPr lang="en-US" dirty="0" smtClean="0">
                <a:solidFill>
                  <a:schemeClr val="accent2"/>
                </a:solidFill>
                <a:latin typeface="Calibri" pitchFamily="34" charset="0"/>
              </a:rPr>
              <a:t>havoc</a:t>
            </a:r>
            <a:r>
              <a:rPr lang="en-US" dirty="0" smtClean="0">
                <a:latin typeface="Calibri" pitchFamily="34" charset="0"/>
              </a:rPr>
              <a:t> x,  Q ) =</a:t>
            </a:r>
            <a:endParaRPr lang="en-US" dirty="0" smtClean="0">
              <a:latin typeface="Calibri" pitchFamily="34" charset="0"/>
              <a:sym typeface="Symbol"/>
            </a:endParaRPr>
          </a:p>
          <a:p>
            <a:r>
              <a:rPr lang="en-US" dirty="0" err="1" smtClean="0">
                <a:latin typeface="Calibri" pitchFamily="34" charset="0"/>
                <a:sym typeface="Symbol"/>
              </a:rPr>
              <a:t>wp</a:t>
            </a:r>
            <a:r>
              <a:rPr lang="en-US" dirty="0" smtClean="0">
                <a:latin typeface="Calibri" pitchFamily="34" charset="0"/>
                <a:sym typeface="Symbol"/>
              </a:rPr>
              <a:t>( </a:t>
            </a:r>
            <a:r>
              <a:rPr lang="en-US" dirty="0" smtClean="0">
                <a:solidFill>
                  <a:schemeClr val="accent2"/>
                </a:solidFill>
                <a:latin typeface="Calibri" pitchFamily="34" charset="0"/>
                <a:sym typeface="Symbol"/>
              </a:rPr>
              <a:t>assert</a:t>
            </a:r>
            <a:r>
              <a:rPr lang="en-US" dirty="0" smtClean="0">
                <a:latin typeface="Calibri" pitchFamily="34" charset="0"/>
                <a:sym typeface="Symbol"/>
              </a:rPr>
              <a:t> P,  Q ) =</a:t>
            </a:r>
          </a:p>
          <a:p>
            <a:r>
              <a:rPr lang="en-US" dirty="0" err="1" smtClean="0">
                <a:latin typeface="Calibri" pitchFamily="34" charset="0"/>
                <a:sym typeface="Symbol"/>
              </a:rPr>
              <a:t>wp</a:t>
            </a:r>
            <a:r>
              <a:rPr lang="en-US" dirty="0" smtClean="0">
                <a:latin typeface="Calibri" pitchFamily="34" charset="0"/>
                <a:sym typeface="Symbol"/>
              </a:rPr>
              <a:t>( </a:t>
            </a:r>
            <a:r>
              <a:rPr lang="en-US" dirty="0" smtClean="0">
                <a:solidFill>
                  <a:schemeClr val="accent2"/>
                </a:solidFill>
                <a:latin typeface="Calibri" pitchFamily="34" charset="0"/>
                <a:sym typeface="Symbol"/>
              </a:rPr>
              <a:t>assume</a:t>
            </a:r>
            <a:r>
              <a:rPr lang="en-US" dirty="0" smtClean="0">
                <a:latin typeface="Calibri" pitchFamily="34" charset="0"/>
                <a:sym typeface="Symbol"/>
              </a:rPr>
              <a:t> P,  Q ) =</a:t>
            </a:r>
          </a:p>
          <a:p>
            <a:r>
              <a:rPr lang="en-US" dirty="0" err="1" smtClean="0">
                <a:latin typeface="Calibri" pitchFamily="34" charset="0"/>
                <a:sym typeface="Symbol"/>
              </a:rPr>
              <a:t>wp</a:t>
            </a:r>
            <a:r>
              <a:rPr lang="en-US" dirty="0" smtClean="0">
                <a:latin typeface="Calibri" pitchFamily="34" charset="0"/>
                <a:sym typeface="Symbol"/>
              </a:rPr>
              <a:t>( S ; T,  Q ) =</a:t>
            </a:r>
          </a:p>
          <a:p>
            <a:r>
              <a:rPr lang="en-US" dirty="0" err="1" smtClean="0">
                <a:latin typeface="Calibri" pitchFamily="34" charset="0"/>
                <a:sym typeface="Symbol"/>
              </a:rPr>
              <a:t>wp</a:t>
            </a:r>
            <a:r>
              <a:rPr lang="en-US" dirty="0" smtClean="0">
                <a:latin typeface="Calibri" pitchFamily="34" charset="0"/>
                <a:sym typeface="Symbol"/>
              </a:rPr>
              <a:t>( S  T,  Q ) =</a:t>
            </a:r>
            <a:endParaRPr lang="en-US" dirty="0">
              <a:latin typeface="Calibri" pitchFamily="34" charset="0"/>
            </a:endParaRPr>
          </a:p>
        </p:txBody>
      </p:sp>
      <p:sp>
        <p:nvSpPr>
          <p:cNvPr id="4" name="Content Placeholder 3"/>
          <p:cNvSpPr>
            <a:spLocks noGrp="1"/>
          </p:cNvSpPr>
          <p:nvPr>
            <p:ph sz="half" idx="4294967295"/>
          </p:nvPr>
        </p:nvSpPr>
        <p:spPr>
          <a:xfrm>
            <a:off x="4836695" y="1844424"/>
            <a:ext cx="4114800" cy="2757487"/>
          </a:xfrm>
        </p:spPr>
        <p:txBody>
          <a:bodyPr/>
          <a:lstStyle/>
          <a:p>
            <a:pPr>
              <a:buNone/>
            </a:pPr>
            <a:r>
              <a:rPr lang="en-US" dirty="0" smtClean="0">
                <a:latin typeface="Calibri" pitchFamily="34" charset="0"/>
              </a:rPr>
              <a:t>Q[ E / x ]</a:t>
            </a:r>
          </a:p>
          <a:p>
            <a:pPr>
              <a:buNone/>
            </a:pPr>
            <a:r>
              <a:rPr lang="en-US" dirty="0" smtClean="0">
                <a:latin typeface="Calibri" pitchFamily="34" charset="0"/>
              </a:rPr>
              <a:t>(</a:t>
            </a:r>
            <a:r>
              <a:rPr lang="en-US" dirty="0" smtClean="0">
                <a:latin typeface="Calibri" pitchFamily="34" charset="0"/>
                <a:sym typeface="Symbol"/>
              </a:rPr>
              <a:t>x   Q )</a:t>
            </a:r>
          </a:p>
          <a:p>
            <a:pPr>
              <a:buNone/>
            </a:pPr>
            <a:r>
              <a:rPr lang="en-US" dirty="0" smtClean="0">
                <a:latin typeface="Calibri" pitchFamily="34" charset="0"/>
                <a:sym typeface="Symbol"/>
              </a:rPr>
              <a:t>P  Q</a:t>
            </a:r>
          </a:p>
          <a:p>
            <a:pPr>
              <a:buNone/>
            </a:pPr>
            <a:r>
              <a:rPr lang="en-US" dirty="0" smtClean="0">
                <a:latin typeface="Calibri" pitchFamily="34" charset="0"/>
                <a:sym typeface="Symbol"/>
              </a:rPr>
              <a:t>P  Q</a:t>
            </a:r>
          </a:p>
          <a:p>
            <a:pPr>
              <a:buNone/>
            </a:pPr>
            <a:r>
              <a:rPr lang="en-US" dirty="0" err="1" smtClean="0">
                <a:latin typeface="Calibri" pitchFamily="34" charset="0"/>
                <a:sym typeface="Symbol"/>
              </a:rPr>
              <a:t>wp</a:t>
            </a:r>
            <a:r>
              <a:rPr lang="en-US" dirty="0" smtClean="0">
                <a:latin typeface="Calibri" pitchFamily="34" charset="0"/>
                <a:sym typeface="Symbol"/>
              </a:rPr>
              <a:t>( S,  </a:t>
            </a:r>
            <a:r>
              <a:rPr lang="en-US" dirty="0" err="1" smtClean="0">
                <a:latin typeface="Calibri" pitchFamily="34" charset="0"/>
                <a:sym typeface="Symbol"/>
              </a:rPr>
              <a:t>wp</a:t>
            </a:r>
            <a:r>
              <a:rPr lang="en-US" dirty="0" smtClean="0">
                <a:latin typeface="Calibri" pitchFamily="34" charset="0"/>
                <a:sym typeface="Symbol"/>
              </a:rPr>
              <a:t>( T, Q ))</a:t>
            </a:r>
          </a:p>
          <a:p>
            <a:pPr>
              <a:buNone/>
            </a:pPr>
            <a:r>
              <a:rPr lang="en-US" dirty="0" err="1" smtClean="0">
                <a:latin typeface="Calibri" pitchFamily="34" charset="0"/>
                <a:sym typeface="Symbol"/>
              </a:rPr>
              <a:t>wp</a:t>
            </a:r>
            <a:r>
              <a:rPr lang="en-US" dirty="0" smtClean="0">
                <a:latin typeface="Calibri" pitchFamily="34" charset="0"/>
                <a:sym typeface="Symbol"/>
              </a:rPr>
              <a:t>( S, Q )  </a:t>
            </a:r>
            <a:r>
              <a:rPr lang="en-US" dirty="0" err="1" smtClean="0">
                <a:latin typeface="Calibri" pitchFamily="34" charset="0"/>
                <a:sym typeface="Symbol"/>
              </a:rPr>
              <a:t>wp</a:t>
            </a:r>
            <a:r>
              <a:rPr lang="en-US" dirty="0" smtClean="0">
                <a:latin typeface="Calibri" pitchFamily="34" charset="0"/>
                <a:sym typeface="Symbol"/>
              </a:rPr>
              <a:t>( T, Q )</a:t>
            </a:r>
            <a:endParaRPr lang="en-US"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Structured if statement</a:t>
            </a:r>
            <a:endParaRPr lang="en-US" dirty="0">
              <a:latin typeface="Calibri" pitchFamily="34" charset="0"/>
            </a:endParaRPr>
          </a:p>
        </p:txBody>
      </p:sp>
      <p:sp>
        <p:nvSpPr>
          <p:cNvPr id="3" name="Content Placeholder 2"/>
          <p:cNvSpPr>
            <a:spLocks noGrp="1"/>
          </p:cNvSpPr>
          <p:nvPr>
            <p:ph idx="1"/>
          </p:nvPr>
        </p:nvSpPr>
        <p:spPr/>
        <p:txBody>
          <a:bodyPr/>
          <a:lstStyle/>
          <a:p>
            <a:endParaRPr lang="en-US" dirty="0" smtClean="0">
              <a:solidFill>
                <a:schemeClr val="accent2"/>
              </a:solidFill>
            </a:endParaRPr>
          </a:p>
          <a:p>
            <a:pPr>
              <a:buNone/>
            </a:pPr>
            <a:r>
              <a:rPr lang="en-US" dirty="0" smtClean="0">
                <a:solidFill>
                  <a:schemeClr val="accent2"/>
                </a:solidFill>
                <a:latin typeface="Calibri" pitchFamily="34" charset="0"/>
              </a:rPr>
              <a:t>if</a:t>
            </a:r>
            <a:r>
              <a:rPr lang="en-US" dirty="0" smtClean="0">
                <a:latin typeface="Calibri" pitchFamily="34" charset="0"/>
              </a:rPr>
              <a:t> E </a:t>
            </a:r>
            <a:r>
              <a:rPr lang="en-US" dirty="0" smtClean="0">
                <a:solidFill>
                  <a:schemeClr val="accent2"/>
                </a:solidFill>
                <a:latin typeface="Calibri" pitchFamily="34" charset="0"/>
              </a:rPr>
              <a:t>then</a:t>
            </a:r>
            <a:r>
              <a:rPr lang="en-US" dirty="0" smtClean="0">
                <a:latin typeface="Calibri" pitchFamily="34" charset="0"/>
              </a:rPr>
              <a:t> S </a:t>
            </a:r>
            <a:r>
              <a:rPr lang="en-US" dirty="0" smtClean="0">
                <a:solidFill>
                  <a:schemeClr val="accent2"/>
                </a:solidFill>
                <a:latin typeface="Calibri" pitchFamily="34" charset="0"/>
              </a:rPr>
              <a:t>else</a:t>
            </a:r>
            <a:r>
              <a:rPr lang="en-US" dirty="0" smtClean="0">
                <a:latin typeface="Calibri" pitchFamily="34" charset="0"/>
              </a:rPr>
              <a:t> T </a:t>
            </a:r>
            <a:r>
              <a:rPr lang="en-US" dirty="0" smtClean="0">
                <a:solidFill>
                  <a:schemeClr val="accent2"/>
                </a:solidFill>
                <a:latin typeface="Calibri" pitchFamily="34" charset="0"/>
              </a:rPr>
              <a:t>end</a:t>
            </a:r>
            <a:r>
              <a:rPr lang="en-US" dirty="0" smtClean="0">
                <a:latin typeface="Calibri" pitchFamily="34" charset="0"/>
              </a:rPr>
              <a:t>  =</a:t>
            </a:r>
          </a:p>
          <a:p>
            <a:endParaRPr lang="en-US" dirty="0" smtClean="0">
              <a:latin typeface="Calibri" pitchFamily="34" charset="0"/>
            </a:endParaRPr>
          </a:p>
          <a:p>
            <a:pPr>
              <a:buNone/>
            </a:pPr>
            <a:r>
              <a:rPr lang="en-US" dirty="0" smtClean="0">
                <a:latin typeface="Calibri" pitchFamily="34" charset="0"/>
              </a:rPr>
              <a:t>		</a:t>
            </a:r>
            <a:r>
              <a:rPr lang="en-US" dirty="0" smtClean="0">
                <a:solidFill>
                  <a:schemeClr val="accent2"/>
                </a:solidFill>
                <a:latin typeface="Calibri" pitchFamily="34" charset="0"/>
              </a:rPr>
              <a:t>assume</a:t>
            </a:r>
            <a:r>
              <a:rPr lang="en-US" dirty="0" smtClean="0">
                <a:latin typeface="Calibri" pitchFamily="34" charset="0"/>
              </a:rPr>
              <a:t> E;  S</a:t>
            </a:r>
          </a:p>
          <a:p>
            <a:pPr>
              <a:buNone/>
            </a:pPr>
            <a:r>
              <a:rPr lang="en-US" dirty="0" smtClean="0">
                <a:latin typeface="Calibri" pitchFamily="34" charset="0"/>
                <a:sym typeface="Symbol"/>
              </a:rPr>
              <a:t>		</a:t>
            </a:r>
          </a:p>
          <a:p>
            <a:pPr>
              <a:buNone/>
            </a:pPr>
            <a:r>
              <a:rPr lang="en-US" dirty="0" smtClean="0">
                <a:latin typeface="Calibri" pitchFamily="34" charset="0"/>
                <a:sym typeface="Symbol"/>
              </a:rPr>
              <a:t>		</a:t>
            </a:r>
            <a:r>
              <a:rPr lang="en-US" dirty="0" smtClean="0">
                <a:solidFill>
                  <a:schemeClr val="accent2"/>
                </a:solidFill>
                <a:latin typeface="Calibri" pitchFamily="34" charset="0"/>
                <a:sym typeface="Symbol"/>
              </a:rPr>
              <a:t>assume</a:t>
            </a:r>
            <a:r>
              <a:rPr lang="en-US" dirty="0" smtClean="0">
                <a:latin typeface="Calibri" pitchFamily="34" charset="0"/>
                <a:sym typeface="Symbol"/>
              </a:rPr>
              <a:t> </a:t>
            </a:r>
            <a:r>
              <a:rPr lang="en-US" dirty="0" smtClean="0">
                <a:latin typeface="Calibri" pitchFamily="34" charset="0"/>
                <a:cs typeface="Segoe UI"/>
                <a:sym typeface="Symbol"/>
              </a:rPr>
              <a:t>¬</a:t>
            </a:r>
            <a:r>
              <a:rPr lang="en-US" dirty="0" smtClean="0">
                <a:latin typeface="Calibri" pitchFamily="34" charset="0"/>
              </a:rPr>
              <a:t>E;  T</a:t>
            </a:r>
            <a:endParaRPr lang="en-US"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Dijkstra's guarded command</a:t>
            </a:r>
            <a:endParaRPr lang="en-US" dirty="0">
              <a:latin typeface="Calibri" pitchFamily="34" charset="0"/>
            </a:endParaRPr>
          </a:p>
        </p:txBody>
      </p:sp>
      <p:sp>
        <p:nvSpPr>
          <p:cNvPr id="3" name="Content Placeholder 2"/>
          <p:cNvSpPr>
            <a:spLocks noGrp="1"/>
          </p:cNvSpPr>
          <p:nvPr>
            <p:ph idx="1"/>
          </p:nvPr>
        </p:nvSpPr>
        <p:spPr/>
        <p:txBody>
          <a:bodyPr/>
          <a:lstStyle/>
          <a:p>
            <a:endParaRPr lang="en-US" dirty="0" smtClean="0">
              <a:solidFill>
                <a:schemeClr val="accent2"/>
              </a:solidFill>
              <a:latin typeface="Calibri" pitchFamily="34" charset="0"/>
            </a:endParaRPr>
          </a:p>
          <a:p>
            <a:pPr>
              <a:buNone/>
            </a:pPr>
            <a:r>
              <a:rPr lang="en-US" dirty="0" smtClean="0">
                <a:solidFill>
                  <a:schemeClr val="accent2"/>
                </a:solidFill>
                <a:latin typeface="Calibri" pitchFamily="34" charset="0"/>
              </a:rPr>
              <a:t>if </a:t>
            </a:r>
            <a:r>
              <a:rPr lang="en-US" dirty="0" smtClean="0">
                <a:latin typeface="Calibri" pitchFamily="34" charset="0"/>
              </a:rPr>
              <a:t> E </a:t>
            </a:r>
            <a:r>
              <a:rPr lang="en-US" dirty="0" smtClean="0">
                <a:latin typeface="Calibri" pitchFamily="34" charset="0"/>
                <a:sym typeface="Wingdings" pitchFamily="2" charset="2"/>
              </a:rPr>
              <a:t> S  |  F  T  </a:t>
            </a:r>
            <a:r>
              <a:rPr lang="en-US" dirty="0" err="1" smtClean="0">
                <a:solidFill>
                  <a:schemeClr val="accent2"/>
                </a:solidFill>
                <a:latin typeface="Calibri" pitchFamily="34" charset="0"/>
              </a:rPr>
              <a:t>fi</a:t>
            </a:r>
            <a:r>
              <a:rPr lang="en-US" dirty="0" smtClean="0">
                <a:latin typeface="Calibri" pitchFamily="34" charset="0"/>
              </a:rPr>
              <a:t>  =</a:t>
            </a:r>
          </a:p>
          <a:p>
            <a:endParaRPr lang="en-US" dirty="0" smtClean="0">
              <a:latin typeface="Calibri" pitchFamily="34" charset="0"/>
            </a:endParaRPr>
          </a:p>
          <a:p>
            <a:pPr>
              <a:buNone/>
            </a:pPr>
            <a:r>
              <a:rPr lang="en-US" dirty="0" smtClean="0">
                <a:latin typeface="Calibri" pitchFamily="34" charset="0"/>
              </a:rPr>
              <a:t>		</a:t>
            </a:r>
            <a:r>
              <a:rPr lang="en-US" dirty="0" smtClean="0">
                <a:solidFill>
                  <a:schemeClr val="accent2"/>
                </a:solidFill>
                <a:latin typeface="Calibri" pitchFamily="34" charset="0"/>
              </a:rPr>
              <a:t>assert</a:t>
            </a:r>
            <a:r>
              <a:rPr lang="en-US" dirty="0" smtClean="0">
                <a:latin typeface="Calibri" pitchFamily="34" charset="0"/>
              </a:rPr>
              <a:t> E </a:t>
            </a:r>
            <a:r>
              <a:rPr lang="en-US" dirty="0" smtClean="0">
                <a:latin typeface="Calibri" pitchFamily="34" charset="0"/>
                <a:sym typeface="Symbol"/>
              </a:rPr>
              <a:t></a:t>
            </a:r>
            <a:r>
              <a:rPr lang="en-US" dirty="0" smtClean="0">
                <a:latin typeface="Calibri" pitchFamily="34" charset="0"/>
              </a:rPr>
              <a:t> F;</a:t>
            </a:r>
          </a:p>
          <a:p>
            <a:pPr>
              <a:buNone/>
            </a:pPr>
            <a:r>
              <a:rPr lang="en-US" dirty="0" smtClean="0">
                <a:latin typeface="Calibri" pitchFamily="34" charset="0"/>
              </a:rPr>
              <a:t>		(</a:t>
            </a:r>
          </a:p>
          <a:p>
            <a:pPr>
              <a:buNone/>
            </a:pPr>
            <a:r>
              <a:rPr lang="en-US" dirty="0" smtClean="0">
                <a:latin typeface="Calibri" pitchFamily="34" charset="0"/>
              </a:rPr>
              <a:t>		  </a:t>
            </a:r>
            <a:r>
              <a:rPr lang="en-US" dirty="0" smtClean="0">
                <a:solidFill>
                  <a:schemeClr val="accent2"/>
                </a:solidFill>
                <a:latin typeface="Calibri" pitchFamily="34" charset="0"/>
              </a:rPr>
              <a:t>assume</a:t>
            </a:r>
            <a:r>
              <a:rPr lang="en-US" dirty="0" smtClean="0">
                <a:latin typeface="Calibri" pitchFamily="34" charset="0"/>
              </a:rPr>
              <a:t> E;  S</a:t>
            </a:r>
          </a:p>
          <a:p>
            <a:pPr>
              <a:buNone/>
            </a:pPr>
            <a:r>
              <a:rPr lang="en-US" dirty="0" smtClean="0">
                <a:latin typeface="Calibri" pitchFamily="34" charset="0"/>
                <a:sym typeface="Symbol"/>
              </a:rPr>
              <a:t>		  </a:t>
            </a:r>
          </a:p>
          <a:p>
            <a:pPr>
              <a:buNone/>
            </a:pPr>
            <a:r>
              <a:rPr lang="en-US" dirty="0" smtClean="0">
                <a:latin typeface="Calibri" pitchFamily="34" charset="0"/>
                <a:sym typeface="Symbol"/>
              </a:rPr>
              <a:t>		  </a:t>
            </a:r>
            <a:r>
              <a:rPr lang="en-US" dirty="0" smtClean="0">
                <a:solidFill>
                  <a:schemeClr val="accent2"/>
                </a:solidFill>
                <a:latin typeface="Calibri" pitchFamily="34" charset="0"/>
                <a:sym typeface="Symbol"/>
              </a:rPr>
              <a:t>assume</a:t>
            </a:r>
            <a:r>
              <a:rPr lang="en-US" dirty="0" smtClean="0">
                <a:latin typeface="Calibri" pitchFamily="34" charset="0"/>
                <a:sym typeface="Symbol"/>
              </a:rPr>
              <a:t> </a:t>
            </a:r>
            <a:r>
              <a:rPr lang="en-US" dirty="0" smtClean="0">
                <a:latin typeface="Calibri" pitchFamily="34" charset="0"/>
              </a:rPr>
              <a:t>F;  T</a:t>
            </a:r>
          </a:p>
          <a:p>
            <a:pPr>
              <a:buNone/>
            </a:pPr>
            <a:r>
              <a:rPr lang="en-US" dirty="0" smtClean="0">
                <a:latin typeface="Calibri" pitchFamily="34" charset="0"/>
              </a:rPr>
              <a:t>		)</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Picking any good value</a:t>
            </a:r>
            <a:endParaRPr lang="en-US" dirty="0">
              <a:latin typeface="Calibri" pitchFamily="34" charset="0"/>
            </a:endParaRPr>
          </a:p>
        </p:txBody>
      </p:sp>
      <p:sp>
        <p:nvSpPr>
          <p:cNvPr id="3" name="Content Placeholder 2"/>
          <p:cNvSpPr>
            <a:spLocks noGrp="1"/>
          </p:cNvSpPr>
          <p:nvPr>
            <p:ph idx="1"/>
          </p:nvPr>
        </p:nvSpPr>
        <p:spPr/>
        <p:txBody>
          <a:bodyPr/>
          <a:lstStyle/>
          <a:p>
            <a:pPr>
              <a:buNone/>
            </a:pPr>
            <a:r>
              <a:rPr lang="en-US" dirty="0" smtClean="0">
                <a:solidFill>
                  <a:schemeClr val="accent2"/>
                </a:solidFill>
              </a:rPr>
              <a:t>assign</a:t>
            </a:r>
            <a:r>
              <a:rPr lang="en-US" dirty="0" smtClean="0"/>
              <a:t> x </a:t>
            </a:r>
            <a:r>
              <a:rPr lang="en-US" dirty="0" smtClean="0">
                <a:solidFill>
                  <a:schemeClr val="accent2"/>
                </a:solidFill>
              </a:rPr>
              <a:t>such</a:t>
            </a:r>
            <a:r>
              <a:rPr lang="en-US" dirty="0" smtClean="0"/>
              <a:t> </a:t>
            </a:r>
            <a:r>
              <a:rPr lang="en-US" dirty="0" smtClean="0">
                <a:solidFill>
                  <a:schemeClr val="accent2"/>
                </a:solidFill>
              </a:rPr>
              <a:t>that</a:t>
            </a:r>
            <a:r>
              <a:rPr lang="en-US" dirty="0" smtClean="0"/>
              <a:t> P  =</a:t>
            </a:r>
          </a:p>
          <a:p>
            <a:pPr>
              <a:buNone/>
            </a:pPr>
            <a:r>
              <a:rPr lang="en-US" dirty="0" smtClean="0"/>
              <a:t>		</a:t>
            </a:r>
            <a:r>
              <a:rPr lang="en-US" dirty="0" smtClean="0">
                <a:solidFill>
                  <a:schemeClr val="accent2"/>
                </a:solidFill>
              </a:rPr>
              <a:t>havoc</a:t>
            </a:r>
            <a:r>
              <a:rPr lang="en-US" dirty="0" smtClean="0"/>
              <a:t> x;  </a:t>
            </a:r>
            <a:r>
              <a:rPr lang="en-US" dirty="0" smtClean="0">
                <a:solidFill>
                  <a:schemeClr val="accent2"/>
                </a:solidFill>
              </a:rPr>
              <a:t>assume</a:t>
            </a:r>
            <a:r>
              <a:rPr lang="en-US" dirty="0" smtClean="0"/>
              <a:t> P</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solidFill>
                  <a:schemeClr val="accent2"/>
                </a:solidFill>
              </a:rPr>
              <a:t>assign</a:t>
            </a:r>
            <a:r>
              <a:rPr lang="en-US" dirty="0" smtClean="0"/>
              <a:t> x </a:t>
            </a:r>
            <a:r>
              <a:rPr lang="en-US" dirty="0" smtClean="0">
                <a:solidFill>
                  <a:schemeClr val="accent2"/>
                </a:solidFill>
              </a:rPr>
              <a:t>such</a:t>
            </a:r>
            <a:r>
              <a:rPr lang="en-US" dirty="0" smtClean="0"/>
              <a:t> </a:t>
            </a:r>
            <a:r>
              <a:rPr lang="en-US" dirty="0" smtClean="0">
                <a:solidFill>
                  <a:schemeClr val="accent2"/>
                </a:solidFill>
              </a:rPr>
              <a:t>that</a:t>
            </a:r>
            <a:r>
              <a:rPr lang="en-US" dirty="0" smtClean="0"/>
              <a:t> x*x = y</a:t>
            </a:r>
          </a:p>
        </p:txBody>
      </p:sp>
      <p:sp>
        <p:nvSpPr>
          <p:cNvPr id="4" name="Oval 3"/>
          <p:cNvSpPr/>
          <p:nvPr/>
        </p:nvSpPr>
        <p:spPr bwMode="auto">
          <a:xfrm>
            <a:off x="1672148" y="412197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 name="Oval 4"/>
          <p:cNvSpPr/>
          <p:nvPr/>
        </p:nvSpPr>
        <p:spPr bwMode="auto">
          <a:xfrm>
            <a:off x="1672148" y="359457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Oval 5"/>
          <p:cNvSpPr/>
          <p:nvPr/>
        </p:nvSpPr>
        <p:spPr bwMode="auto">
          <a:xfrm>
            <a:off x="1672148" y="307512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Oval 6"/>
          <p:cNvSpPr/>
          <p:nvPr/>
        </p:nvSpPr>
        <p:spPr bwMode="auto">
          <a:xfrm>
            <a:off x="2756730" y="353778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8" name="Straight Arrow Connector 7"/>
          <p:cNvCxnSpPr>
            <a:stCxn id="6" idx="6"/>
            <a:endCxn id="7" idx="1"/>
          </p:cNvCxnSpPr>
          <p:nvPr/>
        </p:nvCxnSpPr>
        <p:spPr>
          <a:xfrm>
            <a:off x="1808151" y="3143129"/>
            <a:ext cx="968496" cy="414575"/>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9" name="Straight Arrow Connector 8"/>
          <p:cNvCxnSpPr>
            <a:stCxn id="5" idx="6"/>
            <a:endCxn id="7" idx="2"/>
          </p:cNvCxnSpPr>
          <p:nvPr/>
        </p:nvCxnSpPr>
        <p:spPr>
          <a:xfrm flipV="1">
            <a:off x="1808151" y="3605789"/>
            <a:ext cx="948579" cy="5678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10" name="Straight Arrow Connector 9"/>
          <p:cNvCxnSpPr>
            <a:stCxn id="4" idx="7"/>
            <a:endCxn id="7" idx="3"/>
          </p:cNvCxnSpPr>
          <p:nvPr/>
        </p:nvCxnSpPr>
        <p:spPr>
          <a:xfrm rot="5400000" flipH="1" flipV="1">
            <a:off x="2038433" y="3403674"/>
            <a:ext cx="488014" cy="988413"/>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25" name="Oval 24"/>
          <p:cNvSpPr/>
          <p:nvPr/>
        </p:nvSpPr>
        <p:spPr bwMode="auto">
          <a:xfrm>
            <a:off x="2756730" y="311470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9" name="Oval 28"/>
          <p:cNvSpPr/>
          <p:nvPr/>
        </p:nvSpPr>
        <p:spPr bwMode="auto">
          <a:xfrm>
            <a:off x="2756730" y="407005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31" name="Straight Arrow Connector 30"/>
          <p:cNvCxnSpPr>
            <a:stCxn id="6" idx="6"/>
            <a:endCxn id="25" idx="2"/>
          </p:cNvCxnSpPr>
          <p:nvPr/>
        </p:nvCxnSpPr>
        <p:spPr>
          <a:xfrm>
            <a:off x="1808151" y="3143129"/>
            <a:ext cx="948579" cy="39580"/>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3" name="Straight Arrow Connector 32"/>
          <p:cNvCxnSpPr>
            <a:stCxn id="5" idx="6"/>
            <a:endCxn id="29" idx="2"/>
          </p:cNvCxnSpPr>
          <p:nvPr/>
        </p:nvCxnSpPr>
        <p:spPr>
          <a:xfrm>
            <a:off x="1808151" y="3662575"/>
            <a:ext cx="948579" cy="475477"/>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5" name="Straight Arrow Connector 34"/>
          <p:cNvCxnSpPr>
            <a:stCxn id="5" idx="7"/>
            <a:endCxn id="25" idx="3"/>
          </p:cNvCxnSpPr>
          <p:nvPr/>
        </p:nvCxnSpPr>
        <p:spPr>
          <a:xfrm rot="5400000" flipH="1" flipV="1">
            <a:off x="2090592" y="2928436"/>
            <a:ext cx="383697" cy="988413"/>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7" name="Straight Arrow Connector 36"/>
          <p:cNvCxnSpPr>
            <a:stCxn id="4" idx="6"/>
            <a:endCxn id="29" idx="3"/>
          </p:cNvCxnSpPr>
          <p:nvPr/>
        </p:nvCxnSpPr>
        <p:spPr>
          <a:xfrm flipV="1">
            <a:off x="1808151" y="4186136"/>
            <a:ext cx="968496" cy="383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39" name="Straight Arrow Connector 38"/>
          <p:cNvCxnSpPr>
            <a:stCxn id="4" idx="0"/>
            <a:endCxn id="25" idx="4"/>
          </p:cNvCxnSpPr>
          <p:nvPr/>
        </p:nvCxnSpPr>
        <p:spPr>
          <a:xfrm rot="5400000" flipH="1" flipV="1">
            <a:off x="1846811" y="3144049"/>
            <a:ext cx="871260" cy="1084582"/>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43" name="Straight Arrow Connector 42"/>
          <p:cNvCxnSpPr>
            <a:stCxn id="6" idx="4"/>
            <a:endCxn id="29" idx="1"/>
          </p:cNvCxnSpPr>
          <p:nvPr/>
        </p:nvCxnSpPr>
        <p:spPr>
          <a:xfrm rot="16200000" flipH="1">
            <a:off x="1818980" y="3132299"/>
            <a:ext cx="878837" cy="1036497"/>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45" name="Oval 44"/>
          <p:cNvSpPr/>
          <p:nvPr/>
        </p:nvSpPr>
        <p:spPr bwMode="auto">
          <a:xfrm>
            <a:off x="3814846" y="359457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6" name="Oval 45"/>
          <p:cNvSpPr/>
          <p:nvPr/>
        </p:nvSpPr>
        <p:spPr bwMode="auto">
          <a:xfrm>
            <a:off x="3814846" y="307512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7" name="Oval 46"/>
          <p:cNvSpPr/>
          <p:nvPr/>
        </p:nvSpPr>
        <p:spPr bwMode="auto">
          <a:xfrm>
            <a:off x="4899428" y="353778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49" name="Straight Arrow Connector 48"/>
          <p:cNvCxnSpPr>
            <a:stCxn id="45" idx="6"/>
            <a:endCxn id="47" idx="2"/>
          </p:cNvCxnSpPr>
          <p:nvPr/>
        </p:nvCxnSpPr>
        <p:spPr>
          <a:xfrm flipV="1">
            <a:off x="3950849" y="3605789"/>
            <a:ext cx="948579" cy="5678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51" name="Oval 50"/>
          <p:cNvSpPr/>
          <p:nvPr/>
        </p:nvSpPr>
        <p:spPr bwMode="auto">
          <a:xfrm>
            <a:off x="4899428" y="311470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53" name="Straight Arrow Connector 52"/>
          <p:cNvCxnSpPr>
            <a:stCxn id="46" idx="6"/>
            <a:endCxn id="51" idx="2"/>
          </p:cNvCxnSpPr>
          <p:nvPr/>
        </p:nvCxnSpPr>
        <p:spPr>
          <a:xfrm>
            <a:off x="3950849" y="3143129"/>
            <a:ext cx="948579" cy="39580"/>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59" name="Left Brace 58"/>
          <p:cNvSpPr/>
          <p:nvPr/>
        </p:nvSpPr>
        <p:spPr>
          <a:xfrm>
            <a:off x="1364776" y="3016137"/>
            <a:ext cx="266131" cy="784746"/>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0" name="TextBox 59"/>
          <p:cNvSpPr txBox="1"/>
          <p:nvPr/>
        </p:nvSpPr>
        <p:spPr>
          <a:xfrm>
            <a:off x="1016759" y="3193556"/>
            <a:ext cx="348018" cy="461665"/>
          </a:xfrm>
          <a:prstGeom prst="rect">
            <a:avLst/>
          </a:prstGeom>
          <a:noFill/>
        </p:spPr>
        <p:txBody>
          <a:bodyPr wrap="square" rtlCol="0">
            <a:spAutoFit/>
          </a:bodyPr>
          <a:lstStyle/>
          <a:p>
            <a:r>
              <a:rPr lang="en-US" sz="2400" dirty="0" smtClean="0">
                <a:solidFill>
                  <a:schemeClr val="bg1"/>
                </a:solidFill>
              </a:rPr>
              <a:t>P</a:t>
            </a:r>
            <a:endParaRPr lang="en-US" sz="2400" dirty="0">
              <a:solidFill>
                <a:schemeClr val="bg1"/>
              </a:solidFill>
            </a:endParaRPr>
          </a:p>
        </p:txBody>
      </p:sp>
      <p:sp>
        <p:nvSpPr>
          <p:cNvPr id="61" name="Left Brace 60"/>
          <p:cNvSpPr/>
          <p:nvPr/>
        </p:nvSpPr>
        <p:spPr>
          <a:xfrm>
            <a:off x="1364776" y="3903241"/>
            <a:ext cx="266131" cy="484497"/>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2" name="TextBox 61"/>
          <p:cNvSpPr txBox="1"/>
          <p:nvPr/>
        </p:nvSpPr>
        <p:spPr>
          <a:xfrm>
            <a:off x="716507" y="3910061"/>
            <a:ext cx="689215" cy="461665"/>
          </a:xfrm>
          <a:prstGeom prst="rect">
            <a:avLst/>
          </a:prstGeom>
          <a:noFill/>
        </p:spPr>
        <p:txBody>
          <a:bodyPr wrap="square" rtlCol="0">
            <a:spAutoFit/>
          </a:bodyPr>
          <a:lstStyle/>
          <a:p>
            <a:pPr algn="r"/>
            <a:r>
              <a:rPr lang="en-US" sz="2400" dirty="0" smtClean="0">
                <a:solidFill>
                  <a:schemeClr val="bg1"/>
                </a:solidFill>
                <a:latin typeface="Segoe UI"/>
                <a:cs typeface="Segoe UI"/>
              </a:rPr>
              <a:t>¬</a:t>
            </a:r>
            <a:r>
              <a:rPr lang="en-US" sz="2400" dirty="0" smtClean="0">
                <a:solidFill>
                  <a:schemeClr val="bg1"/>
                </a:solidFill>
              </a:rPr>
              <a:t>P</a:t>
            </a:r>
            <a:endParaRPr lang="en-US" sz="2400" dirty="0">
              <a:solidFill>
                <a:schemeClr val="bg1"/>
              </a:solidFill>
            </a:endParaRPr>
          </a:p>
        </p:txBody>
      </p:sp>
      <p:sp>
        <p:nvSpPr>
          <p:cNvPr id="63" name="Oval 62"/>
          <p:cNvSpPr/>
          <p:nvPr/>
        </p:nvSpPr>
        <p:spPr bwMode="auto">
          <a:xfrm>
            <a:off x="6496632" y="4121970"/>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4" name="Oval 63"/>
          <p:cNvSpPr/>
          <p:nvPr/>
        </p:nvSpPr>
        <p:spPr bwMode="auto">
          <a:xfrm>
            <a:off x="6496632" y="3594573"/>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5" name="Oval 64"/>
          <p:cNvSpPr/>
          <p:nvPr/>
        </p:nvSpPr>
        <p:spPr bwMode="auto">
          <a:xfrm>
            <a:off x="6496632" y="307512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6" name="Oval 65"/>
          <p:cNvSpPr/>
          <p:nvPr/>
        </p:nvSpPr>
        <p:spPr bwMode="auto">
          <a:xfrm>
            <a:off x="7581214" y="353778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67" name="Straight Arrow Connector 66"/>
          <p:cNvCxnSpPr>
            <a:stCxn id="65" idx="6"/>
            <a:endCxn id="66" idx="1"/>
          </p:cNvCxnSpPr>
          <p:nvPr/>
        </p:nvCxnSpPr>
        <p:spPr>
          <a:xfrm>
            <a:off x="6632635" y="3143129"/>
            <a:ext cx="968496" cy="414575"/>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68" name="Straight Arrow Connector 67"/>
          <p:cNvCxnSpPr>
            <a:stCxn id="64" idx="6"/>
            <a:endCxn id="66" idx="2"/>
          </p:cNvCxnSpPr>
          <p:nvPr/>
        </p:nvCxnSpPr>
        <p:spPr>
          <a:xfrm flipV="1">
            <a:off x="6632635" y="3605789"/>
            <a:ext cx="948579" cy="56786"/>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69" name="Straight Arrow Connector 68"/>
          <p:cNvCxnSpPr>
            <a:stCxn id="63" idx="7"/>
            <a:endCxn id="66" idx="3"/>
          </p:cNvCxnSpPr>
          <p:nvPr/>
        </p:nvCxnSpPr>
        <p:spPr>
          <a:xfrm rot="5400000" flipH="1" flipV="1">
            <a:off x="6862917" y="3403674"/>
            <a:ext cx="488014" cy="988413"/>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70" name="Oval 69"/>
          <p:cNvSpPr/>
          <p:nvPr/>
        </p:nvSpPr>
        <p:spPr bwMode="auto">
          <a:xfrm>
            <a:off x="7581214" y="3114707"/>
            <a:ext cx="136003" cy="136003"/>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72" name="Straight Arrow Connector 71"/>
          <p:cNvCxnSpPr>
            <a:stCxn id="65" idx="6"/>
            <a:endCxn id="70" idx="2"/>
          </p:cNvCxnSpPr>
          <p:nvPr/>
        </p:nvCxnSpPr>
        <p:spPr>
          <a:xfrm>
            <a:off x="6632635" y="3143129"/>
            <a:ext cx="948579" cy="39580"/>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74" name="Straight Arrow Connector 73"/>
          <p:cNvCxnSpPr>
            <a:stCxn id="64" idx="7"/>
            <a:endCxn id="70" idx="3"/>
          </p:cNvCxnSpPr>
          <p:nvPr/>
        </p:nvCxnSpPr>
        <p:spPr>
          <a:xfrm rot="5400000" flipH="1" flipV="1">
            <a:off x="6915076" y="2928436"/>
            <a:ext cx="383697" cy="988413"/>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cxnSp>
        <p:nvCxnSpPr>
          <p:cNvPr id="76" name="Straight Arrow Connector 75"/>
          <p:cNvCxnSpPr>
            <a:stCxn id="63" idx="0"/>
            <a:endCxn id="70" idx="4"/>
          </p:cNvCxnSpPr>
          <p:nvPr/>
        </p:nvCxnSpPr>
        <p:spPr>
          <a:xfrm rot="5400000" flipH="1" flipV="1">
            <a:off x="6671295" y="3144049"/>
            <a:ext cx="871260" cy="1084582"/>
          </a:xfrm>
          <a:prstGeom prst="straightConnector1">
            <a:avLst/>
          </a:prstGeom>
          <a:ln>
            <a:tailEnd type="arrow"/>
          </a:ln>
        </p:spPr>
        <p:style>
          <a:lnRef idx="1">
            <a:schemeClr val="accent2"/>
          </a:lnRef>
          <a:fillRef idx="3">
            <a:schemeClr val="accent2"/>
          </a:fillRef>
          <a:effectRef idx="2">
            <a:schemeClr val="accent2"/>
          </a:effectRef>
          <a:fontRef idx="minor">
            <a:schemeClr val="lt1"/>
          </a:fontRef>
        </p:style>
      </p:cxnSp>
      <p:sp>
        <p:nvSpPr>
          <p:cNvPr id="78" name="TextBox 77"/>
          <p:cNvSpPr txBox="1"/>
          <p:nvPr/>
        </p:nvSpPr>
        <p:spPr>
          <a:xfrm>
            <a:off x="3254993" y="3398272"/>
            <a:ext cx="348018" cy="461665"/>
          </a:xfrm>
          <a:prstGeom prst="rect">
            <a:avLst/>
          </a:prstGeom>
          <a:noFill/>
        </p:spPr>
        <p:txBody>
          <a:bodyPr wrap="square" rtlCol="0">
            <a:spAutoFit/>
          </a:bodyPr>
          <a:lstStyle/>
          <a:p>
            <a:r>
              <a:rPr lang="en-US" sz="2400" dirty="0" smtClean="0">
                <a:solidFill>
                  <a:schemeClr val="bg1"/>
                </a:solidFill>
              </a:rPr>
              <a:t>;</a:t>
            </a:r>
            <a:endParaRPr lang="en-US" sz="2400" dirty="0">
              <a:solidFill>
                <a:schemeClr val="bg1"/>
              </a:solidFill>
            </a:endParaRPr>
          </a:p>
        </p:txBody>
      </p:sp>
      <p:sp>
        <p:nvSpPr>
          <p:cNvPr id="79" name="TextBox 78"/>
          <p:cNvSpPr txBox="1"/>
          <p:nvPr/>
        </p:nvSpPr>
        <p:spPr>
          <a:xfrm>
            <a:off x="5588760" y="3398272"/>
            <a:ext cx="348018" cy="461665"/>
          </a:xfrm>
          <a:prstGeom prst="rect">
            <a:avLst/>
          </a:prstGeom>
          <a:noFill/>
        </p:spPr>
        <p:txBody>
          <a:bodyPr wrap="square" rtlCol="0">
            <a:spAutoFit/>
          </a:bodyPr>
          <a:lstStyle/>
          <a:p>
            <a:r>
              <a:rPr lang="en-US" sz="2400" dirty="0" smtClean="0">
                <a:solidFill>
                  <a:schemeClr val="bg1"/>
                </a:solidFill>
              </a:rPr>
              <a:t>=</a:t>
            </a:r>
            <a:endParaRPr lang="en-US" sz="2400"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par>
                                <p:cTn id="47" presetID="10"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10" presetClass="entr" presetSubtype="0" fill="hold"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500"/>
                                        <p:tgtEl>
                                          <p:spTgt spid="4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fade">
                                      <p:cBhvr>
                                        <p:cTn id="61" dur="500"/>
                                        <p:tgtEl>
                                          <p:spTgt spid="47"/>
                                        </p:tgtEl>
                                      </p:cBhvr>
                                    </p:animEffect>
                                  </p:childTnLst>
                                </p:cTn>
                              </p:par>
                              <p:par>
                                <p:cTn id="62" presetID="10"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par>
                                <p:cTn id="68" presetID="10" presetClass="entr" presetSubtype="0" fill="hold"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500"/>
                                        <p:tgtEl>
                                          <p:spTgt spid="5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500"/>
                                        <p:tgtEl>
                                          <p:spTgt spid="5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fade">
                                      <p:cBhvr>
                                        <p:cTn id="76" dur="500"/>
                                        <p:tgtEl>
                                          <p:spTgt spid="6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500"/>
                                        <p:tgtEl>
                                          <p:spTgt spid="6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500"/>
                                        <p:tgtEl>
                                          <p:spTgt spid="6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3"/>
                                        </p:tgtEl>
                                        <p:attrNameLst>
                                          <p:attrName>style.visibility</p:attrName>
                                        </p:attrNameLst>
                                      </p:cBhvr>
                                      <p:to>
                                        <p:strVal val="visible"/>
                                      </p:to>
                                    </p:set>
                                    <p:animEffect transition="in" filter="fade">
                                      <p:cBhvr>
                                        <p:cTn id="85" dur="500"/>
                                        <p:tgtEl>
                                          <p:spTgt spid="6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4"/>
                                        </p:tgtEl>
                                        <p:attrNameLst>
                                          <p:attrName>style.visibility</p:attrName>
                                        </p:attrNameLst>
                                      </p:cBhvr>
                                      <p:to>
                                        <p:strVal val="visible"/>
                                      </p:to>
                                    </p:set>
                                    <p:animEffect transition="in" filter="fade">
                                      <p:cBhvr>
                                        <p:cTn id="88" dur="500"/>
                                        <p:tgtEl>
                                          <p:spTgt spid="6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500"/>
                                        <p:tgtEl>
                                          <p:spTgt spid="6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500"/>
                                        <p:tgtEl>
                                          <p:spTgt spid="66"/>
                                        </p:tgtEl>
                                      </p:cBhvr>
                                    </p:animEffect>
                                  </p:childTnLst>
                                </p:cTn>
                              </p:par>
                              <p:par>
                                <p:cTn id="95" presetID="10" presetClass="entr" presetSubtype="0" fill="hold" nodeType="with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fade">
                                      <p:cBhvr>
                                        <p:cTn id="97" dur="500"/>
                                        <p:tgtEl>
                                          <p:spTgt spid="67"/>
                                        </p:tgtEl>
                                      </p:cBhvr>
                                    </p:animEffect>
                                  </p:childTnLst>
                                </p:cTn>
                              </p:par>
                              <p:par>
                                <p:cTn id="98" presetID="10" presetClass="entr" presetSubtype="0" fill="hold" nodeType="withEffect">
                                  <p:stCondLst>
                                    <p:cond delay="0"/>
                                  </p:stCondLst>
                                  <p:childTnLst>
                                    <p:set>
                                      <p:cBhvr>
                                        <p:cTn id="99" dur="1" fill="hold">
                                          <p:stCondLst>
                                            <p:cond delay="0"/>
                                          </p:stCondLst>
                                        </p:cTn>
                                        <p:tgtEl>
                                          <p:spTgt spid="68"/>
                                        </p:tgtEl>
                                        <p:attrNameLst>
                                          <p:attrName>style.visibility</p:attrName>
                                        </p:attrNameLst>
                                      </p:cBhvr>
                                      <p:to>
                                        <p:strVal val="visible"/>
                                      </p:to>
                                    </p:set>
                                    <p:animEffect transition="in" filter="fade">
                                      <p:cBhvr>
                                        <p:cTn id="100" dur="500"/>
                                        <p:tgtEl>
                                          <p:spTgt spid="68"/>
                                        </p:tgtEl>
                                      </p:cBhvr>
                                    </p:animEffect>
                                  </p:childTnLst>
                                </p:cTn>
                              </p:par>
                              <p:par>
                                <p:cTn id="101" presetID="10" presetClass="entr" presetSubtype="0" fill="hold" nodeType="withEffect">
                                  <p:stCondLst>
                                    <p:cond delay="0"/>
                                  </p:stCondLst>
                                  <p:childTnLst>
                                    <p:set>
                                      <p:cBhvr>
                                        <p:cTn id="102" dur="1" fill="hold">
                                          <p:stCondLst>
                                            <p:cond delay="0"/>
                                          </p:stCondLst>
                                        </p:cTn>
                                        <p:tgtEl>
                                          <p:spTgt spid="69"/>
                                        </p:tgtEl>
                                        <p:attrNameLst>
                                          <p:attrName>style.visibility</p:attrName>
                                        </p:attrNameLst>
                                      </p:cBhvr>
                                      <p:to>
                                        <p:strVal val="visible"/>
                                      </p:to>
                                    </p:set>
                                    <p:animEffect transition="in" filter="fade">
                                      <p:cBhvr>
                                        <p:cTn id="103" dur="500"/>
                                        <p:tgtEl>
                                          <p:spTgt spid="6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par>
                                <p:cTn id="107" presetID="10" presetClass="entr" presetSubtype="0" fill="hold" nodeType="withEffect">
                                  <p:stCondLst>
                                    <p:cond delay="0"/>
                                  </p:stCondLst>
                                  <p:childTnLst>
                                    <p:set>
                                      <p:cBhvr>
                                        <p:cTn id="108" dur="1" fill="hold">
                                          <p:stCondLst>
                                            <p:cond delay="0"/>
                                          </p:stCondLst>
                                        </p:cTn>
                                        <p:tgtEl>
                                          <p:spTgt spid="72"/>
                                        </p:tgtEl>
                                        <p:attrNameLst>
                                          <p:attrName>style.visibility</p:attrName>
                                        </p:attrNameLst>
                                      </p:cBhvr>
                                      <p:to>
                                        <p:strVal val="visible"/>
                                      </p:to>
                                    </p:set>
                                    <p:animEffect transition="in" filter="fade">
                                      <p:cBhvr>
                                        <p:cTn id="109" dur="500"/>
                                        <p:tgtEl>
                                          <p:spTgt spid="72"/>
                                        </p:tgtEl>
                                      </p:cBhvr>
                                    </p:animEffect>
                                  </p:childTnLst>
                                </p:cTn>
                              </p:par>
                              <p:par>
                                <p:cTn id="110" presetID="10" presetClass="entr" presetSubtype="0" fill="hold" nodeType="withEffect">
                                  <p:stCondLst>
                                    <p:cond delay="0"/>
                                  </p:stCondLst>
                                  <p:childTnLst>
                                    <p:set>
                                      <p:cBhvr>
                                        <p:cTn id="111" dur="1" fill="hold">
                                          <p:stCondLst>
                                            <p:cond delay="0"/>
                                          </p:stCondLst>
                                        </p:cTn>
                                        <p:tgtEl>
                                          <p:spTgt spid="74"/>
                                        </p:tgtEl>
                                        <p:attrNameLst>
                                          <p:attrName>style.visibility</p:attrName>
                                        </p:attrNameLst>
                                      </p:cBhvr>
                                      <p:to>
                                        <p:strVal val="visible"/>
                                      </p:to>
                                    </p:set>
                                    <p:animEffect transition="in" filter="fade">
                                      <p:cBhvr>
                                        <p:cTn id="112" dur="500"/>
                                        <p:tgtEl>
                                          <p:spTgt spid="74"/>
                                        </p:tgtEl>
                                      </p:cBhvr>
                                    </p:animEffect>
                                  </p:childTnLst>
                                </p:cTn>
                              </p:par>
                              <p:par>
                                <p:cTn id="113" presetID="10" presetClass="entr" presetSubtype="0" fill="hold" nodeType="withEffect">
                                  <p:stCondLst>
                                    <p:cond delay="0"/>
                                  </p:stCondLst>
                                  <p:childTnLst>
                                    <p:set>
                                      <p:cBhvr>
                                        <p:cTn id="114" dur="1" fill="hold">
                                          <p:stCondLst>
                                            <p:cond delay="0"/>
                                          </p:stCondLst>
                                        </p:cTn>
                                        <p:tgtEl>
                                          <p:spTgt spid="76"/>
                                        </p:tgtEl>
                                        <p:attrNameLst>
                                          <p:attrName>style.visibility</p:attrName>
                                        </p:attrNameLst>
                                      </p:cBhvr>
                                      <p:to>
                                        <p:strVal val="visible"/>
                                      </p:to>
                                    </p:set>
                                    <p:animEffect transition="in" filter="fade">
                                      <p:cBhvr>
                                        <p:cTn id="115" dur="500"/>
                                        <p:tgtEl>
                                          <p:spTgt spid="7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78"/>
                                        </p:tgtEl>
                                        <p:attrNameLst>
                                          <p:attrName>style.visibility</p:attrName>
                                        </p:attrNameLst>
                                      </p:cBhvr>
                                      <p:to>
                                        <p:strVal val="visible"/>
                                      </p:to>
                                    </p:set>
                                    <p:animEffect transition="in" filter="fade">
                                      <p:cBhvr>
                                        <p:cTn id="118" dur="500"/>
                                        <p:tgtEl>
                                          <p:spTgt spid="78"/>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79"/>
                                        </p:tgtEl>
                                        <p:attrNameLst>
                                          <p:attrName>style.visibility</p:attrName>
                                        </p:attrNameLst>
                                      </p:cBhvr>
                                      <p:to>
                                        <p:strVal val="visible"/>
                                      </p:to>
                                    </p:set>
                                    <p:animEffect transition="in" filter="fade">
                                      <p:cBhvr>
                                        <p:cTn id="121"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5" grpId="0" animBg="1"/>
      <p:bldP spid="29" grpId="0" animBg="1"/>
      <p:bldP spid="45" grpId="0" animBg="1"/>
      <p:bldP spid="46" grpId="0" animBg="1"/>
      <p:bldP spid="47" grpId="0" animBg="1"/>
      <p:bldP spid="51" grpId="0" animBg="1"/>
      <p:bldP spid="59" grpId="0" animBg="1"/>
      <p:bldP spid="60" grpId="0"/>
      <p:bldP spid="61" grpId="0" animBg="1"/>
      <p:bldP spid="62" grpId="0"/>
      <p:bldP spid="63" grpId="0" animBg="1"/>
      <p:bldP spid="64" grpId="0" animBg="1"/>
      <p:bldP spid="65" grpId="0" animBg="1"/>
      <p:bldP spid="66" grpId="0" animBg="1"/>
      <p:bldP spid="70" grpId="0" animBg="1"/>
      <p:bldP spid="78" grpId="0"/>
      <p:bldP spid="7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Procedures</a:t>
            </a:r>
            <a:endParaRPr lang="en-US" dirty="0">
              <a:latin typeface="Calibri" pitchFamily="34" charset="0"/>
            </a:endParaRPr>
          </a:p>
        </p:txBody>
      </p:sp>
      <p:sp>
        <p:nvSpPr>
          <p:cNvPr id="3" name="Content Placeholder 2"/>
          <p:cNvSpPr>
            <a:spLocks noGrp="1"/>
          </p:cNvSpPr>
          <p:nvPr>
            <p:ph idx="1"/>
          </p:nvPr>
        </p:nvSpPr>
        <p:spPr/>
        <p:txBody>
          <a:bodyPr/>
          <a:lstStyle/>
          <a:p>
            <a:r>
              <a:rPr lang="en-US" dirty="0" smtClean="0">
                <a:latin typeface="Calibri" pitchFamily="34" charset="0"/>
              </a:rPr>
              <a:t>A </a:t>
            </a:r>
            <a:r>
              <a:rPr lang="en-US" i="1" dirty="0" smtClean="0">
                <a:solidFill>
                  <a:srgbClr val="FF0000"/>
                </a:solidFill>
                <a:latin typeface="Calibri" pitchFamily="34" charset="0"/>
              </a:rPr>
              <a:t>procedure</a:t>
            </a:r>
            <a:r>
              <a:rPr lang="en-US" dirty="0" smtClean="0">
                <a:latin typeface="Calibri" pitchFamily="34" charset="0"/>
              </a:rPr>
              <a:t> is a user-defined command</a:t>
            </a:r>
          </a:p>
          <a:p>
            <a:r>
              <a:rPr lang="en-US" dirty="0" smtClean="0">
                <a:solidFill>
                  <a:schemeClr val="accent2"/>
                </a:solidFill>
                <a:latin typeface="Calibri" pitchFamily="34" charset="0"/>
              </a:rPr>
              <a:t>procedure</a:t>
            </a:r>
            <a:r>
              <a:rPr lang="en-US" dirty="0" smtClean="0">
                <a:latin typeface="Calibri" pitchFamily="34" charset="0"/>
              </a:rPr>
              <a:t> M(x, y, z) </a:t>
            </a:r>
            <a:r>
              <a:rPr lang="en-US" dirty="0" smtClean="0">
                <a:solidFill>
                  <a:schemeClr val="accent2"/>
                </a:solidFill>
                <a:latin typeface="Calibri" pitchFamily="34" charset="0"/>
              </a:rPr>
              <a:t>returns</a:t>
            </a:r>
            <a:r>
              <a:rPr lang="en-US" dirty="0" smtClean="0">
                <a:latin typeface="Calibri" pitchFamily="34" charset="0"/>
              </a:rPr>
              <a:t> (r, s, t)</a:t>
            </a:r>
            <a:br>
              <a:rPr lang="en-US" dirty="0" smtClean="0">
                <a:latin typeface="Calibri" pitchFamily="34" charset="0"/>
              </a:rPr>
            </a:br>
            <a:r>
              <a:rPr lang="en-US" dirty="0" smtClean="0">
                <a:latin typeface="Calibri" pitchFamily="34" charset="0"/>
              </a:rPr>
              <a:t>	</a:t>
            </a:r>
            <a:r>
              <a:rPr lang="en-US" dirty="0" smtClean="0">
                <a:solidFill>
                  <a:schemeClr val="accent2"/>
                </a:solidFill>
                <a:latin typeface="Calibri" pitchFamily="34" charset="0"/>
              </a:rPr>
              <a:t>requires</a:t>
            </a:r>
            <a:r>
              <a:rPr lang="en-US" dirty="0" smtClean="0">
                <a:latin typeface="Calibri" pitchFamily="34" charset="0"/>
              </a:rPr>
              <a:t> P</a:t>
            </a:r>
            <a:br>
              <a:rPr lang="en-US" dirty="0" smtClean="0">
                <a:latin typeface="Calibri" pitchFamily="34" charset="0"/>
              </a:rPr>
            </a:br>
            <a:r>
              <a:rPr lang="en-US" dirty="0" smtClean="0">
                <a:latin typeface="Calibri" pitchFamily="34" charset="0"/>
              </a:rPr>
              <a:t>	</a:t>
            </a:r>
            <a:r>
              <a:rPr lang="en-US" dirty="0" smtClean="0">
                <a:solidFill>
                  <a:schemeClr val="accent2"/>
                </a:solidFill>
                <a:latin typeface="Calibri" pitchFamily="34" charset="0"/>
              </a:rPr>
              <a:t>modifies</a:t>
            </a:r>
            <a:r>
              <a:rPr lang="en-US" dirty="0" smtClean="0">
                <a:latin typeface="Calibri" pitchFamily="34" charset="0"/>
              </a:rPr>
              <a:t> g, h</a:t>
            </a:r>
            <a:br>
              <a:rPr lang="en-US" dirty="0" smtClean="0">
                <a:latin typeface="Calibri" pitchFamily="34" charset="0"/>
              </a:rPr>
            </a:br>
            <a:r>
              <a:rPr lang="en-US" dirty="0" smtClean="0">
                <a:latin typeface="Calibri" pitchFamily="34" charset="0"/>
              </a:rPr>
              <a:t>	</a:t>
            </a:r>
            <a:r>
              <a:rPr lang="en-US" dirty="0" smtClean="0">
                <a:solidFill>
                  <a:schemeClr val="accent2"/>
                </a:solidFill>
                <a:latin typeface="Calibri" pitchFamily="34" charset="0"/>
              </a:rPr>
              <a:t>ensures</a:t>
            </a:r>
            <a:r>
              <a:rPr lang="en-US" dirty="0" smtClean="0">
                <a:latin typeface="Calibri" pitchFamily="34" charset="0"/>
              </a:rPr>
              <a:t> Q</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431002" y="1692056"/>
            <a:ext cx="7043208" cy="2769989"/>
          </a:xfrm>
        </p:spPr>
        <p:txBody>
          <a:bodyPr/>
          <a:lstStyle/>
          <a:p>
            <a:r>
              <a:rPr smtClean="0"/>
              <a:t>ApplicationsAppetizer</a:t>
            </a:r>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Procedure example</a:t>
            </a:r>
            <a:endParaRPr lang="en-US" dirty="0">
              <a:latin typeface="Calibri" pitchFamily="34" charset="0"/>
            </a:endParaRPr>
          </a:p>
        </p:txBody>
      </p:sp>
      <p:sp>
        <p:nvSpPr>
          <p:cNvPr id="3" name="Content Placeholder 2"/>
          <p:cNvSpPr>
            <a:spLocks noGrp="1"/>
          </p:cNvSpPr>
          <p:nvPr>
            <p:ph idx="1"/>
          </p:nvPr>
        </p:nvSpPr>
        <p:spPr/>
        <p:txBody>
          <a:bodyPr/>
          <a:lstStyle/>
          <a:p>
            <a:r>
              <a:rPr lang="en-US" dirty="0" smtClean="0">
                <a:solidFill>
                  <a:schemeClr val="accent2"/>
                </a:solidFill>
                <a:latin typeface="Calibri" pitchFamily="34" charset="0"/>
              </a:rPr>
              <a:t>procedure</a:t>
            </a:r>
            <a:r>
              <a:rPr lang="en-US" dirty="0" smtClean="0">
                <a:latin typeface="Calibri" pitchFamily="34" charset="0"/>
              </a:rPr>
              <a:t> Inc(n) </a:t>
            </a:r>
            <a:r>
              <a:rPr lang="en-US" dirty="0" smtClean="0">
                <a:solidFill>
                  <a:schemeClr val="accent2"/>
                </a:solidFill>
                <a:latin typeface="Calibri" pitchFamily="34" charset="0"/>
              </a:rPr>
              <a:t>returns</a:t>
            </a:r>
            <a:r>
              <a:rPr lang="en-US" dirty="0" smtClean="0">
                <a:latin typeface="Calibri" pitchFamily="34" charset="0"/>
              </a:rPr>
              <a:t> (b)</a:t>
            </a:r>
            <a:br>
              <a:rPr lang="en-US" dirty="0" smtClean="0">
                <a:latin typeface="Calibri" pitchFamily="34" charset="0"/>
              </a:rPr>
            </a:br>
            <a:r>
              <a:rPr lang="en-US" dirty="0" smtClean="0">
                <a:latin typeface="Calibri" pitchFamily="34" charset="0"/>
              </a:rPr>
              <a:t>	</a:t>
            </a:r>
            <a:r>
              <a:rPr lang="en-US" dirty="0" smtClean="0">
                <a:solidFill>
                  <a:schemeClr val="accent2"/>
                </a:solidFill>
                <a:latin typeface="Calibri" pitchFamily="34" charset="0"/>
              </a:rPr>
              <a:t>requires</a:t>
            </a:r>
            <a:r>
              <a:rPr lang="en-US" dirty="0" smtClean="0">
                <a:latin typeface="Calibri" pitchFamily="34" charset="0"/>
              </a:rPr>
              <a:t> 0 ≤ n</a:t>
            </a:r>
            <a:br>
              <a:rPr lang="en-US" dirty="0" smtClean="0">
                <a:latin typeface="Calibri" pitchFamily="34" charset="0"/>
              </a:rPr>
            </a:br>
            <a:r>
              <a:rPr lang="en-US" dirty="0" smtClean="0">
                <a:latin typeface="Calibri" pitchFamily="34" charset="0"/>
              </a:rPr>
              <a:t>	</a:t>
            </a:r>
            <a:r>
              <a:rPr lang="en-US" dirty="0" smtClean="0">
                <a:solidFill>
                  <a:schemeClr val="accent2"/>
                </a:solidFill>
                <a:latin typeface="Calibri" pitchFamily="34" charset="0"/>
              </a:rPr>
              <a:t>modifies</a:t>
            </a:r>
            <a:r>
              <a:rPr lang="en-US" dirty="0" smtClean="0">
                <a:latin typeface="Calibri" pitchFamily="34" charset="0"/>
              </a:rPr>
              <a:t> g</a:t>
            </a:r>
            <a:br>
              <a:rPr lang="en-US" dirty="0" smtClean="0">
                <a:latin typeface="Calibri" pitchFamily="34" charset="0"/>
              </a:rPr>
            </a:br>
            <a:r>
              <a:rPr lang="en-US" dirty="0" smtClean="0">
                <a:latin typeface="Calibri" pitchFamily="34" charset="0"/>
              </a:rPr>
              <a:t>	</a:t>
            </a:r>
            <a:r>
              <a:rPr lang="en-US" dirty="0" smtClean="0">
                <a:solidFill>
                  <a:schemeClr val="accent2"/>
                </a:solidFill>
                <a:latin typeface="Calibri" pitchFamily="34" charset="0"/>
              </a:rPr>
              <a:t>ensures</a:t>
            </a:r>
            <a:r>
              <a:rPr lang="en-US" dirty="0" smtClean="0">
                <a:latin typeface="Calibri" pitchFamily="34" charset="0"/>
              </a:rPr>
              <a:t> g = </a:t>
            </a:r>
            <a:r>
              <a:rPr lang="en-US" dirty="0" smtClean="0">
                <a:solidFill>
                  <a:schemeClr val="accent2"/>
                </a:solidFill>
                <a:latin typeface="Calibri" pitchFamily="34" charset="0"/>
              </a:rPr>
              <a:t>old</a:t>
            </a:r>
            <a:r>
              <a:rPr lang="en-US" dirty="0" smtClean="0">
                <a:latin typeface="Calibri" pitchFamily="34" charset="0"/>
              </a:rPr>
              <a:t>(g) + n</a:t>
            </a:r>
            <a:endParaRPr lang="en-US"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4831309" y="4421875"/>
            <a:ext cx="4299043" cy="151489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smtClean="0"/>
              <a:t>Procedures</a:t>
            </a:r>
            <a:endParaRPr lang="en-US" dirty="0"/>
          </a:p>
        </p:txBody>
      </p:sp>
      <p:sp>
        <p:nvSpPr>
          <p:cNvPr id="3" name="Content Placeholder 2"/>
          <p:cNvSpPr>
            <a:spLocks noGrp="1"/>
          </p:cNvSpPr>
          <p:nvPr>
            <p:ph idx="1"/>
          </p:nvPr>
        </p:nvSpPr>
        <p:spPr>
          <a:xfrm>
            <a:off x="285464" y="1029408"/>
            <a:ext cx="8382000" cy="5687711"/>
          </a:xfrm>
        </p:spPr>
        <p:txBody>
          <a:bodyPr/>
          <a:lstStyle/>
          <a:p>
            <a:r>
              <a:rPr lang="en-US" dirty="0" smtClean="0"/>
              <a:t>A </a:t>
            </a:r>
            <a:r>
              <a:rPr lang="en-US" i="1" dirty="0" smtClean="0">
                <a:solidFill>
                  <a:srgbClr val="FF0000"/>
                </a:solidFill>
              </a:rPr>
              <a:t>procedure</a:t>
            </a:r>
            <a:r>
              <a:rPr lang="en-US" dirty="0" smtClean="0"/>
              <a:t> is a user-defined command</a:t>
            </a:r>
          </a:p>
          <a:p>
            <a:r>
              <a:rPr lang="en-US" dirty="0" smtClean="0">
                <a:solidFill>
                  <a:schemeClr val="accent2"/>
                </a:solidFill>
              </a:rPr>
              <a:t>procedure</a:t>
            </a:r>
            <a:r>
              <a:rPr lang="en-US" dirty="0" smtClean="0"/>
              <a:t> M(x, y, z) </a:t>
            </a:r>
            <a:r>
              <a:rPr lang="en-US" dirty="0" smtClean="0">
                <a:solidFill>
                  <a:schemeClr val="accent2"/>
                </a:solidFill>
              </a:rPr>
              <a:t>returns</a:t>
            </a:r>
            <a:r>
              <a:rPr lang="en-US" dirty="0" smtClean="0"/>
              <a:t> (r, s, t)</a:t>
            </a:r>
            <a:br>
              <a:rPr lang="en-US" dirty="0" smtClean="0"/>
            </a:br>
            <a:r>
              <a:rPr lang="en-US" dirty="0" smtClean="0"/>
              <a:t>	</a:t>
            </a:r>
            <a:r>
              <a:rPr lang="en-US" dirty="0" smtClean="0">
                <a:solidFill>
                  <a:schemeClr val="accent2"/>
                </a:solidFill>
              </a:rPr>
              <a:t>requires</a:t>
            </a:r>
            <a:r>
              <a:rPr lang="en-US" dirty="0" smtClean="0"/>
              <a:t> P</a:t>
            </a:r>
            <a:br>
              <a:rPr lang="en-US" dirty="0" smtClean="0"/>
            </a:br>
            <a:r>
              <a:rPr lang="en-US" dirty="0" smtClean="0"/>
              <a:t>	</a:t>
            </a:r>
            <a:r>
              <a:rPr lang="en-US" dirty="0" smtClean="0">
                <a:solidFill>
                  <a:schemeClr val="accent2"/>
                </a:solidFill>
              </a:rPr>
              <a:t>modifies</a:t>
            </a:r>
            <a:r>
              <a:rPr lang="en-US" dirty="0" smtClean="0"/>
              <a:t> g, h</a:t>
            </a:r>
            <a:br>
              <a:rPr lang="en-US" dirty="0" smtClean="0"/>
            </a:br>
            <a:r>
              <a:rPr lang="en-US" dirty="0" smtClean="0"/>
              <a:t>	</a:t>
            </a:r>
            <a:r>
              <a:rPr lang="en-US" dirty="0" smtClean="0">
                <a:solidFill>
                  <a:schemeClr val="accent2"/>
                </a:solidFill>
              </a:rPr>
              <a:t>ensures</a:t>
            </a:r>
            <a:r>
              <a:rPr lang="en-US" dirty="0" smtClean="0"/>
              <a:t> Q</a:t>
            </a:r>
          </a:p>
          <a:p>
            <a:r>
              <a:rPr lang="en-US" dirty="0" smtClean="0">
                <a:solidFill>
                  <a:schemeClr val="accent2"/>
                </a:solidFill>
              </a:rPr>
              <a:t>call</a:t>
            </a:r>
            <a:r>
              <a:rPr lang="en-US" dirty="0" smtClean="0"/>
              <a:t> a, b, c := M(E, F, G)</a:t>
            </a:r>
            <a:br>
              <a:rPr lang="en-US" dirty="0" smtClean="0"/>
            </a:br>
            <a:r>
              <a:rPr lang="en-US" dirty="0" smtClean="0"/>
              <a:t>=	x’ := E;  y’ := F;  z’ := G;</a:t>
            </a:r>
            <a:br>
              <a:rPr lang="en-US" dirty="0" smtClean="0"/>
            </a:br>
            <a:r>
              <a:rPr lang="en-US" dirty="0" smtClean="0"/>
              <a:t>	</a:t>
            </a:r>
            <a:r>
              <a:rPr lang="en-US" dirty="0" smtClean="0">
                <a:solidFill>
                  <a:schemeClr val="accent2"/>
                </a:solidFill>
              </a:rPr>
              <a:t>assert</a:t>
            </a:r>
            <a:r>
              <a:rPr lang="en-US" dirty="0" smtClean="0"/>
              <a:t> P’;</a:t>
            </a:r>
            <a:br>
              <a:rPr lang="en-US" dirty="0" smtClean="0"/>
            </a:br>
            <a:r>
              <a:rPr lang="en-US" dirty="0" smtClean="0"/>
              <a:t>	g0 := g;  h0 := h;</a:t>
            </a:r>
            <a:br>
              <a:rPr lang="en-US" dirty="0" smtClean="0"/>
            </a:br>
            <a:r>
              <a:rPr lang="en-US" dirty="0" smtClean="0"/>
              <a:t>	</a:t>
            </a:r>
            <a:r>
              <a:rPr lang="en-US" dirty="0" smtClean="0">
                <a:solidFill>
                  <a:schemeClr val="accent2"/>
                </a:solidFill>
              </a:rPr>
              <a:t>havoc</a:t>
            </a:r>
            <a:r>
              <a:rPr lang="en-US" dirty="0" smtClean="0"/>
              <a:t> g, h, r’, s’, t’;</a:t>
            </a:r>
            <a:br>
              <a:rPr lang="en-US" dirty="0" smtClean="0"/>
            </a:br>
            <a:r>
              <a:rPr lang="en-US" dirty="0" smtClean="0"/>
              <a:t>	</a:t>
            </a:r>
            <a:r>
              <a:rPr lang="en-US" dirty="0" smtClean="0">
                <a:solidFill>
                  <a:schemeClr val="accent2"/>
                </a:solidFill>
              </a:rPr>
              <a:t>assume</a:t>
            </a:r>
            <a:r>
              <a:rPr lang="en-US" dirty="0" smtClean="0"/>
              <a:t> Q’;</a:t>
            </a:r>
            <a:br>
              <a:rPr lang="en-US" dirty="0" smtClean="0"/>
            </a:br>
            <a:r>
              <a:rPr lang="en-US" dirty="0" smtClean="0"/>
              <a:t>	a := r’;  b := s’;  c := t’</a:t>
            </a:r>
            <a:endParaRPr lang="en-US" dirty="0"/>
          </a:p>
        </p:txBody>
      </p:sp>
      <p:sp>
        <p:nvSpPr>
          <p:cNvPr id="4" name="TextBox 3"/>
          <p:cNvSpPr txBox="1"/>
          <p:nvPr/>
        </p:nvSpPr>
        <p:spPr>
          <a:xfrm>
            <a:off x="4763063" y="4421876"/>
            <a:ext cx="4449171" cy="1477328"/>
          </a:xfrm>
          <a:prstGeom prst="rect">
            <a:avLst/>
          </a:prstGeom>
          <a:noFill/>
        </p:spPr>
        <p:txBody>
          <a:bodyPr wrap="square" rtlCol="0">
            <a:spAutoFit/>
          </a:bodyPr>
          <a:lstStyle/>
          <a:p>
            <a:r>
              <a:rPr lang="en-US" dirty="0" smtClean="0"/>
              <a:t>where</a:t>
            </a:r>
          </a:p>
          <a:p>
            <a:pPr marL="231775" indent="-231775">
              <a:buFont typeface="Arial" pitchFamily="34" charset="0"/>
              <a:buChar char="•"/>
              <a:tabLst>
                <a:tab pos="231775" algn="l"/>
              </a:tabLst>
            </a:pPr>
            <a:r>
              <a:rPr lang="en-US" dirty="0" smtClean="0"/>
              <a:t>x’, y’, z’, r’, s’, t’, g0, h0 are fresh names</a:t>
            </a:r>
          </a:p>
          <a:p>
            <a:pPr marL="231775" indent="-231775">
              <a:buFont typeface="Arial" pitchFamily="34" charset="0"/>
              <a:buChar char="•"/>
              <a:tabLst>
                <a:tab pos="231775" algn="l"/>
              </a:tabLst>
            </a:pPr>
            <a:r>
              <a:rPr lang="en-US" dirty="0" smtClean="0"/>
              <a:t>P’ is P with </a:t>
            </a:r>
            <a:r>
              <a:rPr lang="en-US" dirty="0" err="1" smtClean="0"/>
              <a:t>x’,y’,z</a:t>
            </a:r>
            <a:r>
              <a:rPr lang="en-US" dirty="0" smtClean="0"/>
              <a:t>’ for </a:t>
            </a:r>
            <a:r>
              <a:rPr lang="en-US" dirty="0" err="1" smtClean="0"/>
              <a:t>x,y,z</a:t>
            </a:r>
            <a:endParaRPr lang="en-US" dirty="0" smtClean="0"/>
          </a:p>
          <a:p>
            <a:pPr marL="231775" indent="-231775">
              <a:buFont typeface="Arial" pitchFamily="34" charset="0"/>
              <a:buChar char="•"/>
              <a:tabLst>
                <a:tab pos="231775" algn="l"/>
              </a:tabLst>
            </a:pPr>
            <a:r>
              <a:rPr lang="en-US" dirty="0" smtClean="0"/>
              <a:t>Q’ is Q with x’,y’,z’,r’,s’,t’,g0,h0 for </a:t>
            </a:r>
            <a:r>
              <a:rPr lang="en-US" dirty="0" err="1" smtClean="0"/>
              <a:t>x,y,z,r,s,t</a:t>
            </a:r>
            <a:r>
              <a:rPr lang="en-US" dirty="0" smtClean="0"/>
              <a:t>, </a:t>
            </a:r>
            <a:r>
              <a:rPr lang="en-US" dirty="0" smtClean="0">
                <a:solidFill>
                  <a:schemeClr val="accent2"/>
                </a:solidFill>
              </a:rPr>
              <a:t>old</a:t>
            </a:r>
            <a:r>
              <a:rPr lang="en-US" dirty="0" smtClean="0"/>
              <a:t>(g), </a:t>
            </a:r>
            <a:r>
              <a:rPr lang="en-US" dirty="0" smtClean="0">
                <a:solidFill>
                  <a:schemeClr val="accent2"/>
                </a:solidFill>
              </a:rPr>
              <a:t>old</a:t>
            </a:r>
            <a:r>
              <a:rPr lang="en-US" dirty="0" smtClean="0"/>
              <a:t>(h)</a:t>
            </a:r>
            <a:endParaRPr lang="en-US" dirty="0"/>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Procedure implementations</a:t>
            </a:r>
            <a:endParaRPr lang="en-US" dirty="0"/>
          </a:p>
        </p:txBody>
      </p:sp>
      <p:sp>
        <p:nvSpPr>
          <p:cNvPr id="3" name="Content Placeholder 2"/>
          <p:cNvSpPr>
            <a:spLocks noGrp="1"/>
          </p:cNvSpPr>
          <p:nvPr>
            <p:ph idx="1"/>
          </p:nvPr>
        </p:nvSpPr>
        <p:spPr>
          <a:xfrm>
            <a:off x="244520" y="1302368"/>
            <a:ext cx="8763000" cy="4418133"/>
          </a:xfrm>
        </p:spPr>
        <p:txBody>
          <a:bodyPr/>
          <a:lstStyle/>
          <a:p>
            <a:r>
              <a:rPr lang="en-US" dirty="0" smtClean="0">
                <a:solidFill>
                  <a:schemeClr val="accent2"/>
                </a:solidFill>
              </a:rPr>
              <a:t>procedure</a:t>
            </a:r>
            <a:r>
              <a:rPr lang="en-US" dirty="0" smtClean="0"/>
              <a:t> M(x, y, z) </a:t>
            </a:r>
            <a:r>
              <a:rPr lang="en-US" dirty="0" smtClean="0">
                <a:solidFill>
                  <a:schemeClr val="accent2"/>
                </a:solidFill>
              </a:rPr>
              <a:t>returns</a:t>
            </a:r>
            <a:r>
              <a:rPr lang="en-US" dirty="0" smtClean="0"/>
              <a:t> (r, s, t)</a:t>
            </a:r>
            <a:br>
              <a:rPr lang="en-US" dirty="0" smtClean="0"/>
            </a:br>
            <a:r>
              <a:rPr lang="en-US" dirty="0" smtClean="0"/>
              <a:t>	</a:t>
            </a:r>
            <a:r>
              <a:rPr lang="en-US" dirty="0" smtClean="0">
                <a:solidFill>
                  <a:schemeClr val="accent2"/>
                </a:solidFill>
              </a:rPr>
              <a:t>requires</a:t>
            </a:r>
            <a:r>
              <a:rPr lang="en-US" dirty="0" smtClean="0"/>
              <a:t> P</a:t>
            </a:r>
            <a:br>
              <a:rPr lang="en-US" dirty="0" smtClean="0"/>
            </a:br>
            <a:r>
              <a:rPr lang="en-US" dirty="0" smtClean="0"/>
              <a:t>	</a:t>
            </a:r>
            <a:r>
              <a:rPr lang="en-US" dirty="0" smtClean="0">
                <a:solidFill>
                  <a:schemeClr val="accent2"/>
                </a:solidFill>
              </a:rPr>
              <a:t>modifies</a:t>
            </a:r>
            <a:r>
              <a:rPr lang="en-US" dirty="0" smtClean="0"/>
              <a:t> g, h</a:t>
            </a:r>
            <a:br>
              <a:rPr lang="en-US" dirty="0" smtClean="0"/>
            </a:br>
            <a:r>
              <a:rPr lang="en-US" dirty="0" smtClean="0"/>
              <a:t>	</a:t>
            </a:r>
            <a:r>
              <a:rPr lang="en-US" dirty="0" smtClean="0">
                <a:solidFill>
                  <a:schemeClr val="accent2"/>
                </a:solidFill>
              </a:rPr>
              <a:t>ensures</a:t>
            </a:r>
            <a:r>
              <a:rPr lang="en-US" dirty="0" smtClean="0"/>
              <a:t> Q</a:t>
            </a:r>
          </a:p>
          <a:p>
            <a:r>
              <a:rPr lang="en-US" dirty="0" smtClean="0">
                <a:solidFill>
                  <a:schemeClr val="accent2"/>
                </a:solidFill>
              </a:rPr>
              <a:t>implementation</a:t>
            </a:r>
            <a:r>
              <a:rPr lang="en-US" dirty="0" smtClean="0"/>
              <a:t> M(x, y, z) </a:t>
            </a:r>
            <a:r>
              <a:rPr lang="en-US" dirty="0" smtClean="0">
                <a:solidFill>
                  <a:schemeClr val="accent2"/>
                </a:solidFill>
              </a:rPr>
              <a:t>returns</a:t>
            </a:r>
            <a:r>
              <a:rPr lang="en-US" dirty="0" smtClean="0"/>
              <a:t> (r, s, t) </a:t>
            </a:r>
            <a:r>
              <a:rPr lang="en-US" dirty="0" smtClean="0">
                <a:solidFill>
                  <a:schemeClr val="accent2"/>
                </a:solidFill>
              </a:rPr>
              <a:t>is</a:t>
            </a:r>
            <a:r>
              <a:rPr lang="en-US" dirty="0" smtClean="0"/>
              <a:t> S</a:t>
            </a:r>
          </a:p>
          <a:p>
            <a:pPr>
              <a:buNone/>
            </a:pPr>
            <a:r>
              <a:rPr lang="en-US" dirty="0" smtClean="0"/>
              <a:t>	= 	</a:t>
            </a:r>
            <a:r>
              <a:rPr lang="en-US" dirty="0" smtClean="0">
                <a:solidFill>
                  <a:schemeClr val="accent2"/>
                </a:solidFill>
              </a:rPr>
              <a:t>assume</a:t>
            </a:r>
            <a:r>
              <a:rPr lang="en-US" dirty="0" smtClean="0"/>
              <a:t> P;</a:t>
            </a:r>
            <a:br>
              <a:rPr lang="en-US" dirty="0" smtClean="0"/>
            </a:br>
            <a:r>
              <a:rPr lang="en-US" dirty="0" smtClean="0"/>
              <a:t> 	g0 := g;  h0 := h;</a:t>
            </a:r>
          </a:p>
          <a:p>
            <a:pPr>
              <a:buNone/>
            </a:pPr>
            <a:r>
              <a:rPr lang="en-US" dirty="0" smtClean="0"/>
              <a:t> 		S;</a:t>
            </a:r>
            <a:br>
              <a:rPr lang="en-US" dirty="0" smtClean="0"/>
            </a:br>
            <a:r>
              <a:rPr lang="en-US" dirty="0" smtClean="0"/>
              <a:t> 	</a:t>
            </a:r>
            <a:r>
              <a:rPr lang="en-US" dirty="0" smtClean="0">
                <a:solidFill>
                  <a:schemeClr val="accent2"/>
                </a:solidFill>
              </a:rPr>
              <a:t>assert</a:t>
            </a:r>
            <a:r>
              <a:rPr lang="en-US" dirty="0" smtClean="0"/>
              <a:t> Q’</a:t>
            </a:r>
            <a:endParaRPr lang="en-US" dirty="0"/>
          </a:p>
        </p:txBody>
      </p:sp>
      <p:sp>
        <p:nvSpPr>
          <p:cNvPr id="4" name="Rounded Rectangle 3"/>
          <p:cNvSpPr/>
          <p:nvPr/>
        </p:nvSpPr>
        <p:spPr bwMode="auto">
          <a:xfrm>
            <a:off x="4831309" y="4107972"/>
            <a:ext cx="3944201" cy="110546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 name="TextBox 4"/>
          <p:cNvSpPr txBox="1"/>
          <p:nvPr/>
        </p:nvSpPr>
        <p:spPr>
          <a:xfrm>
            <a:off x="4763063" y="4107972"/>
            <a:ext cx="4449171" cy="923330"/>
          </a:xfrm>
          <a:prstGeom prst="rect">
            <a:avLst/>
          </a:prstGeom>
          <a:noFill/>
        </p:spPr>
        <p:txBody>
          <a:bodyPr wrap="square" rtlCol="0">
            <a:spAutoFit/>
          </a:bodyPr>
          <a:lstStyle/>
          <a:p>
            <a:r>
              <a:rPr lang="en-US" dirty="0" smtClean="0"/>
              <a:t>where</a:t>
            </a:r>
          </a:p>
          <a:p>
            <a:pPr marL="231775" indent="-231775">
              <a:buFont typeface="Arial" pitchFamily="34" charset="0"/>
              <a:buChar char="•"/>
              <a:tabLst>
                <a:tab pos="231775" algn="l"/>
              </a:tabLst>
            </a:pPr>
            <a:r>
              <a:rPr lang="en-US" dirty="0" smtClean="0"/>
              <a:t>g0, h0 are fresh names</a:t>
            </a:r>
          </a:p>
          <a:p>
            <a:pPr marL="231775" indent="-231775">
              <a:buFont typeface="Arial" pitchFamily="34" charset="0"/>
              <a:buChar char="•"/>
              <a:tabLst>
                <a:tab pos="231775" algn="l"/>
              </a:tabLst>
            </a:pPr>
            <a:r>
              <a:rPr lang="en-US" dirty="0" smtClean="0"/>
              <a:t>Q’ is Q with g0,h0 for </a:t>
            </a:r>
            <a:r>
              <a:rPr lang="en-US" dirty="0" smtClean="0">
                <a:solidFill>
                  <a:schemeClr val="accent2"/>
                </a:solidFill>
              </a:rPr>
              <a:t>old</a:t>
            </a:r>
            <a:r>
              <a:rPr lang="en-US" dirty="0" smtClean="0"/>
              <a:t>(g), </a:t>
            </a:r>
            <a:r>
              <a:rPr lang="en-US" dirty="0" smtClean="0">
                <a:solidFill>
                  <a:schemeClr val="accent2"/>
                </a:solidFill>
              </a:rPr>
              <a:t>old</a:t>
            </a:r>
            <a:r>
              <a:rPr lang="en-US" dirty="0" smtClean="0"/>
              <a:t>(h)</a:t>
            </a:r>
            <a:endParaRPr lang="en-US" dirty="0"/>
          </a:p>
        </p:txBody>
      </p:sp>
      <p:sp>
        <p:nvSpPr>
          <p:cNvPr id="8" name="Freeform 7"/>
          <p:cNvSpPr/>
          <p:nvPr/>
        </p:nvSpPr>
        <p:spPr>
          <a:xfrm>
            <a:off x="206991" y="4849504"/>
            <a:ext cx="2959290" cy="1401170"/>
          </a:xfrm>
          <a:custGeom>
            <a:avLst/>
            <a:gdLst>
              <a:gd name="connsiteX0" fmla="*/ 2959290 w 2959290"/>
              <a:gd name="connsiteY0" fmla="*/ 1305636 h 1401170"/>
              <a:gd name="connsiteX1" fmla="*/ 611875 w 2959290"/>
              <a:gd name="connsiteY1" fmla="*/ 1264693 h 1401170"/>
              <a:gd name="connsiteX2" fmla="*/ 25021 w 2959290"/>
              <a:gd name="connsiteY2" fmla="*/ 486771 h 1401170"/>
              <a:gd name="connsiteX3" fmla="*/ 461749 w 2959290"/>
              <a:gd name="connsiteY3" fmla="*/ 63690 h 1401170"/>
              <a:gd name="connsiteX4" fmla="*/ 830239 w 2959290"/>
              <a:gd name="connsiteY4" fmla="*/ 104633 h 1401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9290" h="1401170">
                <a:moveTo>
                  <a:pt x="2959290" y="1305636"/>
                </a:moveTo>
                <a:cubicBezTo>
                  <a:pt x="2030105" y="1353403"/>
                  <a:pt x="1100920" y="1401170"/>
                  <a:pt x="611875" y="1264693"/>
                </a:cubicBezTo>
                <a:cubicBezTo>
                  <a:pt x="122830" y="1128216"/>
                  <a:pt x="50042" y="686938"/>
                  <a:pt x="25021" y="486771"/>
                </a:cubicBezTo>
                <a:cubicBezTo>
                  <a:pt x="0" y="286604"/>
                  <a:pt x="327546" y="127380"/>
                  <a:pt x="461749" y="63690"/>
                </a:cubicBezTo>
                <a:cubicBezTo>
                  <a:pt x="595952" y="0"/>
                  <a:pt x="713095" y="52316"/>
                  <a:pt x="830239" y="104633"/>
                </a:cubicBezTo>
              </a:path>
            </a:pathLst>
          </a:custGeom>
          <a:ln w="19050">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 name="Rounded Rectangle 5"/>
          <p:cNvSpPr/>
          <p:nvPr/>
        </p:nvSpPr>
        <p:spPr bwMode="auto">
          <a:xfrm>
            <a:off x="3152633" y="5718411"/>
            <a:ext cx="3753135" cy="887105"/>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syntactically check that S assigns only to </a:t>
            </a:r>
            <a:r>
              <a:rPr kumimoji="0" lang="en-US" sz="2400" b="0" i="0" u="none" strike="noStrike" cap="none" normalizeH="0" baseline="0" dirty="0" err="1" smtClean="0">
                <a:solidFill>
                  <a:schemeClr val="tx1"/>
                </a:solidFill>
                <a:effectLst>
                  <a:outerShdw blurRad="38100" dist="38100" dir="2700000" algn="tl">
                    <a:srgbClr val="000000">
                      <a:alpha val="43137"/>
                    </a:srgbClr>
                  </a:outerShdw>
                </a:effectLst>
                <a:latin typeface="Segoe" pitchFamily="34" charset="0"/>
              </a:rPr>
              <a:t>g,</a:t>
            </a:r>
            <a:r>
              <a:rPr lang="en-US" sz="2400" dirty="0" err="1" smtClean="0">
                <a:solidFill>
                  <a:schemeClr val="tx1"/>
                </a:solidFill>
                <a:effectLst>
                  <a:outerShdw blurRad="38100" dist="38100" dir="2700000" algn="tl">
                    <a:srgbClr val="000000">
                      <a:alpha val="43137"/>
                    </a:srgbClr>
                  </a:outerShdw>
                </a:effectLst>
                <a:latin typeface="Segoe" pitchFamily="34" charset="0"/>
              </a:rPr>
              <a:t>h</a:t>
            </a: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While loop with loop invariant</a:t>
            </a:r>
            <a:endParaRPr lang="en-US" dirty="0"/>
          </a:p>
        </p:txBody>
      </p:sp>
      <p:sp>
        <p:nvSpPr>
          <p:cNvPr id="3" name="Content Placeholder 2"/>
          <p:cNvSpPr>
            <a:spLocks noGrp="1"/>
          </p:cNvSpPr>
          <p:nvPr>
            <p:ph idx="1"/>
          </p:nvPr>
        </p:nvSpPr>
        <p:spPr>
          <a:xfrm>
            <a:off x="381000" y="1275072"/>
            <a:ext cx="8763000" cy="5055230"/>
          </a:xfrm>
        </p:spPr>
        <p:txBody>
          <a:bodyPr/>
          <a:lstStyle/>
          <a:p>
            <a:pPr>
              <a:buNone/>
              <a:tabLst>
                <a:tab pos="914400" algn="l"/>
              </a:tabLst>
            </a:pPr>
            <a:r>
              <a:rPr lang="en-US" dirty="0" smtClean="0"/>
              <a:t>	while E</a:t>
            </a:r>
            <a:br>
              <a:rPr lang="en-US" dirty="0" smtClean="0"/>
            </a:br>
            <a:r>
              <a:rPr lang="en-US" dirty="0" smtClean="0"/>
              <a:t>	invariant J</a:t>
            </a:r>
            <a:br>
              <a:rPr lang="en-US" dirty="0" smtClean="0"/>
            </a:br>
            <a:r>
              <a:rPr lang="en-US" dirty="0" smtClean="0"/>
              <a:t>do</a:t>
            </a:r>
            <a:br>
              <a:rPr lang="en-US" dirty="0" smtClean="0"/>
            </a:br>
            <a:r>
              <a:rPr lang="en-US" dirty="0" smtClean="0"/>
              <a:t>	S</a:t>
            </a:r>
            <a:br>
              <a:rPr lang="en-US" dirty="0" smtClean="0"/>
            </a:br>
            <a:r>
              <a:rPr lang="en-US" dirty="0" smtClean="0"/>
              <a:t>end</a:t>
            </a:r>
          </a:p>
          <a:p>
            <a:pPr>
              <a:lnSpc>
                <a:spcPct val="100000"/>
              </a:lnSpc>
              <a:spcBef>
                <a:spcPts val="1800"/>
              </a:spcBef>
              <a:buNone/>
              <a:tabLst>
                <a:tab pos="914400" algn="l"/>
                <a:tab pos="1377950" algn="l"/>
              </a:tabLst>
            </a:pPr>
            <a:r>
              <a:rPr lang="en-US" dirty="0" smtClean="0"/>
              <a:t>	=	</a:t>
            </a:r>
            <a:r>
              <a:rPr lang="en-US" dirty="0" smtClean="0">
                <a:solidFill>
                  <a:schemeClr val="accent2"/>
                </a:solidFill>
              </a:rPr>
              <a:t>assert</a:t>
            </a:r>
            <a:r>
              <a:rPr lang="en-US" dirty="0" smtClean="0"/>
              <a:t> J;</a:t>
            </a:r>
            <a:br>
              <a:rPr lang="en-US" dirty="0" smtClean="0"/>
            </a:br>
            <a:r>
              <a:rPr lang="en-US" dirty="0" smtClean="0"/>
              <a:t>	</a:t>
            </a:r>
            <a:r>
              <a:rPr lang="en-US" dirty="0" smtClean="0">
                <a:solidFill>
                  <a:schemeClr val="accent2"/>
                </a:solidFill>
              </a:rPr>
              <a:t>havoc</a:t>
            </a:r>
            <a:r>
              <a:rPr lang="en-US" dirty="0" smtClean="0"/>
              <a:t> x;  </a:t>
            </a:r>
            <a:r>
              <a:rPr lang="en-US" dirty="0" smtClean="0">
                <a:solidFill>
                  <a:schemeClr val="accent2"/>
                </a:solidFill>
              </a:rPr>
              <a:t>assume</a:t>
            </a:r>
            <a:r>
              <a:rPr lang="en-US" dirty="0" smtClean="0"/>
              <a:t> J;</a:t>
            </a:r>
            <a:br>
              <a:rPr lang="en-US" dirty="0" smtClean="0"/>
            </a:br>
            <a:r>
              <a:rPr lang="en-US" dirty="0" smtClean="0"/>
              <a:t>	(	</a:t>
            </a:r>
            <a:r>
              <a:rPr lang="en-US" dirty="0" smtClean="0">
                <a:solidFill>
                  <a:schemeClr val="accent2"/>
                </a:solidFill>
              </a:rPr>
              <a:t>assume</a:t>
            </a:r>
            <a:r>
              <a:rPr lang="en-US" dirty="0" smtClean="0"/>
              <a:t> E;  S;  </a:t>
            </a:r>
            <a:r>
              <a:rPr lang="en-US" dirty="0" smtClean="0">
                <a:solidFill>
                  <a:schemeClr val="accent2"/>
                </a:solidFill>
              </a:rPr>
              <a:t>assert</a:t>
            </a:r>
            <a:r>
              <a:rPr lang="en-US" dirty="0" smtClean="0"/>
              <a:t> J;  </a:t>
            </a:r>
            <a:r>
              <a:rPr lang="en-US" dirty="0" smtClean="0">
                <a:solidFill>
                  <a:schemeClr val="accent2"/>
                </a:solidFill>
              </a:rPr>
              <a:t>assume</a:t>
            </a:r>
            <a:r>
              <a:rPr lang="en-US" dirty="0" smtClean="0"/>
              <a:t> </a:t>
            </a:r>
            <a:r>
              <a:rPr lang="en-US" dirty="0" smtClean="0">
                <a:solidFill>
                  <a:schemeClr val="accent2"/>
                </a:solidFill>
              </a:rPr>
              <a:t>false</a:t>
            </a:r>
            <a:r>
              <a:rPr lang="en-US" dirty="0" smtClean="0"/>
              <a:t/>
            </a:r>
            <a:br>
              <a:rPr lang="en-US" dirty="0" smtClean="0"/>
            </a:br>
            <a:r>
              <a:rPr lang="en-US" dirty="0" smtClean="0"/>
              <a:t>	</a:t>
            </a:r>
            <a:r>
              <a:rPr lang="en-US" dirty="0" smtClean="0">
                <a:sym typeface="Symbol"/>
              </a:rPr>
              <a:t>	</a:t>
            </a:r>
            <a:r>
              <a:rPr lang="en-US" dirty="0" smtClean="0">
                <a:solidFill>
                  <a:schemeClr val="accent2"/>
                </a:solidFill>
                <a:sym typeface="Symbol"/>
              </a:rPr>
              <a:t>assume</a:t>
            </a:r>
            <a:r>
              <a:rPr lang="en-US" dirty="0" smtClean="0">
                <a:sym typeface="Symbol"/>
              </a:rPr>
              <a:t> </a:t>
            </a:r>
            <a:r>
              <a:rPr lang="en-US" dirty="0" smtClean="0">
                <a:latin typeface="Segoe UI"/>
                <a:cs typeface="Segoe UI"/>
                <a:sym typeface="Symbol"/>
              </a:rPr>
              <a:t>¬</a:t>
            </a:r>
            <a:r>
              <a:rPr lang="en-US" dirty="0" smtClean="0"/>
              <a:t>E</a:t>
            </a:r>
            <a:br>
              <a:rPr lang="en-US" dirty="0" smtClean="0"/>
            </a:br>
            <a:r>
              <a:rPr lang="en-US" dirty="0" smtClean="0"/>
              <a:t>	)</a:t>
            </a:r>
            <a:endParaRPr lang="en-US" dirty="0"/>
          </a:p>
        </p:txBody>
      </p:sp>
      <p:sp>
        <p:nvSpPr>
          <p:cNvPr id="6" name="Rounded Rectangle 5"/>
          <p:cNvSpPr/>
          <p:nvPr/>
        </p:nvSpPr>
        <p:spPr bwMode="auto">
          <a:xfrm>
            <a:off x="4394578" y="1487620"/>
            <a:ext cx="3725839" cy="107817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where x denotes the assignment targets</a:t>
            </a:r>
            <a:r>
              <a:rPr kumimoji="0" lang="en-US" sz="24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of S</a:t>
            </a: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Right Brace 6"/>
          <p:cNvSpPr/>
          <p:nvPr/>
        </p:nvSpPr>
        <p:spPr>
          <a:xfrm>
            <a:off x="5227093" y="4271750"/>
            <a:ext cx="368489" cy="477671"/>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8" name="TextBox 7"/>
          <p:cNvSpPr txBox="1"/>
          <p:nvPr/>
        </p:nvSpPr>
        <p:spPr>
          <a:xfrm>
            <a:off x="5663821" y="4162568"/>
            <a:ext cx="3138985" cy="646331"/>
          </a:xfrm>
          <a:prstGeom prst="rect">
            <a:avLst/>
          </a:prstGeom>
          <a:noFill/>
        </p:spPr>
        <p:txBody>
          <a:bodyPr wrap="square" rtlCol="0">
            <a:spAutoFit/>
          </a:bodyPr>
          <a:lstStyle/>
          <a:p>
            <a:r>
              <a:rPr lang="en-US" dirty="0" smtClean="0">
                <a:solidFill>
                  <a:schemeClr val="bg1"/>
                </a:solidFill>
              </a:rPr>
              <a:t>“fast forward” to an arbitrary iteration of the loop</a:t>
            </a:r>
            <a:endParaRPr lang="en-US" dirty="0">
              <a:solidFill>
                <a:schemeClr val="bg1"/>
              </a:solidFill>
            </a:endParaRPr>
          </a:p>
        </p:txBody>
      </p:sp>
      <p:cxnSp>
        <p:nvCxnSpPr>
          <p:cNvPr id="10" name="Straight Arrow Connector 9"/>
          <p:cNvCxnSpPr/>
          <p:nvPr/>
        </p:nvCxnSpPr>
        <p:spPr>
          <a:xfrm rot="10800000" flipV="1">
            <a:off x="2934270" y="3848668"/>
            <a:ext cx="382137" cy="13647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rot="5400000" flipH="1" flipV="1">
            <a:off x="5738884" y="5356746"/>
            <a:ext cx="300250" cy="4094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3" name="TextBox 12"/>
          <p:cNvSpPr txBox="1"/>
          <p:nvPr/>
        </p:nvSpPr>
        <p:spPr>
          <a:xfrm>
            <a:off x="3384644" y="3603012"/>
            <a:ext cx="5063320" cy="369332"/>
          </a:xfrm>
          <a:prstGeom prst="rect">
            <a:avLst/>
          </a:prstGeom>
          <a:noFill/>
        </p:spPr>
        <p:txBody>
          <a:bodyPr wrap="square" rtlCol="0">
            <a:spAutoFit/>
          </a:bodyPr>
          <a:lstStyle/>
          <a:p>
            <a:r>
              <a:rPr lang="en-US" dirty="0" smtClean="0">
                <a:solidFill>
                  <a:schemeClr val="bg1"/>
                </a:solidFill>
              </a:rPr>
              <a:t>check that the loop invariant holds initially</a:t>
            </a:r>
            <a:endParaRPr lang="en-US" dirty="0">
              <a:solidFill>
                <a:schemeClr val="bg1"/>
              </a:solidFill>
            </a:endParaRPr>
          </a:p>
        </p:txBody>
      </p:sp>
      <p:sp>
        <p:nvSpPr>
          <p:cNvPr id="14" name="TextBox 13"/>
          <p:cNvSpPr txBox="1"/>
          <p:nvPr/>
        </p:nvSpPr>
        <p:spPr>
          <a:xfrm>
            <a:off x="4599304" y="5513698"/>
            <a:ext cx="3575699" cy="646331"/>
          </a:xfrm>
          <a:prstGeom prst="rect">
            <a:avLst/>
          </a:prstGeom>
          <a:noFill/>
        </p:spPr>
        <p:txBody>
          <a:bodyPr wrap="square" rtlCol="0">
            <a:spAutoFit/>
          </a:bodyPr>
          <a:lstStyle/>
          <a:p>
            <a:r>
              <a:rPr lang="en-US" dirty="0" smtClean="0">
                <a:solidFill>
                  <a:schemeClr val="bg1"/>
                </a:solidFill>
              </a:rPr>
              <a:t>check that the loop invariant is maintained by the loop body</a:t>
            </a:r>
            <a:endParaRPr lang="en-US"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Properties of the heap</a:t>
            </a:r>
            <a:endParaRPr lang="en-US" dirty="0"/>
          </a:p>
        </p:txBody>
      </p:sp>
      <p:sp>
        <p:nvSpPr>
          <p:cNvPr id="3" name="Content Placeholder 2"/>
          <p:cNvSpPr>
            <a:spLocks noGrp="1"/>
          </p:cNvSpPr>
          <p:nvPr>
            <p:ph idx="1"/>
          </p:nvPr>
        </p:nvSpPr>
        <p:spPr/>
        <p:txBody>
          <a:bodyPr/>
          <a:lstStyle/>
          <a:p>
            <a:endParaRPr lang="en-US" dirty="0" smtClean="0"/>
          </a:p>
          <a:p>
            <a:pPr>
              <a:buNone/>
            </a:pPr>
            <a:r>
              <a:rPr lang="en-US" dirty="0" smtClean="0"/>
              <a:t>	</a:t>
            </a:r>
          </a:p>
          <a:p>
            <a:r>
              <a:rPr lang="en-US" dirty="0" smtClean="0"/>
              <a:t>introduce:</a:t>
            </a:r>
          </a:p>
          <a:p>
            <a:pPr>
              <a:buNone/>
            </a:pPr>
            <a:r>
              <a:rPr lang="en-US" dirty="0" smtClean="0"/>
              <a:t> 	</a:t>
            </a:r>
            <a:r>
              <a:rPr lang="en-US" dirty="0" smtClean="0">
                <a:solidFill>
                  <a:schemeClr val="accent2"/>
                </a:solidFill>
              </a:rPr>
              <a:t>axiom</a:t>
            </a:r>
            <a:r>
              <a:rPr lang="en-US" dirty="0" smtClean="0"/>
              <a:t> (</a:t>
            </a:r>
            <a:r>
              <a:rPr lang="en-US" dirty="0" smtClean="0">
                <a:sym typeface="Symbol"/>
              </a:rPr>
              <a:t> </a:t>
            </a:r>
            <a:r>
              <a:rPr lang="en-US" dirty="0" smtClean="0"/>
              <a:t>h: </a:t>
            </a:r>
            <a:r>
              <a:rPr lang="en-US" dirty="0" err="1" smtClean="0"/>
              <a:t>HeapType</a:t>
            </a:r>
            <a:r>
              <a:rPr lang="en-US" dirty="0" smtClean="0"/>
              <a:t>, o: Ref, f: Field Ref </a:t>
            </a:r>
            <a:r>
              <a:rPr lang="en-US" dirty="0" smtClean="0">
                <a:sym typeface="Symbol"/>
              </a:rPr>
              <a:t></a:t>
            </a:r>
            <a:br>
              <a:rPr lang="en-US" dirty="0" smtClean="0">
                <a:sym typeface="Symbol"/>
              </a:rPr>
            </a:br>
            <a:r>
              <a:rPr lang="en-US" dirty="0" smtClean="0">
                <a:sym typeface="Symbol"/>
              </a:rPr>
              <a:t>	</a:t>
            </a:r>
            <a:r>
              <a:rPr lang="en-US" dirty="0" smtClean="0"/>
              <a:t>o ≠ null </a:t>
            </a:r>
            <a:r>
              <a:rPr lang="en-US" dirty="0" smtClean="0">
                <a:sym typeface="Symbol"/>
              </a:rPr>
              <a:t> h[o, </a:t>
            </a:r>
            <a:r>
              <a:rPr lang="en-US" dirty="0" err="1" smtClean="0">
                <a:sym typeface="Symbol"/>
              </a:rPr>
              <a:t>alloc</a:t>
            </a:r>
            <a:r>
              <a:rPr lang="en-US" dirty="0" smtClean="0">
                <a:sym typeface="Symbol"/>
              </a:rPr>
              <a:t>]</a:t>
            </a:r>
            <a:br>
              <a:rPr lang="en-US" dirty="0" smtClean="0">
                <a:sym typeface="Symbol"/>
              </a:rPr>
            </a:br>
            <a:r>
              <a:rPr lang="en-US" dirty="0" smtClean="0">
                <a:sym typeface="Symbol"/>
              </a:rPr>
              <a:t>	</a:t>
            </a:r>
            <a:br>
              <a:rPr lang="en-US" dirty="0" smtClean="0">
                <a:sym typeface="Symbol"/>
              </a:rPr>
            </a:br>
            <a:r>
              <a:rPr lang="en-US" dirty="0" smtClean="0">
                <a:sym typeface="Symbol"/>
              </a:rPr>
              <a:t>	h[o, f] = null  h[ h[</a:t>
            </a:r>
            <a:r>
              <a:rPr lang="en-US" dirty="0" err="1" smtClean="0">
                <a:sym typeface="Symbol"/>
              </a:rPr>
              <a:t>o,f</a:t>
            </a:r>
            <a:r>
              <a:rPr lang="en-US" dirty="0" smtClean="0">
                <a:sym typeface="Symbol"/>
              </a:rPr>
              <a:t>], </a:t>
            </a:r>
            <a:r>
              <a:rPr lang="en-US" dirty="0" err="1" smtClean="0">
                <a:sym typeface="Symbol"/>
              </a:rPr>
              <a:t>alloc</a:t>
            </a:r>
            <a:r>
              <a:rPr lang="en-US" dirty="0" smtClean="0">
                <a:sym typeface="Symbol"/>
              </a:rPr>
              <a:t> ] );</a:t>
            </a: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280160" y="3236313"/>
            <a:ext cx="1934678" cy="464024"/>
          </a:xfrm>
          <a:prstGeom prst="roundRect">
            <a:avLst>
              <a:gd name="adj" fmla="val 50000"/>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accent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smtClean="0">
                <a:latin typeface="Calibri" pitchFamily="34" charset="0"/>
              </a:rPr>
              <a:t>Properties of the heap</a:t>
            </a:r>
            <a:endParaRPr lang="en-US" dirty="0">
              <a:latin typeface="Calibri" pitchFamily="34" charset="0"/>
            </a:endParaRPr>
          </a:p>
        </p:txBody>
      </p:sp>
      <p:sp>
        <p:nvSpPr>
          <p:cNvPr id="3" name="Content Placeholder 2"/>
          <p:cNvSpPr>
            <a:spLocks noGrp="1"/>
          </p:cNvSpPr>
          <p:nvPr>
            <p:ph idx="1"/>
          </p:nvPr>
        </p:nvSpPr>
        <p:spPr>
          <a:xfrm>
            <a:off x="605589" y="1448969"/>
            <a:ext cx="8382000" cy="4998291"/>
          </a:xfrm>
        </p:spPr>
        <p:txBody>
          <a:bodyPr/>
          <a:lstStyle/>
          <a:p>
            <a:r>
              <a:rPr lang="en-US" sz="2800" dirty="0" smtClean="0">
                <a:latin typeface="Calibri" pitchFamily="34" charset="0"/>
              </a:rPr>
              <a:t>introduce:</a:t>
            </a:r>
          </a:p>
          <a:p>
            <a:pPr>
              <a:buNone/>
            </a:pPr>
            <a:r>
              <a:rPr lang="en-US" sz="2800" dirty="0" smtClean="0">
                <a:latin typeface="Calibri" pitchFamily="34" charset="0"/>
              </a:rPr>
              <a:t>	</a:t>
            </a:r>
            <a:r>
              <a:rPr lang="en-US" sz="2800" dirty="0" smtClean="0">
                <a:solidFill>
                  <a:schemeClr val="accent2"/>
                </a:solidFill>
                <a:latin typeface="Calibri" pitchFamily="34" charset="0"/>
              </a:rPr>
              <a:t>function</a:t>
            </a:r>
            <a:r>
              <a:rPr lang="en-US" sz="2800" dirty="0" smtClean="0">
                <a:latin typeface="Calibri" pitchFamily="34" charset="0"/>
              </a:rPr>
              <a:t> </a:t>
            </a:r>
            <a:r>
              <a:rPr lang="en-US" sz="2800" dirty="0" err="1" smtClean="0">
                <a:latin typeface="Calibri" pitchFamily="34" charset="0"/>
              </a:rPr>
              <a:t>IsHeap</a:t>
            </a:r>
            <a:r>
              <a:rPr lang="en-US" sz="2800" dirty="0" smtClean="0">
                <a:latin typeface="Calibri" pitchFamily="34" charset="0"/>
              </a:rPr>
              <a:t>(</a:t>
            </a:r>
            <a:r>
              <a:rPr lang="en-US" sz="2800" dirty="0" err="1" smtClean="0">
                <a:latin typeface="Calibri" pitchFamily="34" charset="0"/>
              </a:rPr>
              <a:t>HeapType</a:t>
            </a:r>
            <a:r>
              <a:rPr lang="en-US" sz="2800" dirty="0" smtClean="0">
                <a:latin typeface="Calibri" pitchFamily="34" charset="0"/>
              </a:rPr>
              <a:t>) </a:t>
            </a:r>
            <a:r>
              <a:rPr lang="en-US" sz="2800" dirty="0" smtClean="0">
                <a:solidFill>
                  <a:schemeClr val="accent2"/>
                </a:solidFill>
                <a:latin typeface="Calibri" pitchFamily="34" charset="0"/>
              </a:rPr>
              <a:t>returns</a:t>
            </a:r>
            <a:r>
              <a:rPr lang="en-US" sz="2800" dirty="0" smtClean="0">
                <a:latin typeface="Calibri" pitchFamily="34" charset="0"/>
              </a:rPr>
              <a:t> (</a:t>
            </a:r>
            <a:r>
              <a:rPr lang="en-US" sz="2800" dirty="0" err="1" smtClean="0">
                <a:solidFill>
                  <a:schemeClr val="accent2"/>
                </a:solidFill>
                <a:latin typeface="Calibri" pitchFamily="34" charset="0"/>
              </a:rPr>
              <a:t>bool</a:t>
            </a:r>
            <a:r>
              <a:rPr lang="en-US" sz="2800" dirty="0" smtClean="0">
                <a:latin typeface="Calibri" pitchFamily="34" charset="0"/>
              </a:rPr>
              <a:t>);</a:t>
            </a:r>
          </a:p>
          <a:p>
            <a:r>
              <a:rPr lang="en-US" sz="2800" dirty="0" smtClean="0">
                <a:latin typeface="Calibri" pitchFamily="34" charset="0"/>
              </a:rPr>
              <a:t>introduce:</a:t>
            </a:r>
          </a:p>
          <a:p>
            <a:pPr>
              <a:buNone/>
            </a:pPr>
            <a:r>
              <a:rPr lang="en-US" sz="2800" dirty="0" smtClean="0">
                <a:latin typeface="Calibri" pitchFamily="34" charset="0"/>
              </a:rPr>
              <a:t> 	</a:t>
            </a:r>
            <a:r>
              <a:rPr lang="en-US" sz="2800" dirty="0" smtClean="0">
                <a:solidFill>
                  <a:schemeClr val="accent2"/>
                </a:solidFill>
                <a:latin typeface="Calibri" pitchFamily="34" charset="0"/>
              </a:rPr>
              <a:t>axiom</a:t>
            </a:r>
            <a:r>
              <a:rPr lang="en-US" sz="2800" dirty="0" smtClean="0">
                <a:latin typeface="Calibri" pitchFamily="34" charset="0"/>
              </a:rPr>
              <a:t> (</a:t>
            </a:r>
            <a:r>
              <a:rPr lang="en-US" sz="2800" dirty="0" smtClean="0">
                <a:latin typeface="Calibri" pitchFamily="34" charset="0"/>
                <a:sym typeface="Symbol"/>
              </a:rPr>
              <a:t> </a:t>
            </a:r>
            <a:r>
              <a:rPr lang="en-US" sz="2800" dirty="0" smtClean="0">
                <a:latin typeface="Calibri" pitchFamily="34" charset="0"/>
              </a:rPr>
              <a:t>h: </a:t>
            </a:r>
            <a:r>
              <a:rPr lang="en-US" sz="2800" dirty="0" err="1" smtClean="0">
                <a:latin typeface="Calibri" pitchFamily="34" charset="0"/>
              </a:rPr>
              <a:t>HeapType</a:t>
            </a:r>
            <a:r>
              <a:rPr lang="en-US" sz="2800" dirty="0" smtClean="0">
                <a:latin typeface="Calibri" pitchFamily="34" charset="0"/>
              </a:rPr>
              <a:t>, o: Ref, f: Field Ref </a:t>
            </a:r>
            <a:r>
              <a:rPr lang="en-US" sz="2800" dirty="0" smtClean="0">
                <a:latin typeface="Calibri" pitchFamily="34" charset="0"/>
                <a:sym typeface="Symbol"/>
              </a:rPr>
              <a:t></a:t>
            </a:r>
            <a:br>
              <a:rPr lang="en-US" sz="2800" dirty="0" smtClean="0">
                <a:latin typeface="Calibri" pitchFamily="34" charset="0"/>
                <a:sym typeface="Symbol"/>
              </a:rPr>
            </a:br>
            <a:r>
              <a:rPr lang="en-US" sz="2800" dirty="0" smtClean="0">
                <a:latin typeface="Calibri" pitchFamily="34" charset="0"/>
                <a:sym typeface="Symbol"/>
              </a:rPr>
              <a:t>	</a:t>
            </a:r>
            <a:r>
              <a:rPr lang="en-US" sz="2800" dirty="0" err="1" smtClean="0">
                <a:latin typeface="Calibri" pitchFamily="34" charset="0"/>
                <a:sym typeface="Symbol"/>
              </a:rPr>
              <a:t>IsHeap</a:t>
            </a:r>
            <a:r>
              <a:rPr lang="en-US" sz="2800" dirty="0" smtClean="0">
                <a:latin typeface="Calibri" pitchFamily="34" charset="0"/>
                <a:sym typeface="Symbol"/>
              </a:rPr>
              <a:t>(h) </a:t>
            </a:r>
            <a:r>
              <a:rPr lang="en-US" sz="2800" dirty="0" smtClean="0">
                <a:solidFill>
                  <a:schemeClr val="tx1"/>
                </a:solidFill>
                <a:latin typeface="Calibri" pitchFamily="34" charset="0"/>
              </a:rPr>
              <a:t> </a:t>
            </a:r>
            <a:r>
              <a:rPr lang="en-US" sz="2800" dirty="0" smtClean="0">
                <a:latin typeface="Calibri" pitchFamily="34" charset="0"/>
              </a:rPr>
              <a:t>o ≠ null </a:t>
            </a:r>
            <a:r>
              <a:rPr lang="en-US" sz="2800" dirty="0" smtClean="0">
                <a:latin typeface="Calibri" pitchFamily="34" charset="0"/>
                <a:sym typeface="Symbol"/>
              </a:rPr>
              <a:t> h[o, </a:t>
            </a:r>
            <a:r>
              <a:rPr lang="en-US" sz="2800" dirty="0" err="1" smtClean="0">
                <a:latin typeface="Calibri" pitchFamily="34" charset="0"/>
                <a:sym typeface="Symbol"/>
              </a:rPr>
              <a:t>alloc</a:t>
            </a:r>
            <a:r>
              <a:rPr lang="en-US" sz="2800" dirty="0" smtClean="0">
                <a:latin typeface="Calibri" pitchFamily="34" charset="0"/>
                <a:sym typeface="Symbol"/>
              </a:rPr>
              <a:t>]</a:t>
            </a:r>
            <a:br>
              <a:rPr lang="en-US" sz="2800" dirty="0" smtClean="0">
                <a:latin typeface="Calibri" pitchFamily="34" charset="0"/>
                <a:sym typeface="Symbol"/>
              </a:rPr>
            </a:br>
            <a:r>
              <a:rPr lang="en-US" sz="2800" dirty="0" smtClean="0">
                <a:latin typeface="Calibri" pitchFamily="34" charset="0"/>
                <a:sym typeface="Symbol"/>
              </a:rPr>
              <a:t>	</a:t>
            </a:r>
            <a:br>
              <a:rPr lang="en-US" sz="2800" dirty="0" smtClean="0">
                <a:latin typeface="Calibri" pitchFamily="34" charset="0"/>
                <a:sym typeface="Symbol"/>
              </a:rPr>
            </a:br>
            <a:r>
              <a:rPr lang="en-US" sz="2800" dirty="0" smtClean="0">
                <a:latin typeface="Calibri" pitchFamily="34" charset="0"/>
                <a:sym typeface="Symbol"/>
              </a:rPr>
              <a:t>	h[o, f] = null  h[ h[</a:t>
            </a:r>
            <a:r>
              <a:rPr lang="en-US" sz="2800" dirty="0" err="1" smtClean="0">
                <a:latin typeface="Calibri" pitchFamily="34" charset="0"/>
                <a:sym typeface="Symbol"/>
              </a:rPr>
              <a:t>o,f</a:t>
            </a:r>
            <a:r>
              <a:rPr lang="en-US" sz="2800" dirty="0" smtClean="0">
                <a:latin typeface="Calibri" pitchFamily="34" charset="0"/>
                <a:sym typeface="Symbol"/>
              </a:rPr>
              <a:t>], </a:t>
            </a:r>
            <a:r>
              <a:rPr lang="en-US" sz="2800" dirty="0" err="1" smtClean="0">
                <a:latin typeface="Calibri" pitchFamily="34" charset="0"/>
                <a:sym typeface="Symbol"/>
              </a:rPr>
              <a:t>alloc</a:t>
            </a:r>
            <a:r>
              <a:rPr lang="en-US" sz="2800" dirty="0" smtClean="0">
                <a:latin typeface="Calibri" pitchFamily="34" charset="0"/>
                <a:sym typeface="Symbol"/>
              </a:rPr>
              <a:t> ] );</a:t>
            </a:r>
          </a:p>
          <a:p>
            <a:r>
              <a:rPr lang="en-US" sz="2800" dirty="0" smtClean="0">
                <a:latin typeface="Calibri" pitchFamily="34" charset="0"/>
              </a:rPr>
              <a:t>introduce:  assume </a:t>
            </a:r>
            <a:r>
              <a:rPr lang="en-US" sz="2800" dirty="0" err="1" smtClean="0">
                <a:latin typeface="Calibri" pitchFamily="34" charset="0"/>
              </a:rPr>
              <a:t>IsHeap</a:t>
            </a:r>
            <a:r>
              <a:rPr lang="en-US" sz="2800" dirty="0" smtClean="0">
                <a:latin typeface="Calibri" pitchFamily="34" charset="0"/>
              </a:rPr>
              <a:t>(Heap)</a:t>
            </a:r>
            <a:br>
              <a:rPr lang="en-US" sz="2800" dirty="0" smtClean="0">
                <a:latin typeface="Calibri" pitchFamily="34" charset="0"/>
              </a:rPr>
            </a:br>
            <a:r>
              <a:rPr lang="en-US" sz="2800" dirty="0" smtClean="0">
                <a:latin typeface="Calibri" pitchFamily="34" charset="0"/>
              </a:rPr>
              <a:t>after each Heap update;  for example:</a:t>
            </a:r>
            <a:br>
              <a:rPr lang="en-US" sz="2800" dirty="0" smtClean="0">
                <a:latin typeface="Calibri" pitchFamily="34" charset="0"/>
              </a:rPr>
            </a:br>
            <a:r>
              <a:rPr lang="en-US" sz="2800" dirty="0" err="1" smtClean="0">
                <a:latin typeface="Calibri" pitchFamily="34" charset="0"/>
              </a:rPr>
              <a:t>Tr</a:t>
            </a:r>
            <a:r>
              <a:rPr lang="en-US" sz="2800" dirty="0" smtClean="0">
                <a:latin typeface="Calibri" pitchFamily="34" charset="0"/>
              </a:rPr>
              <a:t>[[ </a:t>
            </a:r>
            <a:r>
              <a:rPr lang="en-US" sz="2800" dirty="0" err="1" smtClean="0">
                <a:latin typeface="Calibri" pitchFamily="34" charset="0"/>
              </a:rPr>
              <a:t>E.x</a:t>
            </a:r>
            <a:r>
              <a:rPr lang="en-US" sz="2800" dirty="0" smtClean="0">
                <a:latin typeface="Calibri" pitchFamily="34" charset="0"/>
              </a:rPr>
              <a:t> := F ]] =</a:t>
            </a:r>
            <a:br>
              <a:rPr lang="en-US" sz="2800" dirty="0" smtClean="0">
                <a:latin typeface="Calibri" pitchFamily="34" charset="0"/>
              </a:rPr>
            </a:br>
            <a:r>
              <a:rPr lang="en-US" sz="2800" dirty="0" smtClean="0">
                <a:latin typeface="Calibri" pitchFamily="34" charset="0"/>
              </a:rPr>
              <a:t>	</a:t>
            </a:r>
            <a:r>
              <a:rPr lang="en-US" sz="2800" dirty="0" smtClean="0">
                <a:solidFill>
                  <a:schemeClr val="accent2"/>
                </a:solidFill>
                <a:latin typeface="Calibri" pitchFamily="34" charset="0"/>
              </a:rPr>
              <a:t>assert</a:t>
            </a:r>
            <a:r>
              <a:rPr lang="en-US" sz="2800" dirty="0" smtClean="0">
                <a:latin typeface="Calibri" pitchFamily="34" charset="0"/>
              </a:rPr>
              <a:t> …; Heap[…] := …;</a:t>
            </a:r>
            <a:br>
              <a:rPr lang="en-US" sz="2800" dirty="0" smtClean="0">
                <a:latin typeface="Calibri" pitchFamily="34" charset="0"/>
              </a:rPr>
            </a:br>
            <a:r>
              <a:rPr lang="en-US" sz="2800" dirty="0" smtClean="0">
                <a:latin typeface="Calibri" pitchFamily="34" charset="0"/>
              </a:rPr>
              <a:t>	</a:t>
            </a:r>
            <a:r>
              <a:rPr lang="en-US" sz="2800" dirty="0" smtClean="0">
                <a:solidFill>
                  <a:schemeClr val="accent2"/>
                </a:solidFill>
                <a:latin typeface="Calibri" pitchFamily="34" charset="0"/>
              </a:rPr>
              <a:t>assume</a:t>
            </a:r>
            <a:r>
              <a:rPr lang="en-US" sz="2800" dirty="0" smtClean="0">
                <a:latin typeface="Calibri" pitchFamily="34" charset="0"/>
              </a:rPr>
              <a:t> </a:t>
            </a:r>
            <a:r>
              <a:rPr lang="en-US" sz="2800" dirty="0" err="1" smtClean="0">
                <a:latin typeface="Calibri" pitchFamily="34" charset="0"/>
              </a:rPr>
              <a:t>IsHeap</a:t>
            </a:r>
            <a:r>
              <a:rPr lang="en-US" sz="2800" dirty="0" smtClean="0">
                <a:latin typeface="Calibri" pitchFamily="34" charset="0"/>
              </a:rPr>
              <a:t>(Heap)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Methods</a:t>
            </a:r>
            <a:endParaRPr lang="en-US" dirty="0">
              <a:latin typeface="Calibri" pitchFamily="34" charset="0"/>
            </a:endParaRPr>
          </a:p>
        </p:txBody>
      </p:sp>
      <p:sp>
        <p:nvSpPr>
          <p:cNvPr id="3" name="Content Placeholder 2"/>
          <p:cNvSpPr>
            <a:spLocks noGrp="1"/>
          </p:cNvSpPr>
          <p:nvPr>
            <p:ph idx="1"/>
          </p:nvPr>
        </p:nvSpPr>
        <p:spPr>
          <a:xfrm>
            <a:off x="381000" y="1193184"/>
            <a:ext cx="8189794" cy="5478423"/>
          </a:xfrm>
        </p:spPr>
        <p:txBody>
          <a:bodyPr/>
          <a:lstStyle/>
          <a:p>
            <a:r>
              <a:rPr lang="en-US" sz="2000" dirty="0" smtClean="0">
                <a:solidFill>
                  <a:schemeClr val="accent6"/>
                </a:solidFill>
              </a:rPr>
              <a:t>method</a:t>
            </a:r>
            <a:r>
              <a:rPr lang="en-US" sz="2000" dirty="0" smtClean="0"/>
              <a:t> M(x: X) </a:t>
            </a:r>
            <a:r>
              <a:rPr lang="en-US" sz="2000" dirty="0" smtClean="0">
                <a:solidFill>
                  <a:schemeClr val="accent6"/>
                </a:solidFill>
              </a:rPr>
              <a:t>returns</a:t>
            </a:r>
            <a:r>
              <a:rPr lang="en-US" sz="2000" dirty="0" smtClean="0"/>
              <a:t> (y: Y)</a:t>
            </a:r>
            <a:br>
              <a:rPr lang="en-US" sz="2000" dirty="0" smtClean="0"/>
            </a:br>
            <a:r>
              <a:rPr lang="en-US" sz="2000" dirty="0" smtClean="0"/>
              <a:t>	</a:t>
            </a:r>
            <a:r>
              <a:rPr lang="en-US" sz="2000" dirty="0" smtClean="0">
                <a:solidFill>
                  <a:schemeClr val="accent6"/>
                </a:solidFill>
              </a:rPr>
              <a:t>requires</a:t>
            </a:r>
            <a:r>
              <a:rPr lang="en-US" sz="2000" dirty="0" smtClean="0"/>
              <a:t> P;  </a:t>
            </a:r>
            <a:r>
              <a:rPr lang="en-US" sz="2000" dirty="0" smtClean="0">
                <a:solidFill>
                  <a:schemeClr val="accent6"/>
                </a:solidFill>
              </a:rPr>
              <a:t>modifies</a:t>
            </a:r>
            <a:r>
              <a:rPr lang="en-US" sz="2000" dirty="0" smtClean="0"/>
              <a:t> S;  </a:t>
            </a:r>
            <a:r>
              <a:rPr lang="en-US" sz="2000" dirty="0" smtClean="0">
                <a:solidFill>
                  <a:schemeClr val="accent6"/>
                </a:solidFill>
              </a:rPr>
              <a:t>ensures</a:t>
            </a:r>
            <a:r>
              <a:rPr lang="en-US" sz="2000" dirty="0" smtClean="0"/>
              <a:t> Q;</a:t>
            </a:r>
            <a:br>
              <a:rPr lang="en-US" sz="2000" dirty="0" smtClean="0"/>
            </a:br>
            <a:r>
              <a:rPr lang="en-US" sz="2000" dirty="0" smtClean="0"/>
              <a:t>{ Stmt }</a:t>
            </a:r>
          </a:p>
          <a:p>
            <a:pPr>
              <a:tabLst>
                <a:tab pos="682625" algn="l"/>
              </a:tabLst>
            </a:pPr>
            <a:r>
              <a:rPr lang="en-US" sz="2000" dirty="0" smtClean="0">
                <a:solidFill>
                  <a:schemeClr val="accent2"/>
                </a:solidFill>
              </a:rPr>
              <a:t>procedure</a:t>
            </a:r>
            <a:r>
              <a:rPr lang="en-US" sz="2000" dirty="0" smtClean="0"/>
              <a:t> M(this: Ref, x: Ref) </a:t>
            </a:r>
            <a:r>
              <a:rPr lang="en-US" sz="2000" dirty="0" smtClean="0">
                <a:solidFill>
                  <a:schemeClr val="accent2"/>
                </a:solidFill>
              </a:rPr>
              <a:t>returns</a:t>
            </a:r>
            <a:r>
              <a:rPr lang="en-US" sz="2000" dirty="0" smtClean="0"/>
              <a:t> (y: Ref);</a:t>
            </a:r>
          </a:p>
          <a:p>
            <a:pPr>
              <a:buNone/>
              <a:tabLst>
                <a:tab pos="682625" algn="l"/>
              </a:tabLst>
            </a:pPr>
            <a:r>
              <a:rPr lang="en-US" sz="2000" dirty="0" smtClean="0"/>
              <a:t>		</a:t>
            </a:r>
            <a:r>
              <a:rPr lang="en-US" sz="2000" dirty="0" smtClean="0">
                <a:solidFill>
                  <a:schemeClr val="accent2"/>
                </a:solidFill>
              </a:rPr>
              <a:t>free requires</a:t>
            </a:r>
            <a:r>
              <a:rPr lang="en-US" sz="2000" dirty="0" smtClean="0"/>
              <a:t> </a:t>
            </a:r>
            <a:r>
              <a:rPr lang="en-US" sz="2000" dirty="0" err="1" smtClean="0">
                <a:sym typeface="Symbol"/>
              </a:rPr>
              <a:t>IsHeap</a:t>
            </a:r>
            <a:r>
              <a:rPr lang="en-US" sz="2000" dirty="0" smtClean="0">
                <a:sym typeface="Symbol"/>
              </a:rPr>
              <a:t>(Heap)</a:t>
            </a:r>
            <a:r>
              <a:rPr lang="en-US" sz="2000" dirty="0" smtClean="0"/>
              <a:t>;</a:t>
            </a:r>
            <a:br>
              <a:rPr lang="en-US" sz="2000" dirty="0" smtClean="0"/>
            </a:br>
            <a:r>
              <a:rPr lang="en-US" sz="2000" dirty="0" smtClean="0">
                <a:sym typeface="Symbol"/>
              </a:rPr>
              <a:t>	</a:t>
            </a:r>
            <a:r>
              <a:rPr lang="en-US" sz="2000" dirty="0" smtClean="0">
                <a:solidFill>
                  <a:schemeClr val="accent2"/>
                </a:solidFill>
                <a:sym typeface="Symbol"/>
              </a:rPr>
              <a:t>free requires</a:t>
            </a:r>
            <a:r>
              <a:rPr lang="en-US" sz="2000" dirty="0" smtClean="0">
                <a:sym typeface="Symbol"/>
              </a:rPr>
              <a:t> </a:t>
            </a:r>
            <a:r>
              <a:rPr lang="en-US" sz="2000" dirty="0" smtClean="0"/>
              <a:t>this ≠ null </a:t>
            </a:r>
            <a:r>
              <a:rPr lang="en-US" sz="2000" dirty="0" smtClean="0">
                <a:sym typeface="Symbol"/>
              </a:rPr>
              <a:t> Heap[this, </a:t>
            </a:r>
            <a:r>
              <a:rPr lang="en-US" sz="2000" dirty="0" err="1" smtClean="0">
                <a:sym typeface="Symbol"/>
              </a:rPr>
              <a:t>alloc</a:t>
            </a:r>
            <a:r>
              <a:rPr lang="en-US" sz="2000" dirty="0" smtClean="0">
                <a:sym typeface="Symbol"/>
              </a:rPr>
              <a:t>];</a:t>
            </a:r>
            <a:br>
              <a:rPr lang="en-US" sz="2000" dirty="0" smtClean="0">
                <a:sym typeface="Symbol"/>
              </a:rPr>
            </a:br>
            <a:r>
              <a:rPr lang="en-US" sz="2000" dirty="0" smtClean="0">
                <a:sym typeface="Symbol"/>
              </a:rPr>
              <a:t>	</a:t>
            </a:r>
            <a:r>
              <a:rPr lang="en-US" sz="2000" dirty="0" smtClean="0">
                <a:solidFill>
                  <a:schemeClr val="accent2"/>
                </a:solidFill>
                <a:sym typeface="Symbol"/>
              </a:rPr>
              <a:t>free requires</a:t>
            </a:r>
            <a:r>
              <a:rPr lang="en-US" sz="2000" dirty="0" smtClean="0">
                <a:sym typeface="Symbol"/>
              </a:rPr>
              <a:t> x = null  Heap[x, </a:t>
            </a:r>
            <a:r>
              <a:rPr lang="en-US" sz="2000" dirty="0" err="1" smtClean="0">
                <a:sym typeface="Symbol"/>
              </a:rPr>
              <a:t>alloc</a:t>
            </a:r>
            <a:r>
              <a:rPr lang="en-US" sz="2000" dirty="0" smtClean="0">
                <a:sym typeface="Symbol"/>
              </a:rPr>
              <a:t>];</a:t>
            </a:r>
          </a:p>
          <a:p>
            <a:pPr>
              <a:buNone/>
              <a:tabLst>
                <a:tab pos="682625" algn="l"/>
              </a:tabLst>
            </a:pPr>
            <a:r>
              <a:rPr lang="en-US" sz="2000" dirty="0" smtClean="0"/>
              <a:t>		</a:t>
            </a:r>
            <a:r>
              <a:rPr lang="en-US" sz="2000" dirty="0" smtClean="0">
                <a:solidFill>
                  <a:schemeClr val="accent2"/>
                </a:solidFill>
              </a:rPr>
              <a:t>requires</a:t>
            </a:r>
            <a:r>
              <a:rPr lang="en-US" sz="2000" dirty="0" smtClean="0"/>
              <a:t> </a:t>
            </a:r>
            <a:r>
              <a:rPr lang="en-US" sz="2000" dirty="0" err="1" smtClean="0"/>
              <a:t>Df</a:t>
            </a:r>
            <a:r>
              <a:rPr lang="en-US" sz="2000" dirty="0" smtClean="0"/>
              <a:t>[[ </a:t>
            </a:r>
            <a:r>
              <a:rPr lang="en-US" sz="2000" dirty="0" smtClean="0">
                <a:sym typeface="Symbol"/>
              </a:rPr>
              <a:t>P ]]  </a:t>
            </a:r>
            <a:r>
              <a:rPr lang="en-US" sz="2000" dirty="0" err="1" smtClean="0">
                <a:sym typeface="Symbol"/>
              </a:rPr>
              <a:t>Tr</a:t>
            </a:r>
            <a:r>
              <a:rPr lang="en-US" sz="2000" dirty="0" smtClean="0">
                <a:sym typeface="Symbol"/>
              </a:rPr>
              <a:t>[[ P ]]</a:t>
            </a:r>
            <a:r>
              <a:rPr lang="en-US" sz="2000" dirty="0" smtClean="0"/>
              <a:t>;</a:t>
            </a:r>
          </a:p>
          <a:p>
            <a:pPr>
              <a:buNone/>
              <a:tabLst>
                <a:tab pos="682625" algn="l"/>
              </a:tabLst>
            </a:pPr>
            <a:r>
              <a:rPr lang="en-US" sz="2000" dirty="0" smtClean="0"/>
              <a:t>		</a:t>
            </a:r>
            <a:r>
              <a:rPr lang="en-US" sz="2000" dirty="0" smtClean="0">
                <a:solidFill>
                  <a:schemeClr val="accent2"/>
                </a:solidFill>
              </a:rPr>
              <a:t>requires</a:t>
            </a:r>
            <a:r>
              <a:rPr lang="en-US" sz="2000" dirty="0" smtClean="0"/>
              <a:t> </a:t>
            </a:r>
            <a:r>
              <a:rPr lang="en-US" sz="2000" dirty="0" err="1" smtClean="0"/>
              <a:t>Df</a:t>
            </a:r>
            <a:r>
              <a:rPr lang="en-US" sz="2000" dirty="0" smtClean="0"/>
              <a:t>[[ S ]];</a:t>
            </a:r>
          </a:p>
          <a:p>
            <a:pPr>
              <a:buNone/>
              <a:tabLst>
                <a:tab pos="682625" algn="l"/>
              </a:tabLst>
            </a:pPr>
            <a:r>
              <a:rPr lang="en-US" sz="2000" dirty="0" smtClean="0"/>
              <a:t>		</a:t>
            </a:r>
            <a:r>
              <a:rPr lang="en-US" sz="2000" dirty="0" smtClean="0">
                <a:solidFill>
                  <a:schemeClr val="accent2"/>
                </a:solidFill>
              </a:rPr>
              <a:t>modifies </a:t>
            </a:r>
            <a:r>
              <a:rPr lang="en-US" sz="2000" dirty="0" smtClean="0"/>
              <a:t>Heap;</a:t>
            </a:r>
          </a:p>
          <a:p>
            <a:pPr>
              <a:buNone/>
              <a:tabLst>
                <a:tab pos="682625" algn="l"/>
              </a:tabLst>
            </a:pPr>
            <a:r>
              <a:rPr lang="en-US" sz="2000" dirty="0" smtClean="0"/>
              <a:t>		</a:t>
            </a:r>
            <a:r>
              <a:rPr lang="en-US" sz="2000" dirty="0" smtClean="0">
                <a:solidFill>
                  <a:schemeClr val="accent2"/>
                </a:solidFill>
              </a:rPr>
              <a:t>ensures</a:t>
            </a:r>
            <a:r>
              <a:rPr lang="en-US" sz="2000" dirty="0" smtClean="0"/>
              <a:t> </a:t>
            </a:r>
            <a:r>
              <a:rPr lang="en-US" sz="2000" dirty="0" err="1" smtClean="0"/>
              <a:t>Df</a:t>
            </a:r>
            <a:r>
              <a:rPr lang="en-US" sz="2000" dirty="0" smtClean="0"/>
              <a:t>[[ Q ]] </a:t>
            </a:r>
            <a:r>
              <a:rPr lang="en-US" sz="2000" dirty="0" smtClean="0">
                <a:sym typeface="Symbol"/>
              </a:rPr>
              <a:t> </a:t>
            </a:r>
            <a:r>
              <a:rPr lang="en-US" sz="2000" dirty="0" err="1" smtClean="0">
                <a:sym typeface="Symbol"/>
              </a:rPr>
              <a:t>Tr</a:t>
            </a:r>
            <a:r>
              <a:rPr lang="en-US" sz="2000" dirty="0" smtClean="0">
                <a:sym typeface="Symbol"/>
              </a:rPr>
              <a:t>[[ Q ]]</a:t>
            </a:r>
            <a:r>
              <a:rPr lang="en-US" sz="2000" dirty="0" smtClean="0"/>
              <a:t>; </a:t>
            </a:r>
          </a:p>
          <a:p>
            <a:pPr>
              <a:buNone/>
              <a:tabLst>
                <a:tab pos="682625" algn="l"/>
              </a:tabLst>
            </a:pPr>
            <a:r>
              <a:rPr lang="en-US" sz="2000" dirty="0" smtClean="0"/>
              <a:t>		</a:t>
            </a:r>
            <a:r>
              <a:rPr lang="en-US" sz="2000" dirty="0" smtClean="0">
                <a:solidFill>
                  <a:schemeClr val="accent2"/>
                </a:solidFill>
              </a:rPr>
              <a:t>ensures</a:t>
            </a:r>
            <a:r>
              <a:rPr lang="en-US" sz="2000" dirty="0" smtClean="0"/>
              <a:t> (</a:t>
            </a:r>
            <a:r>
              <a:rPr lang="en-US" sz="2000" dirty="0" smtClean="0">
                <a:sym typeface="Symbol"/>
              </a:rPr>
              <a:t> o: Ref, f: Field  </a:t>
            </a:r>
            <a:br>
              <a:rPr lang="en-US" sz="2000" dirty="0" smtClean="0">
                <a:sym typeface="Symbol"/>
              </a:rPr>
            </a:br>
            <a:r>
              <a:rPr lang="en-US" sz="2000" dirty="0" smtClean="0">
                <a:sym typeface="Symbol"/>
              </a:rPr>
              <a:t>		  	     o ≠ null  </a:t>
            </a:r>
            <a:r>
              <a:rPr lang="en-US" sz="2000" dirty="0" smtClean="0">
                <a:solidFill>
                  <a:schemeClr val="accent2"/>
                </a:solidFill>
                <a:sym typeface="Symbol"/>
              </a:rPr>
              <a:t>old</a:t>
            </a:r>
            <a:r>
              <a:rPr lang="en-US" sz="2000" dirty="0" smtClean="0">
                <a:sym typeface="Symbol"/>
              </a:rPr>
              <a:t>(Heap)[</a:t>
            </a:r>
            <a:r>
              <a:rPr lang="en-US" sz="2000" dirty="0" err="1" smtClean="0">
                <a:sym typeface="Symbol"/>
              </a:rPr>
              <a:t>o,alloc</a:t>
            </a:r>
            <a:r>
              <a:rPr lang="en-US" sz="2000" dirty="0" smtClean="0">
                <a:sym typeface="Symbol"/>
              </a:rPr>
              <a:t>] </a:t>
            </a:r>
            <a:br>
              <a:rPr lang="en-US" sz="2000" dirty="0" smtClean="0">
                <a:sym typeface="Symbol"/>
              </a:rPr>
            </a:br>
            <a:r>
              <a:rPr lang="en-US" sz="2000" dirty="0" smtClean="0">
                <a:sym typeface="Symbol"/>
              </a:rPr>
              <a:t>				Heap[</a:t>
            </a:r>
            <a:r>
              <a:rPr lang="en-US" sz="2000" dirty="0" err="1" smtClean="0">
                <a:sym typeface="Symbol"/>
              </a:rPr>
              <a:t>o,f</a:t>
            </a:r>
            <a:r>
              <a:rPr lang="en-US" sz="2000" dirty="0" smtClean="0">
                <a:sym typeface="Symbol"/>
              </a:rPr>
              <a:t>] = </a:t>
            </a:r>
            <a:r>
              <a:rPr lang="en-US" sz="2000" dirty="0" smtClean="0">
                <a:solidFill>
                  <a:schemeClr val="accent2"/>
                </a:solidFill>
                <a:sym typeface="Symbol"/>
              </a:rPr>
              <a:t>old</a:t>
            </a:r>
            <a:r>
              <a:rPr lang="en-US" sz="2000" dirty="0" smtClean="0">
                <a:sym typeface="Symbol"/>
              </a:rPr>
              <a:t>(Heap)[</a:t>
            </a:r>
            <a:r>
              <a:rPr lang="en-US" sz="2000" dirty="0" err="1" smtClean="0">
                <a:sym typeface="Symbol"/>
              </a:rPr>
              <a:t>o,f</a:t>
            </a:r>
            <a:r>
              <a:rPr lang="en-US" sz="2000" dirty="0" smtClean="0">
                <a:sym typeface="Symbol"/>
              </a:rPr>
              <a:t>]  </a:t>
            </a:r>
            <a:br>
              <a:rPr lang="en-US" sz="2000" dirty="0" smtClean="0">
                <a:sym typeface="Symbol"/>
              </a:rPr>
            </a:br>
            <a:r>
              <a:rPr lang="en-US" sz="2000" dirty="0" smtClean="0">
                <a:sym typeface="Symbol"/>
              </a:rPr>
              <a:t>				(</a:t>
            </a:r>
            <a:r>
              <a:rPr lang="en-US" sz="2000" dirty="0" err="1" smtClean="0">
                <a:sym typeface="Symbol"/>
              </a:rPr>
              <a:t>o,f</a:t>
            </a:r>
            <a:r>
              <a:rPr lang="en-US" sz="2000" dirty="0" smtClean="0">
                <a:sym typeface="Symbol"/>
              </a:rPr>
              <a:t>)  </a:t>
            </a:r>
            <a:r>
              <a:rPr lang="en-US" sz="2000" dirty="0" smtClean="0">
                <a:solidFill>
                  <a:schemeClr val="accent2"/>
                </a:solidFill>
                <a:sym typeface="Symbol"/>
              </a:rPr>
              <a:t>old</a:t>
            </a:r>
            <a:r>
              <a:rPr lang="en-US" sz="2000" dirty="0" smtClean="0">
                <a:sym typeface="Symbol"/>
              </a:rPr>
              <a:t>( </a:t>
            </a:r>
            <a:r>
              <a:rPr lang="en-US" sz="2000" dirty="0" err="1" smtClean="0">
                <a:sym typeface="Symbol"/>
              </a:rPr>
              <a:t>Tr</a:t>
            </a:r>
            <a:r>
              <a:rPr lang="en-US" sz="2000" dirty="0" smtClean="0">
                <a:sym typeface="Symbol"/>
              </a:rPr>
              <a:t>[[ S ]] )</a:t>
            </a:r>
            <a:r>
              <a:rPr lang="en-US" sz="2000" dirty="0" smtClean="0"/>
              <a:t>);</a:t>
            </a:r>
          </a:p>
          <a:p>
            <a:pPr>
              <a:buNone/>
              <a:tabLst>
                <a:tab pos="682625" algn="l"/>
              </a:tabLst>
            </a:pPr>
            <a:r>
              <a:rPr lang="en-US" sz="2000" dirty="0" smtClean="0"/>
              <a:t>		</a:t>
            </a:r>
            <a:r>
              <a:rPr lang="en-US" sz="2000" dirty="0" smtClean="0">
                <a:solidFill>
                  <a:schemeClr val="accent2"/>
                </a:solidFill>
              </a:rPr>
              <a:t>free ensures</a:t>
            </a:r>
            <a:r>
              <a:rPr lang="en-US" sz="2000" dirty="0" smtClean="0"/>
              <a:t> </a:t>
            </a:r>
            <a:r>
              <a:rPr lang="en-US" sz="2000" dirty="0" err="1" smtClean="0"/>
              <a:t>IsHeap</a:t>
            </a:r>
            <a:r>
              <a:rPr lang="en-US" sz="2000" dirty="0" smtClean="0"/>
              <a:t>(Heap);</a:t>
            </a:r>
            <a:br>
              <a:rPr lang="en-US" sz="2000" dirty="0" smtClean="0"/>
            </a:br>
            <a:r>
              <a:rPr lang="en-US" sz="2000" dirty="0" smtClean="0"/>
              <a:t>	</a:t>
            </a:r>
            <a:r>
              <a:rPr lang="en-US" sz="2000" dirty="0" smtClean="0">
                <a:solidFill>
                  <a:schemeClr val="accent2"/>
                </a:solidFill>
              </a:rPr>
              <a:t>free ensures</a:t>
            </a:r>
            <a:r>
              <a:rPr lang="en-US" sz="2000" dirty="0" smtClean="0"/>
              <a:t> y = null </a:t>
            </a:r>
            <a:r>
              <a:rPr lang="en-US" sz="2000" dirty="0" smtClean="0">
                <a:sym typeface="Symbol"/>
              </a:rPr>
              <a:t> Heap[y, </a:t>
            </a:r>
            <a:r>
              <a:rPr lang="en-US" sz="2000" dirty="0" err="1" smtClean="0">
                <a:sym typeface="Symbol"/>
              </a:rPr>
              <a:t>alloc</a:t>
            </a:r>
            <a:r>
              <a:rPr lang="en-US" sz="2000" dirty="0" smtClean="0">
                <a:sym typeface="Symbol"/>
              </a:rPr>
              <a:t>];</a:t>
            </a:r>
            <a:br>
              <a:rPr lang="en-US" sz="2000" dirty="0" smtClean="0">
                <a:sym typeface="Symbol"/>
              </a:rPr>
            </a:br>
            <a:r>
              <a:rPr lang="en-US" sz="2000" dirty="0" smtClean="0">
                <a:sym typeface="Symbol"/>
              </a:rPr>
              <a:t>	</a:t>
            </a:r>
            <a:r>
              <a:rPr lang="en-US" sz="2000" dirty="0" smtClean="0">
                <a:solidFill>
                  <a:schemeClr val="accent2"/>
                </a:solidFill>
                <a:sym typeface="Symbol"/>
              </a:rPr>
              <a:t>free ensures</a:t>
            </a:r>
            <a:r>
              <a:rPr lang="en-US" sz="2000" dirty="0" smtClean="0">
                <a:sym typeface="Symbol"/>
              </a:rPr>
              <a:t> (o: Ref   </a:t>
            </a:r>
            <a:r>
              <a:rPr lang="en-US" sz="2000" dirty="0" smtClean="0">
                <a:solidFill>
                  <a:schemeClr val="accent2"/>
                </a:solidFill>
                <a:sym typeface="Symbol"/>
              </a:rPr>
              <a:t>old</a:t>
            </a:r>
            <a:r>
              <a:rPr lang="en-US" sz="2000" dirty="0" smtClean="0">
                <a:sym typeface="Symbol"/>
              </a:rPr>
              <a:t>(Heap)[</a:t>
            </a:r>
            <a:r>
              <a:rPr lang="en-US" sz="2000" dirty="0" err="1" smtClean="0">
                <a:sym typeface="Symbol"/>
              </a:rPr>
              <a:t>o,alloc</a:t>
            </a:r>
            <a:r>
              <a:rPr lang="en-US" sz="2000" dirty="0" smtClean="0">
                <a:sym typeface="Symbol"/>
              </a:rPr>
              <a:t>]  Heap[</a:t>
            </a:r>
            <a:r>
              <a:rPr lang="en-US" sz="2000" dirty="0" err="1" smtClean="0">
                <a:sym typeface="Symbol"/>
              </a:rPr>
              <a:t>o,alloc</a:t>
            </a:r>
            <a:r>
              <a:rPr lang="en-US" sz="2000" dirty="0" smtClean="0">
                <a:sym typeface="Symbol"/>
              </a:rPr>
              <a:t>]);</a:t>
            </a: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400" smtClean="0">
                <a:latin typeface="Calibri" pitchFamily="34" charset="0"/>
              </a:rPr>
              <a:t>Spec# Chunker.NextChunk translation</a:t>
            </a:r>
            <a:endParaRPr lang="en-US" sz="4400" dirty="0">
              <a:latin typeface="Calibri" pitchFamily="34" charset="0"/>
            </a:endParaRPr>
          </a:p>
        </p:txBody>
      </p:sp>
      <p:sp>
        <p:nvSpPr>
          <p:cNvPr id="3" name="Text Placeholder 2"/>
          <p:cNvSpPr>
            <a:spLocks noGrp="1"/>
          </p:cNvSpPr>
          <p:nvPr>
            <p:ph idx="1"/>
          </p:nvPr>
        </p:nvSpPr>
        <p:spPr>
          <a:xfrm>
            <a:off x="381000" y="1412875"/>
            <a:ext cx="8382000" cy="4985980"/>
          </a:xfrm>
        </p:spPr>
        <p:txBody>
          <a:bodyPr/>
          <a:lstStyle/>
          <a:p>
            <a:pPr marL="197107" indent="-197107">
              <a:spcBef>
                <a:spcPts val="0"/>
              </a:spcBef>
              <a:buNone/>
            </a:pPr>
            <a:r>
              <a:rPr lang="en-US" sz="1000" dirty="0" smtClean="0">
                <a:solidFill>
                  <a:schemeClr val="accent6"/>
                </a:solidFill>
                <a:latin typeface="Arial" pitchFamily="34" charset="0"/>
                <a:cs typeface="Arial" pitchFamily="34" charset="0"/>
              </a:rPr>
              <a:t>procedure</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Chunker.NextChunk</a:t>
            </a:r>
            <a:r>
              <a:rPr lang="en-US" sz="1000" dirty="0" smtClean="0">
                <a:latin typeface="Arial" pitchFamily="34" charset="0"/>
                <a:cs typeface="Arial" pitchFamily="34" charset="0"/>
              </a:rPr>
              <a:t>(this: ref </a:t>
            </a:r>
            <a:r>
              <a:rPr lang="en-US" sz="1000" dirty="0" smtClean="0">
                <a:solidFill>
                  <a:schemeClr val="accent6"/>
                </a:solidFill>
                <a:latin typeface="Arial" pitchFamily="34" charset="0"/>
                <a:cs typeface="Arial" pitchFamily="34" charset="0"/>
              </a:rPr>
              <a:t>where</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IsNotNull</a:t>
            </a:r>
            <a:r>
              <a:rPr lang="en-US" sz="1000" dirty="0" smtClean="0">
                <a:latin typeface="Arial" pitchFamily="34" charset="0"/>
                <a:cs typeface="Arial" pitchFamily="34" charset="0"/>
              </a:rPr>
              <a:t>(this, </a:t>
            </a:r>
            <a:r>
              <a:rPr lang="en-US" sz="1000" dirty="0" err="1" smtClean="0">
                <a:latin typeface="Arial" pitchFamily="34" charset="0"/>
                <a:cs typeface="Arial" pitchFamily="34" charset="0"/>
              </a:rPr>
              <a:t>Chunker</a:t>
            </a: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returns</a:t>
            </a:r>
            <a:r>
              <a:rPr lang="en-US" sz="1000" dirty="0" smtClean="0">
                <a:latin typeface="Arial" pitchFamily="34" charset="0"/>
                <a:cs typeface="Arial" pitchFamily="34" charset="0"/>
              </a:rPr>
              <a:t> ($result: ref </a:t>
            </a:r>
            <a:r>
              <a:rPr lang="en-US" sz="1000" dirty="0" smtClean="0">
                <a:solidFill>
                  <a:schemeClr val="accent6"/>
                </a:solidFill>
                <a:latin typeface="Arial" pitchFamily="34" charset="0"/>
                <a:cs typeface="Arial" pitchFamily="34" charset="0"/>
              </a:rPr>
              <a:t>where</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IsNotNull</a:t>
            </a:r>
            <a:r>
              <a:rPr lang="en-US" sz="1000" dirty="0" smtClean="0">
                <a:latin typeface="Arial" pitchFamily="34" charset="0"/>
                <a:cs typeface="Arial" pitchFamily="34" charset="0"/>
              </a:rPr>
              <a:t>($result, </a:t>
            </a:r>
            <a:r>
              <a:rPr lang="en-US" sz="1000" dirty="0" err="1" smtClean="0">
                <a:latin typeface="Arial" pitchFamily="34" charset="0"/>
                <a:cs typeface="Arial" pitchFamily="34" charset="0"/>
              </a:rPr>
              <a:t>System.String</a:t>
            </a:r>
            <a:r>
              <a:rPr lang="en-US" sz="1000" dirty="0" smtClean="0">
                <a:latin typeface="Arial" pitchFamily="34" charset="0"/>
                <a:cs typeface="Arial" pitchFamily="34" charset="0"/>
              </a:rPr>
              <a:t>));</a:t>
            </a:r>
          </a:p>
          <a:p>
            <a:pPr marL="197107" indent="-197107">
              <a:spcBef>
                <a:spcPts val="0"/>
              </a:spcBef>
              <a:buNone/>
            </a:pPr>
            <a:r>
              <a:rPr lang="en-US" sz="1000" dirty="0" smtClean="0">
                <a:solidFill>
                  <a:schemeClr val="accent5"/>
                </a:solidFill>
                <a:latin typeface="Arial" pitchFamily="34" charset="0"/>
                <a:cs typeface="Arial" pitchFamily="34" charset="0"/>
              </a:rPr>
              <a:t>  </a:t>
            </a:r>
            <a:r>
              <a:rPr lang="en-US" sz="1000" dirty="0" smtClean="0">
                <a:solidFill>
                  <a:srgbClr val="CF6A3D"/>
                </a:solidFill>
                <a:latin typeface="Arial" pitchFamily="34" charset="0"/>
                <a:cs typeface="Arial" pitchFamily="34" charset="0"/>
              </a:rPr>
              <a:t>// in-parameter:  target object</a:t>
            </a:r>
          </a:p>
          <a:p>
            <a:pPr marL="197107" indent="-197107">
              <a:spcBef>
                <a:spcPts val="0"/>
              </a:spcBef>
              <a:buNone/>
            </a:pP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free</a:t>
            </a: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requires</a:t>
            </a:r>
            <a:r>
              <a:rPr lang="en-US" sz="1000" dirty="0" smtClean="0">
                <a:latin typeface="Arial" pitchFamily="34" charset="0"/>
                <a:cs typeface="Arial" pitchFamily="34" charset="0"/>
              </a:rPr>
              <a:t> $Heap[this, $allocated];</a:t>
            </a:r>
          </a:p>
          <a:p>
            <a:pPr marL="197107" indent="-197107">
              <a:spcBef>
                <a:spcPts val="0"/>
              </a:spcBef>
              <a:buNone/>
            </a:pPr>
            <a:r>
              <a:rPr lang="en-US" sz="1000" dirty="0" smtClean="0">
                <a:solidFill>
                  <a:schemeClr val="accent6"/>
                </a:solidFill>
                <a:latin typeface="Arial" pitchFamily="34" charset="0"/>
                <a:cs typeface="Arial" pitchFamily="34" charset="0"/>
              </a:rPr>
              <a:t>  requires</a:t>
            </a:r>
            <a:r>
              <a:rPr lang="en-US" sz="1000" dirty="0" smtClean="0">
                <a:latin typeface="Arial" pitchFamily="34" charset="0"/>
                <a:cs typeface="Arial" pitchFamily="34" charset="0"/>
              </a:rPr>
              <a:t> ($Heap[this,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 $</a:t>
            </a:r>
            <a:r>
              <a:rPr lang="en-US" sz="1000" dirty="0" err="1" smtClean="0">
                <a:latin typeface="Arial" pitchFamily="34" charset="0"/>
                <a:cs typeface="Arial" pitchFamily="34" charset="0"/>
              </a:rPr>
              <a:t>PeerGroupPlaceholder</a:t>
            </a:r>
            <a:r>
              <a:rPr lang="en-US" sz="1000" dirty="0" smtClean="0">
                <a:latin typeface="Arial" pitchFamily="34" charset="0"/>
                <a:cs typeface="Arial" pitchFamily="34" charset="0"/>
              </a:rPr>
              <a:t> || !($Heap[$Heap[this,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$inv] &lt;: $Heap[this,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 $Heap[$Heap[this,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localinv</a:t>
            </a:r>
            <a:r>
              <a:rPr lang="en-US" sz="1000" dirty="0" smtClean="0">
                <a:latin typeface="Arial" pitchFamily="34" charset="0"/>
                <a:cs typeface="Arial" pitchFamily="34" charset="0"/>
              </a:rPr>
              <a:t>] == $</a:t>
            </a:r>
            <a:r>
              <a:rPr lang="en-US" sz="1000" dirty="0" err="1" smtClean="0">
                <a:latin typeface="Arial" pitchFamily="34" charset="0"/>
                <a:cs typeface="Arial" pitchFamily="34" charset="0"/>
              </a:rPr>
              <a:t>BaseClass</a:t>
            </a:r>
            <a:r>
              <a:rPr lang="en-US" sz="1000" dirty="0" smtClean="0">
                <a:latin typeface="Arial" pitchFamily="34" charset="0"/>
                <a:cs typeface="Arial" pitchFamily="34" charset="0"/>
              </a:rPr>
              <a:t>($Heap[this,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&amp;&amp; (</a:t>
            </a:r>
            <a:r>
              <a:rPr lang="en-US" sz="1000" dirty="0" err="1" smtClean="0">
                <a:solidFill>
                  <a:schemeClr val="accent6"/>
                </a:solidFill>
                <a:latin typeface="Arial" pitchFamily="34" charset="0"/>
                <a:cs typeface="Arial" pitchFamily="34" charset="0"/>
              </a:rPr>
              <a:t>forall</a:t>
            </a:r>
            <a:r>
              <a:rPr lang="en-US" sz="1000" dirty="0" smtClean="0">
                <a:latin typeface="Arial" pitchFamily="34" charset="0"/>
                <a:cs typeface="Arial" pitchFamily="34" charset="0"/>
              </a:rPr>
              <a:t> $pc: ref :: $pc != </a:t>
            </a:r>
            <a:r>
              <a:rPr lang="en-US" sz="1000" dirty="0" smtClean="0">
                <a:solidFill>
                  <a:schemeClr val="accent6"/>
                </a:solidFill>
                <a:latin typeface="Arial" pitchFamily="34" charset="0"/>
                <a:cs typeface="Arial" pitchFamily="34" charset="0"/>
              </a:rPr>
              <a:t>null</a:t>
            </a:r>
            <a:r>
              <a:rPr lang="en-US" sz="1000" dirty="0" smtClean="0">
                <a:latin typeface="Arial" pitchFamily="34" charset="0"/>
                <a:cs typeface="Arial" pitchFamily="34" charset="0"/>
              </a:rPr>
              <a:t> &amp;&amp; $Heap[$pc, $allocated] &amp;&amp; $Heap[$pc,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 $Heap[this,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&amp;&amp; $Heap[$pc,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 $Heap[this,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==&gt; $Heap[$pc, $inv] == $</a:t>
            </a:r>
            <a:r>
              <a:rPr lang="en-US" sz="1000" dirty="0" err="1" smtClean="0">
                <a:latin typeface="Arial" pitchFamily="34" charset="0"/>
                <a:cs typeface="Arial" pitchFamily="34" charset="0"/>
              </a:rPr>
              <a:t>typeof</a:t>
            </a:r>
            <a:r>
              <a:rPr lang="en-US" sz="1000" dirty="0" smtClean="0">
                <a:latin typeface="Arial" pitchFamily="34" charset="0"/>
                <a:cs typeface="Arial" pitchFamily="34" charset="0"/>
              </a:rPr>
              <a:t>($pc) &amp;&amp; $Heap[$pc, $</a:t>
            </a:r>
            <a:r>
              <a:rPr lang="en-US" sz="1000" dirty="0" err="1" smtClean="0">
                <a:latin typeface="Arial" pitchFamily="34" charset="0"/>
                <a:cs typeface="Arial" pitchFamily="34" charset="0"/>
              </a:rPr>
              <a:t>localinv</a:t>
            </a:r>
            <a:r>
              <a:rPr lang="en-US" sz="1000" dirty="0" smtClean="0">
                <a:latin typeface="Arial" pitchFamily="34" charset="0"/>
                <a:cs typeface="Arial" pitchFamily="34" charset="0"/>
              </a:rPr>
              <a:t>] == $</a:t>
            </a:r>
            <a:r>
              <a:rPr lang="en-US" sz="1000" dirty="0" err="1" smtClean="0">
                <a:latin typeface="Arial" pitchFamily="34" charset="0"/>
                <a:cs typeface="Arial" pitchFamily="34" charset="0"/>
              </a:rPr>
              <a:t>typeof</a:t>
            </a:r>
            <a:r>
              <a:rPr lang="en-US" sz="1000" dirty="0" smtClean="0">
                <a:latin typeface="Arial" pitchFamily="34" charset="0"/>
                <a:cs typeface="Arial" pitchFamily="34" charset="0"/>
              </a:rPr>
              <a:t>($pc));</a:t>
            </a:r>
          </a:p>
          <a:p>
            <a:pPr marL="197107" indent="-197107">
              <a:spcBef>
                <a:spcPts val="0"/>
              </a:spcBef>
              <a:buNone/>
            </a:pPr>
            <a:r>
              <a:rPr lang="en-US" sz="1000" dirty="0" smtClean="0">
                <a:solidFill>
                  <a:srgbClr val="CF6A3D"/>
                </a:solidFill>
                <a:latin typeface="Arial" pitchFamily="34" charset="0"/>
                <a:cs typeface="Arial" pitchFamily="34" charset="0"/>
              </a:rPr>
              <a:t>  // out-parameter:  return value</a:t>
            </a:r>
          </a:p>
          <a:p>
            <a:pPr marL="197107" indent="-197107">
              <a:spcBef>
                <a:spcPts val="0"/>
              </a:spcBef>
              <a:buNone/>
            </a:pPr>
            <a:r>
              <a:rPr lang="en-US" sz="1000" dirty="0" smtClean="0">
                <a:solidFill>
                  <a:schemeClr val="accent6"/>
                </a:solidFill>
                <a:latin typeface="Arial" pitchFamily="34" charset="0"/>
                <a:cs typeface="Arial" pitchFamily="34" charset="0"/>
              </a:rPr>
              <a:t>  free</a:t>
            </a: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ensures</a:t>
            </a:r>
            <a:r>
              <a:rPr lang="en-US" sz="1000" dirty="0" smtClean="0">
                <a:latin typeface="Arial" pitchFamily="34" charset="0"/>
                <a:cs typeface="Arial" pitchFamily="34" charset="0"/>
              </a:rPr>
              <a:t> $Heap[$result, $allocated];</a:t>
            </a:r>
          </a:p>
          <a:p>
            <a:pPr marL="197107" indent="-197107">
              <a:spcBef>
                <a:spcPts val="0"/>
              </a:spcBef>
              <a:buNone/>
            </a:pPr>
            <a:r>
              <a:rPr lang="en-US" sz="1000" dirty="0" smtClean="0">
                <a:solidFill>
                  <a:schemeClr val="accent6"/>
                </a:solidFill>
                <a:latin typeface="Arial" pitchFamily="34" charset="0"/>
                <a:cs typeface="Arial" pitchFamily="34" charset="0"/>
              </a:rPr>
              <a:t>  ensures</a:t>
            </a:r>
            <a:r>
              <a:rPr lang="en-US" sz="1000" dirty="0" smtClean="0">
                <a:latin typeface="Arial" pitchFamily="34" charset="0"/>
                <a:cs typeface="Arial" pitchFamily="34" charset="0"/>
              </a:rPr>
              <a:t> ($Heap[$result,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 $</a:t>
            </a:r>
            <a:r>
              <a:rPr lang="en-US" sz="1000" dirty="0" err="1" smtClean="0">
                <a:latin typeface="Arial" pitchFamily="34" charset="0"/>
                <a:cs typeface="Arial" pitchFamily="34" charset="0"/>
              </a:rPr>
              <a:t>PeerGroupPlaceholder</a:t>
            </a:r>
            <a:r>
              <a:rPr lang="en-US" sz="1000" dirty="0" smtClean="0">
                <a:latin typeface="Arial" pitchFamily="34" charset="0"/>
                <a:cs typeface="Arial" pitchFamily="34" charset="0"/>
              </a:rPr>
              <a:t> || !($Heap[$Heap[$result,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$inv] &lt;: $Heap[$result,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 $Heap[$Heap[$result,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localinv</a:t>
            </a:r>
            <a:r>
              <a:rPr lang="en-US" sz="1000" dirty="0" smtClean="0">
                <a:latin typeface="Arial" pitchFamily="34" charset="0"/>
                <a:cs typeface="Arial" pitchFamily="34" charset="0"/>
              </a:rPr>
              <a:t>] == $</a:t>
            </a:r>
            <a:r>
              <a:rPr lang="en-US" sz="1000" dirty="0" err="1" smtClean="0">
                <a:latin typeface="Arial" pitchFamily="34" charset="0"/>
                <a:cs typeface="Arial" pitchFamily="34" charset="0"/>
              </a:rPr>
              <a:t>BaseClass</a:t>
            </a:r>
            <a:r>
              <a:rPr lang="en-US" sz="1000" dirty="0" smtClean="0">
                <a:latin typeface="Arial" pitchFamily="34" charset="0"/>
                <a:cs typeface="Arial" pitchFamily="34" charset="0"/>
              </a:rPr>
              <a:t>($Heap[$result,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&amp;&amp; (</a:t>
            </a:r>
            <a:r>
              <a:rPr lang="en-US" sz="1000" dirty="0" err="1" smtClean="0">
                <a:solidFill>
                  <a:schemeClr val="accent6"/>
                </a:solidFill>
                <a:latin typeface="Arial" pitchFamily="34" charset="0"/>
                <a:cs typeface="Arial" pitchFamily="34" charset="0"/>
              </a:rPr>
              <a:t>forall</a:t>
            </a:r>
            <a:r>
              <a:rPr lang="en-US" sz="1000" dirty="0" smtClean="0">
                <a:latin typeface="Arial" pitchFamily="34" charset="0"/>
                <a:cs typeface="Arial" pitchFamily="34" charset="0"/>
              </a:rPr>
              <a:t> $pc: ref :: $pc != </a:t>
            </a:r>
            <a:r>
              <a:rPr lang="en-US" sz="1000" dirty="0" smtClean="0">
                <a:solidFill>
                  <a:schemeClr val="accent6"/>
                </a:solidFill>
                <a:latin typeface="Arial" pitchFamily="34" charset="0"/>
                <a:cs typeface="Arial" pitchFamily="34" charset="0"/>
              </a:rPr>
              <a:t>null</a:t>
            </a:r>
            <a:r>
              <a:rPr lang="en-US" sz="1000" dirty="0" smtClean="0">
                <a:latin typeface="Arial" pitchFamily="34" charset="0"/>
                <a:cs typeface="Arial" pitchFamily="34" charset="0"/>
              </a:rPr>
              <a:t> &amp;&amp; $Heap[$pc, $allocated] &amp;&amp; $Heap[$pc,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 $Heap[$result,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&amp;&amp; $Heap[$pc,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 $Heap[$result,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==&gt; $Heap[$pc, $inv] == $</a:t>
            </a:r>
            <a:r>
              <a:rPr lang="en-US" sz="1000" dirty="0" err="1" smtClean="0">
                <a:latin typeface="Arial" pitchFamily="34" charset="0"/>
                <a:cs typeface="Arial" pitchFamily="34" charset="0"/>
              </a:rPr>
              <a:t>typeof</a:t>
            </a:r>
            <a:r>
              <a:rPr lang="en-US" sz="1000" dirty="0" smtClean="0">
                <a:latin typeface="Arial" pitchFamily="34" charset="0"/>
                <a:cs typeface="Arial" pitchFamily="34" charset="0"/>
              </a:rPr>
              <a:t>($pc) &amp;&amp; $Heap[$pc, $</a:t>
            </a:r>
            <a:r>
              <a:rPr lang="en-US" sz="1000" dirty="0" err="1" smtClean="0">
                <a:latin typeface="Arial" pitchFamily="34" charset="0"/>
                <a:cs typeface="Arial" pitchFamily="34" charset="0"/>
              </a:rPr>
              <a:t>localinv</a:t>
            </a:r>
            <a:r>
              <a:rPr lang="en-US" sz="1000" dirty="0" smtClean="0">
                <a:latin typeface="Arial" pitchFamily="34" charset="0"/>
                <a:cs typeface="Arial" pitchFamily="34" charset="0"/>
              </a:rPr>
              <a:t>] == $</a:t>
            </a:r>
            <a:r>
              <a:rPr lang="en-US" sz="1000" dirty="0" err="1" smtClean="0">
                <a:latin typeface="Arial" pitchFamily="34" charset="0"/>
                <a:cs typeface="Arial" pitchFamily="34" charset="0"/>
              </a:rPr>
              <a:t>typeof</a:t>
            </a:r>
            <a:r>
              <a:rPr lang="en-US" sz="1000" dirty="0" smtClean="0">
                <a:latin typeface="Arial" pitchFamily="34" charset="0"/>
                <a:cs typeface="Arial" pitchFamily="34" charset="0"/>
              </a:rPr>
              <a:t>($pc));</a:t>
            </a:r>
          </a:p>
          <a:p>
            <a:pPr marL="197107" indent="-197107">
              <a:spcBef>
                <a:spcPts val="0"/>
              </a:spcBef>
              <a:buNone/>
            </a:pPr>
            <a:r>
              <a:rPr lang="en-US" sz="1000" dirty="0" smtClean="0">
                <a:solidFill>
                  <a:srgbClr val="CF6A3D"/>
                </a:solidFill>
                <a:latin typeface="Arial" pitchFamily="34" charset="0"/>
                <a:cs typeface="Arial" pitchFamily="34" charset="0"/>
              </a:rPr>
              <a:t>  // user-declared postconditions</a:t>
            </a:r>
          </a:p>
          <a:p>
            <a:pPr marL="197107" indent="-197107">
              <a:spcBef>
                <a:spcPts val="0"/>
              </a:spcBef>
              <a:buNone/>
            </a:pP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ensures</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StringLength</a:t>
            </a:r>
            <a:r>
              <a:rPr lang="en-US" sz="1000" dirty="0" smtClean="0">
                <a:latin typeface="Arial" pitchFamily="34" charset="0"/>
                <a:cs typeface="Arial" pitchFamily="34" charset="0"/>
              </a:rPr>
              <a:t>($result) &lt;= $Heap[this, </a:t>
            </a:r>
            <a:r>
              <a:rPr lang="en-US" sz="1000" dirty="0" err="1" smtClean="0">
                <a:latin typeface="Arial" pitchFamily="34" charset="0"/>
                <a:cs typeface="Arial" pitchFamily="34" charset="0"/>
              </a:rPr>
              <a:t>Chunker.ChunkSize</a:t>
            </a:r>
            <a:r>
              <a:rPr lang="en-US" sz="1000" dirty="0" smtClean="0">
                <a:latin typeface="Arial" pitchFamily="34" charset="0"/>
                <a:cs typeface="Arial" pitchFamily="34" charset="0"/>
              </a:rPr>
              <a:t>];</a:t>
            </a:r>
          </a:p>
          <a:p>
            <a:pPr marL="197107" indent="-197107">
              <a:spcBef>
                <a:spcPts val="0"/>
              </a:spcBef>
              <a:buNone/>
            </a:pPr>
            <a:r>
              <a:rPr lang="en-US" sz="1000" dirty="0" smtClean="0">
                <a:solidFill>
                  <a:srgbClr val="CF6A3D"/>
                </a:solidFill>
                <a:latin typeface="Arial" pitchFamily="34" charset="0"/>
                <a:cs typeface="Arial" pitchFamily="34" charset="0"/>
              </a:rPr>
              <a:t>  // frame condition</a:t>
            </a:r>
          </a:p>
          <a:p>
            <a:pPr marL="197107" indent="-197107">
              <a:spcBef>
                <a:spcPts val="0"/>
              </a:spcBef>
              <a:buNone/>
            </a:pPr>
            <a:r>
              <a:rPr lang="en-US" sz="1000" dirty="0" smtClean="0">
                <a:solidFill>
                  <a:schemeClr val="accent6"/>
                </a:solidFill>
                <a:latin typeface="Arial" pitchFamily="34" charset="0"/>
                <a:cs typeface="Arial" pitchFamily="34" charset="0"/>
              </a:rPr>
              <a:t>  modifies</a:t>
            </a:r>
            <a:r>
              <a:rPr lang="en-US" sz="1000" dirty="0" smtClean="0">
                <a:latin typeface="Arial" pitchFamily="34" charset="0"/>
                <a:cs typeface="Arial" pitchFamily="34" charset="0"/>
              </a:rPr>
              <a:t> $Heap;</a:t>
            </a:r>
          </a:p>
          <a:p>
            <a:pPr marL="197107" indent="-197107">
              <a:spcBef>
                <a:spcPts val="0"/>
              </a:spcBef>
              <a:buNone/>
            </a:pP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free</a:t>
            </a: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ensures</a:t>
            </a:r>
            <a:r>
              <a:rPr lang="en-US" sz="1000" dirty="0" smtClean="0">
                <a:latin typeface="Arial" pitchFamily="34" charset="0"/>
                <a:cs typeface="Arial" pitchFamily="34" charset="0"/>
              </a:rPr>
              <a:t> (</a:t>
            </a:r>
            <a:r>
              <a:rPr lang="en-US" sz="1000" dirty="0" err="1" smtClean="0">
                <a:solidFill>
                  <a:schemeClr val="accent6"/>
                </a:solidFill>
                <a:latin typeface="Arial" pitchFamily="34" charset="0"/>
                <a:cs typeface="Arial" pitchFamily="34" charset="0"/>
              </a:rPr>
              <a:t>forall</a:t>
            </a:r>
            <a:r>
              <a:rPr lang="en-US" sz="1000" dirty="0" smtClean="0">
                <a:latin typeface="Arial" pitchFamily="34" charset="0"/>
                <a:cs typeface="Arial" pitchFamily="34" charset="0"/>
              </a:rPr>
              <a:t> $o: ref, $f: name :: { $Heap[$o, $f] } $f != $inv &amp;&amp; $f != $</a:t>
            </a:r>
            <a:r>
              <a:rPr lang="en-US" sz="1000" dirty="0" err="1" smtClean="0">
                <a:latin typeface="Arial" pitchFamily="34" charset="0"/>
                <a:cs typeface="Arial" pitchFamily="34" charset="0"/>
              </a:rPr>
              <a:t>localinv</a:t>
            </a:r>
            <a:r>
              <a:rPr lang="en-US" sz="1000" dirty="0" smtClean="0">
                <a:latin typeface="Arial" pitchFamily="34" charset="0"/>
                <a:cs typeface="Arial" pitchFamily="34" charset="0"/>
              </a:rPr>
              <a:t> &amp;&amp; $f != $</a:t>
            </a:r>
            <a:r>
              <a:rPr lang="en-US" sz="1000" dirty="0" err="1" smtClean="0">
                <a:latin typeface="Arial" pitchFamily="34" charset="0"/>
                <a:cs typeface="Arial" pitchFamily="34" charset="0"/>
              </a:rPr>
              <a:t>FirstConsistentOwner</a:t>
            </a:r>
            <a:r>
              <a:rPr lang="en-US" sz="1000" dirty="0" smtClean="0">
                <a:latin typeface="Arial" pitchFamily="34" charset="0"/>
                <a:cs typeface="Arial" pitchFamily="34" charset="0"/>
              </a:rPr>
              <a:t> &amp;&amp; (!</a:t>
            </a:r>
            <a:r>
              <a:rPr lang="en-US" sz="1000" dirty="0" err="1" smtClean="0">
                <a:latin typeface="Arial" pitchFamily="34" charset="0"/>
                <a:cs typeface="Arial" pitchFamily="34" charset="0"/>
              </a:rPr>
              <a:t>IsStaticField</a:t>
            </a:r>
            <a:r>
              <a:rPr lang="en-US" sz="1000" dirty="0" smtClean="0">
                <a:latin typeface="Arial" pitchFamily="34" charset="0"/>
                <a:cs typeface="Arial" pitchFamily="34" charset="0"/>
              </a:rPr>
              <a:t>($f) || !</a:t>
            </a:r>
            <a:r>
              <a:rPr lang="en-US" sz="1000" dirty="0" err="1" smtClean="0">
                <a:latin typeface="Arial" pitchFamily="34" charset="0"/>
                <a:cs typeface="Arial" pitchFamily="34" charset="0"/>
              </a:rPr>
              <a:t>IsDirectlyModifiableField</a:t>
            </a:r>
            <a:r>
              <a:rPr lang="en-US" sz="1000" dirty="0" smtClean="0">
                <a:latin typeface="Arial" pitchFamily="34" charset="0"/>
                <a:cs typeface="Arial" pitchFamily="34" charset="0"/>
              </a:rPr>
              <a:t>($f)) &amp;&amp; $o != </a:t>
            </a:r>
            <a:r>
              <a:rPr lang="en-US" sz="1000" dirty="0" smtClean="0">
                <a:solidFill>
                  <a:schemeClr val="accent6"/>
                </a:solidFill>
                <a:latin typeface="Arial" pitchFamily="34" charset="0"/>
                <a:cs typeface="Arial" pitchFamily="34" charset="0"/>
              </a:rPr>
              <a:t>null</a:t>
            </a:r>
            <a:r>
              <a:rPr lang="en-US" sz="1000" dirty="0" smtClean="0">
                <a:latin typeface="Arial" pitchFamily="34" charset="0"/>
                <a:cs typeface="Arial" pitchFamily="34" charset="0"/>
              </a:rPr>
              <a:t> &amp;&amp;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$allocated] &amp;&amp;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 $</a:t>
            </a:r>
            <a:r>
              <a:rPr lang="en-US" sz="1000" dirty="0" err="1" smtClean="0">
                <a:latin typeface="Arial" pitchFamily="34" charset="0"/>
                <a:cs typeface="Arial" pitchFamily="34" charset="0"/>
              </a:rPr>
              <a:t>PeerGroupPlaceholder</a:t>
            </a:r>
            <a:r>
              <a:rPr lang="en-US" sz="1000" dirty="0" smtClean="0">
                <a:latin typeface="Arial" pitchFamily="34" charset="0"/>
                <a:cs typeface="Arial" pitchFamily="34" charset="0"/>
              </a:rPr>
              <a:t> ||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$inv] &lt;: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localinv</a:t>
            </a:r>
            <a:r>
              <a:rPr lang="en-US" sz="1000" dirty="0" smtClean="0">
                <a:latin typeface="Arial" pitchFamily="34" charset="0"/>
                <a:cs typeface="Arial" pitchFamily="34" charset="0"/>
              </a:rPr>
              <a:t>] == $</a:t>
            </a:r>
            <a:r>
              <a:rPr lang="en-US" sz="1000" dirty="0" err="1" smtClean="0">
                <a:latin typeface="Arial" pitchFamily="34" charset="0"/>
                <a:cs typeface="Arial" pitchFamily="34" charset="0"/>
              </a:rPr>
              <a:t>BaseClass</a:t>
            </a:r>
            <a:r>
              <a:rPr lang="en-US" sz="1000" dirty="0" smtClean="0">
                <a:latin typeface="Arial" pitchFamily="34" charset="0"/>
                <a:cs typeface="Arial" pitchFamily="34" charset="0"/>
              </a:rPr>
              <a:t>(</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&amp;&amp;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($o != this || !(</a:t>
            </a:r>
            <a:r>
              <a:rPr lang="en-US" sz="1000" dirty="0" err="1" smtClean="0">
                <a:latin typeface="Arial" pitchFamily="34" charset="0"/>
                <a:cs typeface="Arial" pitchFamily="34" charset="0"/>
              </a:rPr>
              <a:t>Chunker</a:t>
            </a:r>
            <a:r>
              <a:rPr lang="en-US" sz="1000" dirty="0" smtClean="0">
                <a:latin typeface="Arial" pitchFamily="34" charset="0"/>
                <a:cs typeface="Arial" pitchFamily="34" charset="0"/>
              </a:rPr>
              <a:t> &lt;: </a:t>
            </a:r>
            <a:r>
              <a:rPr lang="en-US" sz="1000" dirty="0" err="1" smtClean="0">
                <a:latin typeface="Arial" pitchFamily="34" charset="0"/>
                <a:cs typeface="Arial" pitchFamily="34" charset="0"/>
              </a:rPr>
              <a:t>DeclType</a:t>
            </a:r>
            <a:r>
              <a:rPr lang="en-US" sz="1000" dirty="0" smtClean="0">
                <a:latin typeface="Arial" pitchFamily="34" charset="0"/>
                <a:cs typeface="Arial" pitchFamily="34" charset="0"/>
              </a:rPr>
              <a:t>($f)) || !$</a:t>
            </a:r>
            <a:r>
              <a:rPr lang="en-US" sz="1000" dirty="0" err="1" smtClean="0">
                <a:latin typeface="Arial" pitchFamily="34" charset="0"/>
                <a:cs typeface="Arial" pitchFamily="34" charset="0"/>
              </a:rPr>
              <a:t>IncludedInModifiesStar</a:t>
            </a:r>
            <a:r>
              <a:rPr lang="en-US" sz="1000" dirty="0" smtClean="0">
                <a:latin typeface="Arial" pitchFamily="34" charset="0"/>
                <a:cs typeface="Arial" pitchFamily="34" charset="0"/>
              </a:rPr>
              <a:t>($f)) &amp;&amp;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($o != this || $f != $</a:t>
            </a:r>
            <a:r>
              <a:rPr lang="en-US" sz="1000" dirty="0" err="1" smtClean="0">
                <a:latin typeface="Arial" pitchFamily="34" charset="0"/>
                <a:cs typeface="Arial" pitchFamily="34" charset="0"/>
              </a:rPr>
              <a:t>exposeVersion</a:t>
            </a:r>
            <a:r>
              <a:rPr lang="en-US" sz="1000" dirty="0" smtClean="0">
                <a:latin typeface="Arial" pitchFamily="34" charset="0"/>
                <a:cs typeface="Arial" pitchFamily="34" charset="0"/>
              </a:rPr>
              <a:t>) ==&gt;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$f] == $Heap[$o, $f]);</a:t>
            </a:r>
          </a:p>
          <a:p>
            <a:pPr marL="197107" indent="-197107">
              <a:spcBef>
                <a:spcPts val="0"/>
              </a:spcBef>
              <a:buNone/>
            </a:pPr>
            <a:r>
              <a:rPr lang="en-US" sz="1000" dirty="0" smtClean="0">
                <a:solidFill>
                  <a:srgbClr val="CF6A3D"/>
                </a:solidFill>
                <a:latin typeface="Arial" pitchFamily="34" charset="0"/>
                <a:cs typeface="Arial" pitchFamily="34" charset="0"/>
              </a:rPr>
              <a:t>  // boilerplate</a:t>
            </a:r>
          </a:p>
          <a:p>
            <a:pPr marL="197107" indent="-197107">
              <a:spcBef>
                <a:spcPts val="0"/>
              </a:spcBef>
              <a:buNone/>
            </a:pP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free</a:t>
            </a: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requires</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BeingConstructed</a:t>
            </a:r>
            <a:r>
              <a:rPr lang="en-US" sz="1000" dirty="0" smtClean="0">
                <a:latin typeface="Arial" pitchFamily="34" charset="0"/>
                <a:cs typeface="Arial" pitchFamily="34" charset="0"/>
              </a:rPr>
              <a:t> == </a:t>
            </a:r>
            <a:r>
              <a:rPr lang="en-US" sz="1000" dirty="0" smtClean="0">
                <a:solidFill>
                  <a:schemeClr val="accent6"/>
                </a:solidFill>
                <a:latin typeface="Arial" pitchFamily="34" charset="0"/>
                <a:cs typeface="Arial" pitchFamily="34" charset="0"/>
              </a:rPr>
              <a:t>null</a:t>
            </a:r>
            <a:r>
              <a:rPr lang="en-US" sz="1000" dirty="0" smtClean="0">
                <a:latin typeface="Arial" pitchFamily="34" charset="0"/>
                <a:cs typeface="Arial" pitchFamily="34" charset="0"/>
              </a:rPr>
              <a:t>;</a:t>
            </a:r>
          </a:p>
          <a:p>
            <a:pPr marL="197107" indent="-197107">
              <a:spcBef>
                <a:spcPts val="0"/>
              </a:spcBef>
              <a:buNone/>
            </a:pP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free</a:t>
            </a: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ensures</a:t>
            </a:r>
            <a:r>
              <a:rPr lang="en-US" sz="1000" dirty="0" smtClean="0">
                <a:latin typeface="Arial" pitchFamily="34" charset="0"/>
                <a:cs typeface="Arial" pitchFamily="34" charset="0"/>
              </a:rPr>
              <a:t> (</a:t>
            </a:r>
            <a:r>
              <a:rPr lang="en-US" sz="1000" dirty="0" err="1" smtClean="0">
                <a:solidFill>
                  <a:schemeClr val="accent6"/>
                </a:solidFill>
                <a:latin typeface="Arial" pitchFamily="34" charset="0"/>
                <a:cs typeface="Arial" pitchFamily="34" charset="0"/>
              </a:rPr>
              <a:t>forall</a:t>
            </a:r>
            <a:r>
              <a:rPr lang="en-US" sz="1000" dirty="0" smtClean="0">
                <a:latin typeface="Arial" pitchFamily="34" charset="0"/>
                <a:cs typeface="Arial" pitchFamily="34" charset="0"/>
              </a:rPr>
              <a:t> $o: ref :: { $Heap[$o, $</a:t>
            </a:r>
            <a:r>
              <a:rPr lang="en-US" sz="1000" dirty="0" err="1" smtClean="0">
                <a:latin typeface="Arial" pitchFamily="34" charset="0"/>
                <a:cs typeface="Arial" pitchFamily="34" charset="0"/>
              </a:rPr>
              <a:t>localinv</a:t>
            </a:r>
            <a:r>
              <a:rPr lang="en-US" sz="1000" dirty="0" smtClean="0">
                <a:latin typeface="Arial" pitchFamily="34" charset="0"/>
                <a:cs typeface="Arial" pitchFamily="34" charset="0"/>
              </a:rPr>
              <a:t>] } { $Heap[$o, $inv] } $o != </a:t>
            </a:r>
            <a:r>
              <a:rPr lang="en-US" sz="1000" dirty="0" smtClean="0">
                <a:solidFill>
                  <a:schemeClr val="accent6"/>
                </a:solidFill>
                <a:latin typeface="Arial" pitchFamily="34" charset="0"/>
                <a:cs typeface="Arial" pitchFamily="34" charset="0"/>
              </a:rPr>
              <a:t>null</a:t>
            </a:r>
            <a:r>
              <a:rPr lang="en-US" sz="1000" dirty="0" smtClean="0">
                <a:latin typeface="Arial" pitchFamily="34" charset="0"/>
                <a:cs typeface="Arial" pitchFamily="34" charset="0"/>
              </a:rPr>
              <a:t> &amp;&amp;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$allocated] &amp;&amp; $Heap[$o, $allocated] ==&gt; $Heap[$o, $inv] == $</a:t>
            </a:r>
            <a:r>
              <a:rPr lang="en-US" sz="1000" dirty="0" err="1" smtClean="0">
                <a:latin typeface="Arial" pitchFamily="34" charset="0"/>
                <a:cs typeface="Arial" pitchFamily="34" charset="0"/>
              </a:rPr>
              <a:t>typeof</a:t>
            </a:r>
            <a:r>
              <a:rPr lang="en-US" sz="1000" dirty="0" smtClean="0">
                <a:latin typeface="Arial" pitchFamily="34" charset="0"/>
                <a:cs typeface="Arial" pitchFamily="34" charset="0"/>
              </a:rPr>
              <a:t>($o) &amp;&amp; $Heap[$o, $</a:t>
            </a:r>
            <a:r>
              <a:rPr lang="en-US" sz="1000" dirty="0" err="1" smtClean="0">
                <a:latin typeface="Arial" pitchFamily="34" charset="0"/>
                <a:cs typeface="Arial" pitchFamily="34" charset="0"/>
              </a:rPr>
              <a:t>localinv</a:t>
            </a:r>
            <a:r>
              <a:rPr lang="en-US" sz="1000" dirty="0" smtClean="0">
                <a:latin typeface="Arial" pitchFamily="34" charset="0"/>
                <a:cs typeface="Arial" pitchFamily="34" charset="0"/>
              </a:rPr>
              <a:t>] == $</a:t>
            </a:r>
            <a:r>
              <a:rPr lang="en-US" sz="1000" dirty="0" err="1" smtClean="0">
                <a:latin typeface="Arial" pitchFamily="34" charset="0"/>
                <a:cs typeface="Arial" pitchFamily="34" charset="0"/>
              </a:rPr>
              <a:t>typeof</a:t>
            </a:r>
            <a:r>
              <a:rPr lang="en-US" sz="1000" dirty="0" smtClean="0">
                <a:latin typeface="Arial" pitchFamily="34" charset="0"/>
                <a:cs typeface="Arial" pitchFamily="34" charset="0"/>
              </a:rPr>
              <a:t>($o)); </a:t>
            </a:r>
          </a:p>
          <a:p>
            <a:pPr marL="197107" indent="-197107">
              <a:spcBef>
                <a:spcPts val="0"/>
              </a:spcBef>
              <a:buNone/>
            </a:pPr>
            <a:r>
              <a:rPr lang="en-US" sz="1000" dirty="0" smtClean="0">
                <a:solidFill>
                  <a:schemeClr val="accent6"/>
                </a:solidFill>
                <a:latin typeface="Arial" pitchFamily="34" charset="0"/>
                <a:cs typeface="Arial" pitchFamily="34" charset="0"/>
              </a:rPr>
              <a:t>  free</a:t>
            </a: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ensures</a:t>
            </a:r>
            <a:r>
              <a:rPr lang="en-US" sz="1000" dirty="0" smtClean="0">
                <a:latin typeface="Arial" pitchFamily="34" charset="0"/>
                <a:cs typeface="Arial" pitchFamily="34" charset="0"/>
              </a:rPr>
              <a:t> (</a:t>
            </a:r>
            <a:r>
              <a:rPr lang="en-US" sz="1000" dirty="0" err="1" smtClean="0">
                <a:solidFill>
                  <a:schemeClr val="accent6"/>
                </a:solidFill>
                <a:latin typeface="Arial" pitchFamily="34" charset="0"/>
                <a:cs typeface="Arial" pitchFamily="34" charset="0"/>
              </a:rPr>
              <a:t>forall</a:t>
            </a:r>
            <a:r>
              <a:rPr lang="en-US" sz="1000" dirty="0" smtClean="0">
                <a:latin typeface="Arial" pitchFamily="34" charset="0"/>
                <a:cs typeface="Arial" pitchFamily="34" charset="0"/>
              </a:rPr>
              <a:t> $o: ref :: { $Heap[$o, $</a:t>
            </a:r>
            <a:r>
              <a:rPr lang="en-US" sz="1000" dirty="0" err="1" smtClean="0">
                <a:latin typeface="Arial" pitchFamily="34" charset="0"/>
                <a:cs typeface="Arial" pitchFamily="34" charset="0"/>
              </a:rPr>
              <a:t>FirstConsistentOwner</a:t>
            </a:r>
            <a:r>
              <a:rPr lang="en-US" sz="1000" dirty="0" smtClean="0">
                <a:latin typeface="Arial" pitchFamily="34" charset="0"/>
                <a:cs typeface="Arial" pitchFamily="34" charset="0"/>
              </a:rPr>
              <a:t>] }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t>
            </a:r>
            <a:r>
              <a:rPr lang="en-US" sz="1000" dirty="0" err="1" smtClean="0">
                <a:latin typeface="Arial" pitchFamily="34" charset="0"/>
                <a:cs typeface="Arial" pitchFamily="34" charset="0"/>
              </a:rPr>
              <a:t>FirstConsistentOwner</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exposeVersion</a:t>
            </a:r>
            <a:r>
              <a:rPr lang="en-US" sz="1000" dirty="0" smtClean="0">
                <a:latin typeface="Arial" pitchFamily="34" charset="0"/>
                <a:cs typeface="Arial" pitchFamily="34" charset="0"/>
              </a:rPr>
              <a:t>] == $Heap[</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t>
            </a:r>
            <a:r>
              <a:rPr lang="en-US" sz="1000" dirty="0" err="1" smtClean="0">
                <a:latin typeface="Arial" pitchFamily="34" charset="0"/>
                <a:cs typeface="Arial" pitchFamily="34" charset="0"/>
              </a:rPr>
              <a:t>FirstConsistentOwner</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exposeVersion</a:t>
            </a:r>
            <a:r>
              <a:rPr lang="en-US" sz="1000" dirty="0" smtClean="0">
                <a:latin typeface="Arial" pitchFamily="34" charset="0"/>
                <a:cs typeface="Arial" pitchFamily="34" charset="0"/>
              </a:rPr>
              <a:t>] ==&gt;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t>
            </a:r>
            <a:r>
              <a:rPr lang="en-US" sz="1000" dirty="0" err="1" smtClean="0">
                <a:latin typeface="Arial" pitchFamily="34" charset="0"/>
                <a:cs typeface="Arial" pitchFamily="34" charset="0"/>
              </a:rPr>
              <a:t>FirstConsistentOwner</a:t>
            </a:r>
            <a:r>
              <a:rPr lang="en-US" sz="1000" dirty="0" smtClean="0">
                <a:latin typeface="Arial" pitchFamily="34" charset="0"/>
                <a:cs typeface="Arial" pitchFamily="34" charset="0"/>
              </a:rPr>
              <a:t>] == $Heap[$o, $</a:t>
            </a:r>
            <a:r>
              <a:rPr lang="en-US" sz="1000" dirty="0" err="1" smtClean="0">
                <a:latin typeface="Arial" pitchFamily="34" charset="0"/>
                <a:cs typeface="Arial" pitchFamily="34" charset="0"/>
              </a:rPr>
              <a:t>FirstConsistentOwner</a:t>
            </a:r>
            <a:r>
              <a:rPr lang="en-US" sz="1000" dirty="0" smtClean="0">
                <a:latin typeface="Arial" pitchFamily="34" charset="0"/>
                <a:cs typeface="Arial" pitchFamily="34" charset="0"/>
              </a:rPr>
              <a:t>]);</a:t>
            </a:r>
          </a:p>
          <a:p>
            <a:pPr marL="197107" indent="-197107">
              <a:spcBef>
                <a:spcPts val="0"/>
              </a:spcBef>
              <a:buNone/>
            </a:pP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free</a:t>
            </a: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ensures</a:t>
            </a:r>
            <a:r>
              <a:rPr lang="en-US" sz="1000" dirty="0" smtClean="0">
                <a:latin typeface="Arial" pitchFamily="34" charset="0"/>
                <a:cs typeface="Arial" pitchFamily="34" charset="0"/>
              </a:rPr>
              <a:t> (</a:t>
            </a:r>
            <a:r>
              <a:rPr lang="en-US" sz="1000" dirty="0" err="1" smtClean="0">
                <a:solidFill>
                  <a:schemeClr val="accent6"/>
                </a:solidFill>
                <a:latin typeface="Arial" pitchFamily="34" charset="0"/>
                <a:cs typeface="Arial" pitchFamily="34" charset="0"/>
              </a:rPr>
              <a:t>forall</a:t>
            </a:r>
            <a:r>
              <a:rPr lang="en-US" sz="1000" dirty="0" smtClean="0">
                <a:latin typeface="Arial" pitchFamily="34" charset="0"/>
                <a:cs typeface="Arial" pitchFamily="34" charset="0"/>
              </a:rPr>
              <a:t> $o: ref :: { $Heap[$o, $</a:t>
            </a:r>
            <a:r>
              <a:rPr lang="en-US" sz="1000" dirty="0" err="1" smtClean="0">
                <a:latin typeface="Arial" pitchFamily="34" charset="0"/>
                <a:cs typeface="Arial" pitchFamily="34" charset="0"/>
              </a:rPr>
              <a:t>localinv</a:t>
            </a:r>
            <a:r>
              <a:rPr lang="en-US" sz="1000" dirty="0" smtClean="0">
                <a:latin typeface="Arial" pitchFamily="34" charset="0"/>
                <a:cs typeface="Arial" pitchFamily="34" charset="0"/>
              </a:rPr>
              <a:t>] } { $Heap[$o, $inv] }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$allocated] ==&gt;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$inv] == $Heap[$o, $inv] &amp;&amp;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t>
            </a:r>
            <a:r>
              <a:rPr lang="en-US" sz="1000" dirty="0" err="1" smtClean="0">
                <a:latin typeface="Arial" pitchFamily="34" charset="0"/>
                <a:cs typeface="Arial" pitchFamily="34" charset="0"/>
              </a:rPr>
              <a:t>localinv</a:t>
            </a:r>
            <a:r>
              <a:rPr lang="en-US" sz="1000" dirty="0" smtClean="0">
                <a:latin typeface="Arial" pitchFamily="34" charset="0"/>
                <a:cs typeface="Arial" pitchFamily="34" charset="0"/>
              </a:rPr>
              <a:t>] == $Heap[$o, $</a:t>
            </a:r>
            <a:r>
              <a:rPr lang="en-US" sz="1000" dirty="0" err="1" smtClean="0">
                <a:latin typeface="Arial" pitchFamily="34" charset="0"/>
                <a:cs typeface="Arial" pitchFamily="34" charset="0"/>
              </a:rPr>
              <a:t>localinv</a:t>
            </a:r>
            <a:r>
              <a:rPr lang="en-US" sz="1000" dirty="0" smtClean="0">
                <a:latin typeface="Arial" pitchFamily="34" charset="0"/>
                <a:cs typeface="Arial" pitchFamily="34" charset="0"/>
              </a:rPr>
              <a:t>]);</a:t>
            </a:r>
          </a:p>
          <a:p>
            <a:pPr marL="197107" indent="-197107">
              <a:spcBef>
                <a:spcPts val="0"/>
              </a:spcBef>
              <a:buNone/>
            </a:pP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free</a:t>
            </a:r>
            <a:r>
              <a:rPr lang="en-US" sz="1000" dirty="0" smtClean="0">
                <a:latin typeface="Arial" pitchFamily="34" charset="0"/>
                <a:cs typeface="Arial" pitchFamily="34" charset="0"/>
              </a:rPr>
              <a:t> </a:t>
            </a:r>
            <a:r>
              <a:rPr lang="en-US" sz="1000" dirty="0" smtClean="0">
                <a:solidFill>
                  <a:schemeClr val="accent6"/>
                </a:solidFill>
                <a:latin typeface="Arial" pitchFamily="34" charset="0"/>
                <a:cs typeface="Arial" pitchFamily="34" charset="0"/>
              </a:rPr>
              <a:t>ensures</a:t>
            </a:r>
            <a:r>
              <a:rPr lang="en-US" sz="1000" dirty="0" smtClean="0">
                <a:latin typeface="Arial" pitchFamily="34" charset="0"/>
                <a:cs typeface="Arial" pitchFamily="34" charset="0"/>
              </a:rPr>
              <a:t> (</a:t>
            </a:r>
            <a:r>
              <a:rPr lang="en-US" sz="1000" dirty="0" err="1" smtClean="0">
                <a:solidFill>
                  <a:schemeClr val="accent6"/>
                </a:solidFill>
                <a:latin typeface="Arial" pitchFamily="34" charset="0"/>
                <a:cs typeface="Arial" pitchFamily="34" charset="0"/>
              </a:rPr>
              <a:t>forall</a:t>
            </a:r>
            <a:r>
              <a:rPr lang="en-US" sz="1000" dirty="0" smtClean="0">
                <a:latin typeface="Arial" pitchFamily="34" charset="0"/>
                <a:cs typeface="Arial" pitchFamily="34" charset="0"/>
              </a:rPr>
              <a:t> $o: ref :: { $Heap[$o, $allocated] }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($Heap)[$o, $allocated] ==&gt; $Heap[$o, $allocated]) &amp;&amp; (</a:t>
            </a:r>
            <a:r>
              <a:rPr lang="en-US" sz="1000" dirty="0" err="1" smtClean="0">
                <a:solidFill>
                  <a:schemeClr val="accent6"/>
                </a:solidFill>
                <a:latin typeface="Arial" pitchFamily="34" charset="0"/>
                <a:cs typeface="Arial" pitchFamily="34" charset="0"/>
              </a:rPr>
              <a:t>forall</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ot</a:t>
            </a:r>
            <a:r>
              <a:rPr lang="en-US" sz="1000" dirty="0" smtClean="0">
                <a:latin typeface="Arial" pitchFamily="34" charset="0"/>
                <a:cs typeface="Arial" pitchFamily="34" charset="0"/>
              </a:rPr>
              <a:t>: ref :: { $Heap[$</a:t>
            </a:r>
            <a:r>
              <a:rPr lang="en-US" sz="1000" dirty="0" err="1" smtClean="0">
                <a:latin typeface="Arial" pitchFamily="34" charset="0"/>
                <a:cs typeface="Arial" pitchFamily="34" charset="0"/>
              </a:rPr>
              <a:t>ot</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 { $Heap[$</a:t>
            </a:r>
            <a:r>
              <a:rPr lang="en-US" sz="1000" dirty="0" err="1" smtClean="0">
                <a:latin typeface="Arial" pitchFamily="34" charset="0"/>
                <a:cs typeface="Arial" pitchFamily="34" charset="0"/>
              </a:rPr>
              <a:t>ot</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a:t>
            </a:r>
            <a:r>
              <a:rPr lang="en-US" sz="1000" dirty="0" err="1" smtClean="0">
                <a:latin typeface="Arial" pitchFamily="34" charset="0"/>
                <a:cs typeface="Arial" pitchFamily="34" charset="0"/>
              </a:rPr>
              <a:t>ot</a:t>
            </a:r>
            <a:r>
              <a:rPr lang="en-US" sz="1000" dirty="0" smtClean="0">
                <a:latin typeface="Arial" pitchFamily="34" charset="0"/>
                <a:cs typeface="Arial" pitchFamily="34" charset="0"/>
              </a:rPr>
              <a:t>, $allocated] &amp;&amp;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a:t>
            </a:r>
            <a:r>
              <a:rPr lang="en-US" sz="1000" dirty="0" err="1" smtClean="0">
                <a:latin typeface="Arial" pitchFamily="34" charset="0"/>
                <a:cs typeface="Arial" pitchFamily="34" charset="0"/>
              </a:rPr>
              <a:t>ot</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 $</a:t>
            </a:r>
            <a:r>
              <a:rPr lang="en-US" sz="1000" dirty="0" err="1" smtClean="0">
                <a:latin typeface="Arial" pitchFamily="34" charset="0"/>
                <a:cs typeface="Arial" pitchFamily="34" charset="0"/>
              </a:rPr>
              <a:t>PeerGroupPlaceholder</a:t>
            </a:r>
            <a:r>
              <a:rPr lang="en-US" sz="1000" dirty="0" smtClean="0">
                <a:latin typeface="Arial" pitchFamily="34" charset="0"/>
                <a:cs typeface="Arial" pitchFamily="34" charset="0"/>
              </a:rPr>
              <a:t> ==&gt;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a:t>
            </a:r>
            <a:r>
              <a:rPr lang="en-US" sz="1000" dirty="0" err="1" smtClean="0">
                <a:latin typeface="Arial" pitchFamily="34" charset="0"/>
                <a:cs typeface="Arial" pitchFamily="34" charset="0"/>
              </a:rPr>
              <a:t>ot</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 $Heap[$</a:t>
            </a:r>
            <a:r>
              <a:rPr lang="en-US" sz="1000" dirty="0" err="1" smtClean="0">
                <a:latin typeface="Arial" pitchFamily="34" charset="0"/>
                <a:cs typeface="Arial" pitchFamily="34" charset="0"/>
              </a:rPr>
              <a:t>ot</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ownerRef</a:t>
            </a:r>
            <a:r>
              <a:rPr lang="en-US" sz="1000" dirty="0" smtClean="0">
                <a:latin typeface="Arial" pitchFamily="34" charset="0"/>
                <a:cs typeface="Arial" pitchFamily="34" charset="0"/>
              </a:rPr>
              <a:t>] &amp;&amp;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a:t>
            </a:r>
            <a:r>
              <a:rPr lang="en-US" sz="1000" dirty="0" err="1" smtClean="0">
                <a:latin typeface="Arial" pitchFamily="34" charset="0"/>
                <a:cs typeface="Arial" pitchFamily="34" charset="0"/>
              </a:rPr>
              <a:t>ot</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 $Heap[$</a:t>
            </a:r>
            <a:r>
              <a:rPr lang="en-US" sz="1000" dirty="0" err="1" smtClean="0">
                <a:latin typeface="Arial" pitchFamily="34" charset="0"/>
                <a:cs typeface="Arial" pitchFamily="34" charset="0"/>
              </a:rPr>
              <a:t>ot</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ownerFrame</a:t>
            </a:r>
            <a:r>
              <a:rPr lang="en-US" sz="1000" dirty="0" smtClean="0">
                <a:latin typeface="Arial" pitchFamily="34" charset="0"/>
                <a:cs typeface="Arial" pitchFamily="34" charset="0"/>
              </a:rPr>
              <a:t>]) &amp;&amp; </a:t>
            </a:r>
            <a:r>
              <a:rPr lang="en-US" sz="1000" dirty="0" smtClean="0">
                <a:solidFill>
                  <a:schemeClr val="accent6"/>
                </a:solidFill>
                <a:latin typeface="Arial" pitchFamily="34" charset="0"/>
                <a:cs typeface="Arial" pitchFamily="34" charset="0"/>
              </a:rPr>
              <a:t>old</a:t>
            </a:r>
            <a:r>
              <a:rPr lang="en-US" sz="1000" dirty="0" smtClean="0">
                <a:latin typeface="Arial" pitchFamily="34" charset="0"/>
                <a:cs typeface="Arial" pitchFamily="34" charset="0"/>
              </a:rPr>
              <a:t>($Heap)[$</a:t>
            </a:r>
            <a:r>
              <a:rPr lang="en-US" sz="1000" dirty="0" err="1" smtClean="0">
                <a:latin typeface="Arial" pitchFamily="34" charset="0"/>
                <a:cs typeface="Arial" pitchFamily="34" charset="0"/>
              </a:rPr>
              <a:t>BeingConstructed</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NonNullFieldsAreInitialized</a:t>
            </a:r>
            <a:r>
              <a:rPr lang="en-US" sz="1000" dirty="0" smtClean="0">
                <a:latin typeface="Arial" pitchFamily="34" charset="0"/>
                <a:cs typeface="Arial" pitchFamily="34" charset="0"/>
              </a:rPr>
              <a:t>] == $Heap[$</a:t>
            </a:r>
            <a:r>
              <a:rPr lang="en-US" sz="1000" dirty="0" err="1" smtClean="0">
                <a:latin typeface="Arial" pitchFamily="34" charset="0"/>
                <a:cs typeface="Arial" pitchFamily="34" charset="0"/>
              </a:rPr>
              <a:t>BeingConstructed</a:t>
            </a:r>
            <a:r>
              <a:rPr lang="en-US" sz="1000" dirty="0" smtClean="0">
                <a:latin typeface="Arial" pitchFamily="34" charset="0"/>
                <a:cs typeface="Arial" pitchFamily="34" charset="0"/>
              </a:rPr>
              <a:t>, $</a:t>
            </a:r>
            <a:r>
              <a:rPr lang="en-US" sz="1000" dirty="0" err="1" smtClean="0">
                <a:latin typeface="Arial" pitchFamily="34" charset="0"/>
                <a:cs typeface="Arial" pitchFamily="34" charset="0"/>
              </a:rPr>
              <a:t>NonNullFieldsAreInitialized</a:t>
            </a:r>
            <a:r>
              <a:rPr lang="en-US" sz="1000" dirty="0" smtClean="0">
                <a:latin typeface="Arial" pitchFamily="34" charset="0"/>
                <a:cs typeface="Arial" pitchFamily="34" charset="0"/>
              </a:rPr>
              <a:t>];</a:t>
            </a:r>
          </a:p>
          <a:p>
            <a:pPr marL="197107" indent="-197107">
              <a:spcBef>
                <a:spcPts val="0"/>
              </a:spcBef>
              <a:buNone/>
            </a:pPr>
            <a:endParaRPr lang="en-US" sz="1000"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Z3 &amp; Program Verification</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idx="1"/>
          </p:nvPr>
        </p:nvSpPr>
        <p:spPr/>
        <p:txBody>
          <a:bodyPr/>
          <a:lstStyle/>
          <a:p>
            <a:pPr>
              <a:lnSpc>
                <a:spcPct val="90000"/>
              </a:lnSpc>
            </a:pPr>
            <a:r>
              <a:rPr lang="en-US" sz="2800" dirty="0" smtClean="0">
                <a:latin typeface="Calibri" pitchFamily="34" charset="0"/>
              </a:rPr>
              <a:t>Quantifiers, quantifiers, quantifiers, …</a:t>
            </a:r>
          </a:p>
          <a:p>
            <a:pPr lvl="1"/>
            <a:r>
              <a:rPr lang="en-US" sz="2800" dirty="0" smtClean="0">
                <a:latin typeface="Calibri" pitchFamily="34" charset="0"/>
              </a:rPr>
              <a:t>Modeling the runtime</a:t>
            </a:r>
          </a:p>
          <a:p>
            <a:pPr lvl="1"/>
            <a:r>
              <a:rPr lang="en-US" sz="2800" dirty="0" smtClean="0">
                <a:latin typeface="Calibri" pitchFamily="34" charset="0"/>
              </a:rPr>
              <a:t>Frame axioms (“what didn’t change”)</a:t>
            </a:r>
          </a:p>
          <a:p>
            <a:pPr lvl="1"/>
            <a:r>
              <a:rPr lang="en-US" sz="2800" dirty="0" smtClean="0">
                <a:latin typeface="Calibri" pitchFamily="34" charset="0"/>
              </a:rPr>
              <a:t>Users provided assertions (e.g., the array is sorted)</a:t>
            </a:r>
          </a:p>
          <a:p>
            <a:pPr lvl="1"/>
            <a:r>
              <a:rPr lang="en-US" sz="2800" dirty="0" smtClean="0">
                <a:latin typeface="Calibri" pitchFamily="34" charset="0"/>
              </a:rPr>
              <a:t>Prototyping decision procedures (e.g., </a:t>
            </a:r>
            <a:r>
              <a:rPr lang="en-US" sz="2800" dirty="0" err="1" smtClean="0">
                <a:latin typeface="Calibri" pitchFamily="34" charset="0"/>
              </a:rPr>
              <a:t>reachability</a:t>
            </a:r>
            <a:r>
              <a:rPr lang="en-US" sz="2800" dirty="0" smtClean="0">
                <a:latin typeface="Calibri" pitchFamily="34" charset="0"/>
              </a:rPr>
              <a:t>, heaps, …)</a:t>
            </a:r>
          </a:p>
          <a:p>
            <a:r>
              <a:rPr lang="en-US" sz="2800" i="1" dirty="0" smtClean="0">
                <a:solidFill>
                  <a:srgbClr val="FF0000"/>
                </a:solidFill>
                <a:latin typeface="Calibri" pitchFamily="34" charset="0"/>
              </a:rPr>
              <a:t>Solver must be fast in </a:t>
            </a:r>
            <a:r>
              <a:rPr lang="en-US" sz="2800" i="1" dirty="0" err="1" smtClean="0">
                <a:solidFill>
                  <a:srgbClr val="FF0000"/>
                </a:solidFill>
                <a:latin typeface="Calibri" pitchFamily="34" charset="0"/>
              </a:rPr>
              <a:t>satisfiable</a:t>
            </a:r>
            <a:r>
              <a:rPr lang="en-US" sz="2800" i="1" dirty="0" smtClean="0">
                <a:solidFill>
                  <a:srgbClr val="FF0000"/>
                </a:solidFill>
                <a:latin typeface="Calibri" pitchFamily="34" charset="0"/>
              </a:rPr>
              <a:t> instances.</a:t>
            </a:r>
          </a:p>
          <a:p>
            <a:r>
              <a:rPr lang="en-US" sz="2800" dirty="0" smtClean="0">
                <a:latin typeface="Calibri" pitchFamily="34" charset="0"/>
              </a:rPr>
              <a:t>Trade-off between precision and performance.</a:t>
            </a:r>
          </a:p>
          <a:p>
            <a:r>
              <a:rPr lang="en-US" sz="2800" i="1" dirty="0" smtClean="0">
                <a:latin typeface="Calibri" pitchFamily="34" charset="0"/>
              </a:rPr>
              <a:t>Candidate (Potential) Models</a:t>
            </a: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9255" y="3022149"/>
            <a:ext cx="7043208" cy="1218795"/>
          </a:xfrm>
        </p:spPr>
        <p:txBody>
          <a:bodyPr/>
          <a:lstStyle/>
          <a:p>
            <a:r>
              <a:rPr sz="4400" b="1" smtClean="0"/>
              <a:t>The Static Driver Verifier</a:t>
            </a:r>
          </a:p>
          <a:p>
            <a:r>
              <a:rPr sz="4400" b="1" smtClean="0"/>
              <a:t>SLAM</a:t>
            </a:r>
            <a:endParaRPr lang="en-US" sz="4400" b="1" dirty="0"/>
          </a:p>
        </p:txBody>
      </p:sp>
      <p:sp>
        <p:nvSpPr>
          <p:cNvPr id="5" name="TextBox 4"/>
          <p:cNvSpPr txBox="1"/>
          <p:nvPr/>
        </p:nvSpPr>
        <p:spPr>
          <a:xfrm>
            <a:off x="5848992" y="5775113"/>
            <a:ext cx="3067019" cy="461665"/>
          </a:xfrm>
          <a:prstGeom prst="rect">
            <a:avLst/>
          </a:prstGeom>
          <a:noFill/>
        </p:spPr>
        <p:txBody>
          <a:bodyPr wrap="square" rtlCol="0">
            <a:spAutoFit/>
          </a:bodyPr>
          <a:lstStyle/>
          <a:p>
            <a:r>
              <a:rPr lang="en-US" sz="1200" dirty="0" smtClean="0">
                <a:solidFill>
                  <a:schemeClr val="bg1"/>
                </a:solidFill>
                <a:latin typeface="Calibri" pitchFamily="34" charset="0"/>
              </a:rPr>
              <a:t>Ella Bounimova, Vlad Levin, Jakob Lichtenberg, </a:t>
            </a:r>
          </a:p>
          <a:p>
            <a:r>
              <a:rPr lang="en-US" sz="1200" dirty="0" smtClean="0">
                <a:solidFill>
                  <a:schemeClr val="bg1"/>
                </a:solidFill>
                <a:latin typeface="Calibri" pitchFamily="34" charset="0"/>
              </a:rPr>
              <a:t>Tom Ball, Sriram Rajamani, Byron Cook</a:t>
            </a:r>
            <a:endParaRPr lang="en-US" sz="1200" dirty="0">
              <a:solidFill>
                <a:schemeClr val="bg1"/>
              </a:solidFill>
              <a:latin typeface="Calibri" pitchFamily="34" charset="0"/>
            </a:endParaRPr>
          </a:p>
        </p:txBody>
      </p:sp>
      <p:pic>
        <p:nvPicPr>
          <p:cNvPr id="6" name="Picture 5" descr="tball.jpg"/>
          <p:cNvPicPr>
            <a:picLocks noChangeAspect="1"/>
          </p:cNvPicPr>
          <p:nvPr/>
        </p:nvPicPr>
        <p:blipFill>
          <a:blip r:embed="rId2"/>
          <a:stretch>
            <a:fillRect/>
          </a:stretch>
        </p:blipFill>
        <p:spPr>
          <a:xfrm>
            <a:off x="5936338" y="5087151"/>
            <a:ext cx="593258" cy="615154"/>
          </a:xfrm>
          <a:prstGeom prst="rect">
            <a:avLst/>
          </a:prstGeom>
        </p:spPr>
      </p:pic>
      <p:pic>
        <p:nvPicPr>
          <p:cNvPr id="7" name="Picture 6" descr="rse-fte.jpg"/>
          <p:cNvPicPr>
            <a:picLocks noChangeAspect="1"/>
          </p:cNvPicPr>
          <p:nvPr/>
        </p:nvPicPr>
        <p:blipFill>
          <a:blip r:embed="rId3" cstate="print"/>
          <a:srcRect l="53218" t="19025" r="31604" b="58814"/>
          <a:stretch>
            <a:fillRect/>
          </a:stretch>
        </p:blipFill>
        <p:spPr>
          <a:xfrm>
            <a:off x="6542814" y="5067166"/>
            <a:ext cx="555082" cy="635523"/>
          </a:xfrm>
          <a:prstGeom prst="rect">
            <a:avLst/>
          </a:prstGeom>
        </p:spPr>
      </p:pic>
      <p:pic>
        <p:nvPicPr>
          <p:cNvPr id="8" name="Picture 7" descr="ella.jpg"/>
          <p:cNvPicPr>
            <a:picLocks noChangeAspect="1"/>
          </p:cNvPicPr>
          <p:nvPr/>
        </p:nvPicPr>
        <p:blipFill>
          <a:blip r:embed="rId4" cstate="print"/>
          <a:stretch>
            <a:fillRect/>
          </a:stretch>
        </p:blipFill>
        <p:spPr>
          <a:xfrm>
            <a:off x="7099199" y="5076879"/>
            <a:ext cx="636925" cy="601688"/>
          </a:xfrm>
          <a:prstGeom prst="rect">
            <a:avLst/>
          </a:prstGeom>
        </p:spPr>
      </p:pic>
      <p:pic>
        <p:nvPicPr>
          <p:cNvPr id="9" name="Picture 8" descr="jl.jpg"/>
          <p:cNvPicPr>
            <a:picLocks noChangeAspect="1"/>
          </p:cNvPicPr>
          <p:nvPr/>
        </p:nvPicPr>
        <p:blipFill>
          <a:blip r:embed="rId5"/>
          <a:stretch>
            <a:fillRect/>
          </a:stretch>
        </p:blipFill>
        <p:spPr>
          <a:xfrm>
            <a:off x="7715664" y="5037805"/>
            <a:ext cx="431926" cy="647112"/>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t>Some takeaways from </a:t>
            </a:r>
            <a:r>
              <a:rPr sz="4800" i="1" smtClean="0"/>
              <a:t>Applications</a:t>
            </a:r>
            <a:endParaRPr lang="en-US" sz="4800" dirty="0"/>
          </a:p>
        </p:txBody>
      </p:sp>
      <p:sp>
        <p:nvSpPr>
          <p:cNvPr id="3" name="Content Placeholder 2"/>
          <p:cNvSpPr>
            <a:spLocks noGrp="1"/>
          </p:cNvSpPr>
          <p:nvPr>
            <p:ph idx="1"/>
          </p:nvPr>
        </p:nvSpPr>
        <p:spPr>
          <a:xfrm>
            <a:off x="156411" y="1641475"/>
            <a:ext cx="8987589" cy="4818242"/>
          </a:xfrm>
        </p:spPr>
        <p:txBody>
          <a:bodyPr/>
          <a:lstStyle/>
          <a:p>
            <a:r>
              <a:rPr lang="en-US" sz="2400" dirty="0" smtClean="0">
                <a:sym typeface="Wingdings" pitchFamily="2" charset="2"/>
              </a:rPr>
              <a:t>SMT solvers are used in several applications:</a:t>
            </a:r>
          </a:p>
          <a:p>
            <a:pPr lvl="1"/>
            <a:r>
              <a:rPr lang="en-US" sz="2000" dirty="0" smtClean="0">
                <a:sym typeface="Wingdings" pitchFamily="2" charset="2"/>
              </a:rPr>
              <a:t>Program Verification</a:t>
            </a:r>
          </a:p>
          <a:p>
            <a:pPr lvl="1"/>
            <a:r>
              <a:rPr lang="en-US" sz="2000" dirty="0" smtClean="0">
                <a:sym typeface="Wingdings" pitchFamily="2" charset="2"/>
              </a:rPr>
              <a:t>Program Analysis</a:t>
            </a:r>
          </a:p>
          <a:p>
            <a:pPr lvl="1"/>
            <a:r>
              <a:rPr lang="en-US" sz="2000" dirty="0" smtClean="0">
                <a:sym typeface="Wingdings" pitchFamily="2" charset="2"/>
              </a:rPr>
              <a:t>Program Exploration</a:t>
            </a:r>
          </a:p>
          <a:p>
            <a:pPr lvl="1"/>
            <a:r>
              <a:rPr lang="en-US" sz="2000" dirty="0" smtClean="0">
                <a:sym typeface="Wingdings" pitchFamily="2" charset="2"/>
              </a:rPr>
              <a:t>Software Modeling</a:t>
            </a:r>
          </a:p>
          <a:p>
            <a:pPr lvl="1">
              <a:buNone/>
            </a:pPr>
            <a:endParaRPr lang="en-US" sz="2000" dirty="0" smtClean="0">
              <a:sym typeface="Wingdings" pitchFamily="2" charset="2"/>
            </a:endParaRPr>
          </a:p>
          <a:p>
            <a:r>
              <a:rPr lang="en-US" sz="2400" dirty="0" smtClean="0">
                <a:sym typeface="Wingdings" pitchFamily="2" charset="2"/>
              </a:rPr>
              <a:t>SMT solvers are</a:t>
            </a:r>
          </a:p>
          <a:p>
            <a:pPr lvl="1"/>
            <a:r>
              <a:rPr lang="en-US" sz="2400" dirty="0" smtClean="0">
                <a:sym typeface="Wingdings" pitchFamily="2" charset="2"/>
              </a:rPr>
              <a:t>directly applicable, or</a:t>
            </a:r>
          </a:p>
          <a:p>
            <a:pPr lvl="1"/>
            <a:r>
              <a:rPr lang="en-US" sz="2400" dirty="0" smtClean="0">
                <a:sym typeface="Wingdings" pitchFamily="2" charset="2"/>
              </a:rPr>
              <a:t>disguised beneath a transformation</a:t>
            </a:r>
          </a:p>
          <a:p>
            <a:pPr lvl="1"/>
            <a:endParaRPr lang="en-US" sz="2400" dirty="0" smtClean="0">
              <a:sym typeface="Wingdings" pitchFamily="2" charset="2"/>
            </a:endParaRPr>
          </a:p>
          <a:p>
            <a:r>
              <a:rPr lang="en-US" sz="2400" dirty="0" smtClean="0">
                <a:sym typeface="Wingdings" pitchFamily="2" charset="2"/>
              </a:rPr>
              <a:t>Theories and quantifiers supply abstractions</a:t>
            </a:r>
          </a:p>
          <a:p>
            <a:pPr lvl="1"/>
            <a:r>
              <a:rPr lang="en-US" sz="2000" dirty="0" smtClean="0">
                <a:sym typeface="Wingdings" pitchFamily="2" charset="2"/>
              </a:rPr>
              <a:t>Replace ad-hoc, often non-scalable, solutions</a:t>
            </a:r>
          </a:p>
          <a:p>
            <a:pPr lvl="1">
              <a:buNone/>
            </a:pPr>
            <a:endParaRPr lang="en-US" sz="2100" dirty="0" smtClean="0">
              <a:sym typeface="Wingdings" pitchFamily="2" charset="2"/>
            </a:endParaRP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Overview</a:t>
            </a:r>
            <a:endParaRPr lang="en-US" dirty="0">
              <a:latin typeface="Calibri" pitchFamily="34" charset="0"/>
            </a:endParaRPr>
          </a:p>
        </p:txBody>
      </p:sp>
      <p:sp>
        <p:nvSpPr>
          <p:cNvPr id="3" name="Content Placeholder 2"/>
          <p:cNvSpPr>
            <a:spLocks noGrp="1"/>
          </p:cNvSpPr>
          <p:nvPr>
            <p:ph idx="4294967295"/>
          </p:nvPr>
        </p:nvSpPr>
        <p:spPr>
          <a:xfrm>
            <a:off x="493295" y="1786189"/>
            <a:ext cx="8382000" cy="4246563"/>
          </a:xfrm>
        </p:spPr>
        <p:txBody>
          <a:bodyPr/>
          <a:lstStyle/>
          <a:p>
            <a:r>
              <a:rPr lang="en-US" sz="2400" i="1" dirty="0" smtClean="0">
                <a:latin typeface="Calibri" pitchFamily="34" charset="0"/>
              </a:rPr>
              <a:t>http://research.microsoft.com/slam/</a:t>
            </a:r>
          </a:p>
          <a:p>
            <a:r>
              <a:rPr lang="en-US" sz="2400" i="1" dirty="0" smtClean="0">
                <a:solidFill>
                  <a:srgbClr val="FF0000"/>
                </a:solidFill>
                <a:latin typeface="Calibri" pitchFamily="34" charset="0"/>
              </a:rPr>
              <a:t>SLAM/SDV</a:t>
            </a:r>
            <a:r>
              <a:rPr lang="en-US" sz="2400" dirty="0" smtClean="0">
                <a:latin typeface="Calibri" pitchFamily="34" charset="0"/>
              </a:rPr>
              <a:t> is a software model checker.</a:t>
            </a:r>
          </a:p>
          <a:p>
            <a:r>
              <a:rPr lang="en-US" sz="2400" dirty="0" smtClean="0">
                <a:latin typeface="Calibri" pitchFamily="34" charset="0"/>
              </a:rPr>
              <a:t>Application domain: </a:t>
            </a:r>
            <a:r>
              <a:rPr lang="en-US" sz="2400" i="1" dirty="0" smtClean="0">
                <a:solidFill>
                  <a:srgbClr val="FF0000"/>
                </a:solidFill>
                <a:latin typeface="Calibri" pitchFamily="34" charset="0"/>
              </a:rPr>
              <a:t>device drivers</a:t>
            </a:r>
            <a:r>
              <a:rPr lang="en-US" sz="2400" i="1" dirty="0" smtClean="0">
                <a:latin typeface="Calibri" pitchFamily="34" charset="0"/>
              </a:rPr>
              <a:t>.</a:t>
            </a:r>
          </a:p>
          <a:p>
            <a:r>
              <a:rPr lang="en-US" sz="2400" dirty="0" smtClean="0">
                <a:latin typeface="Calibri" pitchFamily="34" charset="0"/>
              </a:rPr>
              <a:t>Architecture:</a:t>
            </a:r>
          </a:p>
          <a:p>
            <a:pPr lvl="1">
              <a:buNone/>
            </a:pPr>
            <a:r>
              <a:rPr lang="en-US" sz="2400" b="1" dirty="0" smtClean="0">
                <a:latin typeface="Calibri" pitchFamily="34" charset="0"/>
              </a:rPr>
              <a:t>c2bp  </a:t>
            </a:r>
            <a:r>
              <a:rPr lang="en-US" sz="2400" dirty="0" smtClean="0">
                <a:latin typeface="Calibri" pitchFamily="34" charset="0"/>
              </a:rPr>
              <a:t>C program → </a:t>
            </a:r>
            <a:r>
              <a:rPr lang="en-US" sz="2400" dirty="0" err="1" smtClean="0">
                <a:latin typeface="Calibri" pitchFamily="34" charset="0"/>
              </a:rPr>
              <a:t>boolean</a:t>
            </a:r>
            <a:r>
              <a:rPr lang="en-US" sz="2400" dirty="0" smtClean="0">
                <a:latin typeface="Calibri" pitchFamily="34" charset="0"/>
              </a:rPr>
              <a:t> program (</a:t>
            </a:r>
            <a:r>
              <a:rPr lang="en-US" sz="2400" i="1" dirty="0" smtClean="0">
                <a:latin typeface="Calibri" pitchFamily="34" charset="0"/>
              </a:rPr>
              <a:t>predicate abstraction).</a:t>
            </a:r>
          </a:p>
          <a:p>
            <a:pPr lvl="1">
              <a:buNone/>
            </a:pPr>
            <a:r>
              <a:rPr lang="en-US" sz="2400" b="1" dirty="0" smtClean="0">
                <a:latin typeface="Calibri" pitchFamily="34" charset="0"/>
              </a:rPr>
              <a:t>bebop </a:t>
            </a:r>
            <a:r>
              <a:rPr lang="en-US" sz="2400" dirty="0" smtClean="0">
                <a:latin typeface="Calibri" pitchFamily="34" charset="0"/>
              </a:rPr>
              <a:t>Model checker for </a:t>
            </a:r>
            <a:r>
              <a:rPr lang="en-US" sz="2400" dirty="0" err="1" smtClean="0">
                <a:latin typeface="Calibri" pitchFamily="34" charset="0"/>
              </a:rPr>
              <a:t>boolean</a:t>
            </a:r>
            <a:r>
              <a:rPr lang="en-US" sz="2400" dirty="0" smtClean="0">
                <a:latin typeface="Calibri" pitchFamily="34" charset="0"/>
              </a:rPr>
              <a:t> programs.</a:t>
            </a:r>
          </a:p>
          <a:p>
            <a:pPr lvl="1">
              <a:buNone/>
            </a:pPr>
            <a:r>
              <a:rPr lang="en-US" sz="2400" b="1" dirty="0" err="1" smtClean="0">
                <a:latin typeface="Calibri" pitchFamily="34" charset="0"/>
              </a:rPr>
              <a:t>newton</a:t>
            </a:r>
            <a:r>
              <a:rPr lang="en-US" sz="2400" b="1" dirty="0" smtClean="0">
                <a:latin typeface="Calibri" pitchFamily="34" charset="0"/>
              </a:rPr>
              <a:t> </a:t>
            </a:r>
            <a:r>
              <a:rPr lang="en-US" sz="2400" dirty="0" smtClean="0">
                <a:latin typeface="Calibri" pitchFamily="34" charset="0"/>
              </a:rPr>
              <a:t>Model refinement (check for path feasibility)</a:t>
            </a:r>
          </a:p>
          <a:p>
            <a:r>
              <a:rPr lang="en-US" sz="2400" dirty="0" smtClean="0">
                <a:latin typeface="Calibri" pitchFamily="34" charset="0"/>
              </a:rPr>
              <a:t>SMT solvers are used to perform predicate abstraction and to check path feasibility.</a:t>
            </a:r>
          </a:p>
          <a:p>
            <a:r>
              <a:rPr lang="en-US" sz="2400" dirty="0" smtClean="0">
                <a:latin typeface="Calibri" pitchFamily="34" charset="0"/>
              </a:rPr>
              <a:t>c2bp makes several calls to the SMT solver. The formulas are relatively small.</a:t>
            </a:r>
            <a:endParaRPr lang="en-US" sz="2400"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Example</a:t>
            </a:r>
            <a:endParaRPr lang="en-US" dirty="0">
              <a:latin typeface="Calibri" pitchFamily="34" charset="0"/>
            </a:endParaRPr>
          </a:p>
        </p:txBody>
      </p:sp>
      <p:sp>
        <p:nvSpPr>
          <p:cNvPr id="9" name="Rectangle 2"/>
          <p:cNvSpPr>
            <a:spLocks noChangeArrowheads="1"/>
          </p:cNvSpPr>
          <p:nvPr/>
        </p:nvSpPr>
        <p:spPr bwMode="auto">
          <a:xfrm>
            <a:off x="3260355" y="1607695"/>
            <a:ext cx="5688767" cy="4495800"/>
          </a:xfrm>
          <a:prstGeom prst="rect">
            <a:avLst/>
          </a:prstGeom>
          <a:noFill/>
          <a:ln w="9525">
            <a:noFill/>
            <a:miter lim="800000"/>
            <a:headEnd/>
            <a:tailEnd/>
          </a:ln>
          <a:effectLst/>
        </p:spPr>
        <p:txBody>
          <a:bodyPr/>
          <a:lstStyle/>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do {</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val="0070C0"/>
                </a:solidFill>
                <a:latin typeface="Courier New" pitchFamily="49" charset="0"/>
              </a:rPr>
              <a:t>KeAcquireSpinLock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0" dirty="0" err="1" smtClean="0">
                <a:solidFill>
                  <a:schemeClr val="bg1"/>
                </a:solidFill>
                <a:latin typeface="Courier New" pitchFamily="49" charset="0"/>
              </a:rPr>
              <a:t>nPacketsOld</a:t>
            </a:r>
            <a:r>
              <a:rPr lang="en-US" sz="2000" b="0" dirty="0" smtClean="0">
                <a:solidFill>
                  <a:schemeClr val="bg1"/>
                </a:solidFill>
                <a:latin typeface="Courier New" pitchFamily="49" charset="0"/>
              </a:rPr>
              <a:t> = </a:t>
            </a:r>
            <a:r>
              <a:rPr lang="en-US" sz="2000" b="0" dirty="0" err="1" smtClean="0">
                <a:solidFill>
                  <a:schemeClr val="bg1"/>
                </a:solidFill>
                <a:latin typeface="Courier New" pitchFamily="49" charset="0"/>
              </a:rPr>
              <a:t>nPackets</a:t>
            </a:r>
            <a:r>
              <a:rPr lang="en-US" sz="2000" b="0" dirty="0" smtClean="0">
                <a:solidFill>
                  <a:schemeClr val="bg1"/>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if(request){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request = request-&gt;Next;</a:t>
            </a: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val="0070C0"/>
                </a:solidFill>
                <a:latin typeface="Courier New" pitchFamily="49" charset="0"/>
              </a:rPr>
              <a:t>KeReleaseSpinLock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r>
              <a:rPr lang="en-US" sz="2000" b="0" dirty="0" err="1" smtClean="0">
                <a:solidFill>
                  <a:schemeClr val="bg1"/>
                </a:solidFill>
                <a:latin typeface="Courier New" pitchFamily="49" charset="0"/>
              </a:rPr>
              <a:t>nPackets</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while (</a:t>
            </a:r>
            <a:r>
              <a:rPr lang="en-US" sz="2000" b="0" dirty="0" err="1" smtClean="0">
                <a:solidFill>
                  <a:schemeClr val="bg1"/>
                </a:solidFill>
                <a:latin typeface="Courier New" pitchFamily="49" charset="0"/>
              </a:rPr>
              <a:t>nPackets</a:t>
            </a:r>
            <a:r>
              <a:rPr lang="en-US" sz="2000" b="0" dirty="0" smtClean="0">
                <a:solidFill>
                  <a:schemeClr val="bg1"/>
                </a:solidFill>
                <a:latin typeface="Courier New" pitchFamily="49" charset="0"/>
              </a:rPr>
              <a:t> != </a:t>
            </a:r>
            <a:r>
              <a:rPr lang="en-US" sz="2000" b="0" dirty="0" err="1" smtClean="0">
                <a:solidFill>
                  <a:schemeClr val="bg1"/>
                </a:solidFill>
                <a:latin typeface="Courier New" pitchFamily="49" charset="0"/>
              </a:rPr>
              <a:t>nPacketsOld</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b="1" dirty="0" err="1" smtClean="0">
                <a:solidFill>
                  <a:srgbClr val="0070C0"/>
                </a:solidFill>
                <a:latin typeface="Courier New" pitchFamily="49" charset="0"/>
              </a:rPr>
              <a:t>KeReleaseSpinLock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dirty="0" smtClean="0">
                <a:solidFill>
                  <a:schemeClr val="bg1"/>
                </a:solidFill>
                <a:latin typeface="Courier New" pitchFamily="49" charset="0"/>
              </a:rPr>
              <a:t>  	 </a:t>
            </a:r>
            <a:endParaRPr lang="en-US" dirty="0">
              <a:solidFill>
                <a:schemeClr val="bg1"/>
              </a:solidFill>
              <a:latin typeface="Courier New" pitchFamily="49" charset="0"/>
            </a:endParaRPr>
          </a:p>
        </p:txBody>
      </p:sp>
      <p:sp>
        <p:nvSpPr>
          <p:cNvPr id="10" name="Oval Callout 9"/>
          <p:cNvSpPr/>
          <p:nvPr/>
        </p:nvSpPr>
        <p:spPr bwMode="auto">
          <a:xfrm>
            <a:off x="5688767" y="292308"/>
            <a:ext cx="3245371" cy="1558977"/>
          </a:xfrm>
          <a:prstGeom prst="wedgeEllipseCallout">
            <a:avLst>
              <a:gd name="adj1" fmla="val -58477"/>
              <a:gd name="adj2" fmla="val 4855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tx1"/>
                </a:solidFill>
                <a:effectLst>
                  <a:outerShdw blurRad="38100" dist="38100" dir="2700000" algn="tl">
                    <a:srgbClr val="000000">
                      <a:alpha val="43137"/>
                    </a:srgbClr>
                  </a:outerShdw>
                </a:effectLst>
                <a:latin typeface="Calibri" pitchFamily="34" charset="0"/>
              </a:rPr>
              <a:t>Do this code obey the looking rule?</a:t>
            </a: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Example</a:t>
            </a:r>
            <a:endParaRPr lang="en-US" dirty="0">
              <a:latin typeface="Calibri" pitchFamily="34" charset="0"/>
            </a:endParaRPr>
          </a:p>
        </p:txBody>
      </p:sp>
      <p:sp>
        <p:nvSpPr>
          <p:cNvPr id="9" name="Rectangle 2"/>
          <p:cNvSpPr>
            <a:spLocks noChangeArrowheads="1"/>
          </p:cNvSpPr>
          <p:nvPr/>
        </p:nvSpPr>
        <p:spPr bwMode="auto">
          <a:xfrm>
            <a:off x="3260355" y="1607695"/>
            <a:ext cx="5688767" cy="4495800"/>
          </a:xfrm>
          <a:prstGeom prst="rect">
            <a:avLst/>
          </a:prstGeom>
          <a:noFill/>
          <a:ln w="9525">
            <a:noFill/>
            <a:miter lim="800000"/>
            <a:headEnd/>
            <a:tailEnd/>
          </a:ln>
          <a:effectLst/>
        </p:spPr>
        <p:txBody>
          <a:bodyPr/>
          <a:lstStyle/>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do {</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val="0070C0"/>
                </a:solidFill>
                <a:latin typeface="Courier New" pitchFamily="49" charset="0"/>
              </a:rPr>
              <a:t>KeAcquireSpinLock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0" dirty="0" smtClean="0">
                <a:solidFill>
                  <a:schemeClr val="bg1"/>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if(*){</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val="0070C0"/>
                </a:solidFill>
                <a:latin typeface="Courier New" pitchFamily="49" charset="0"/>
              </a:rPr>
              <a:t>KeReleaseSpinLock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while (*);</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b="1" dirty="0" err="1" smtClean="0">
                <a:solidFill>
                  <a:srgbClr val="0070C0"/>
                </a:solidFill>
                <a:latin typeface="Courier New" pitchFamily="49" charset="0"/>
              </a:rPr>
              <a:t>KeReleaseSpinLock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dirty="0" smtClean="0">
                <a:solidFill>
                  <a:schemeClr val="bg1"/>
                </a:solidFill>
                <a:latin typeface="Courier New" pitchFamily="49" charset="0"/>
              </a:rPr>
              <a:t>  	 </a:t>
            </a:r>
            <a:endParaRPr lang="en-US" dirty="0">
              <a:solidFill>
                <a:schemeClr val="bg1"/>
              </a:solidFill>
              <a:latin typeface="Courier New" pitchFamily="49" charset="0"/>
            </a:endParaRPr>
          </a:p>
        </p:txBody>
      </p:sp>
      <p:sp>
        <p:nvSpPr>
          <p:cNvPr id="10" name="Oval Callout 9"/>
          <p:cNvSpPr/>
          <p:nvPr/>
        </p:nvSpPr>
        <p:spPr bwMode="auto">
          <a:xfrm>
            <a:off x="5508885" y="292308"/>
            <a:ext cx="3425253" cy="1558977"/>
          </a:xfrm>
          <a:prstGeom prst="wedgeEllipseCallout">
            <a:avLst>
              <a:gd name="adj1" fmla="val -58477"/>
              <a:gd name="adj2" fmla="val 4855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tx1"/>
                </a:solidFill>
                <a:effectLst>
                  <a:outerShdw blurRad="38100" dist="38100" dir="2700000" algn="tl">
                    <a:srgbClr val="000000">
                      <a:alpha val="43137"/>
                    </a:srgbClr>
                  </a:outerShdw>
                </a:effectLst>
                <a:latin typeface="Calibri" pitchFamily="34" charset="0"/>
              </a:rPr>
              <a:t>Model checking Boolean program</a:t>
            </a: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Calibri" pitchFamily="34" charset="0"/>
            </a:endParaRPr>
          </a:p>
        </p:txBody>
      </p:sp>
      <p:cxnSp>
        <p:nvCxnSpPr>
          <p:cNvPr id="6" name="AutoShape 3"/>
          <p:cNvCxnSpPr>
            <a:cxnSpLocks noChangeShapeType="1"/>
            <a:stCxn id="19" idx="4"/>
          </p:cNvCxnSpPr>
          <p:nvPr/>
        </p:nvCxnSpPr>
        <p:spPr bwMode="auto">
          <a:xfrm flipH="1">
            <a:off x="1512029" y="2568315"/>
            <a:ext cx="6350" cy="685800"/>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7" name="AutoShape 4"/>
          <p:cNvCxnSpPr>
            <a:cxnSpLocks noChangeShapeType="1"/>
            <a:stCxn id="20" idx="5"/>
          </p:cNvCxnSpPr>
          <p:nvPr/>
        </p:nvCxnSpPr>
        <p:spPr bwMode="auto">
          <a:xfrm>
            <a:off x="1707292" y="3514465"/>
            <a:ext cx="611187" cy="196850"/>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8" name="AutoShape 5"/>
          <p:cNvCxnSpPr>
            <a:cxnSpLocks noChangeShapeType="1"/>
          </p:cNvCxnSpPr>
          <p:nvPr/>
        </p:nvCxnSpPr>
        <p:spPr bwMode="auto">
          <a:xfrm flipH="1">
            <a:off x="902429" y="3558915"/>
            <a:ext cx="577850" cy="1449388"/>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1" name="AutoShape 6"/>
          <p:cNvCxnSpPr>
            <a:cxnSpLocks noChangeShapeType="1"/>
          </p:cNvCxnSpPr>
          <p:nvPr/>
        </p:nvCxnSpPr>
        <p:spPr bwMode="auto">
          <a:xfrm flipH="1">
            <a:off x="2348642" y="4014528"/>
            <a:ext cx="1587" cy="230187"/>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2" name="AutoShape 7"/>
          <p:cNvCxnSpPr>
            <a:cxnSpLocks noChangeShapeType="1"/>
          </p:cNvCxnSpPr>
          <p:nvPr/>
        </p:nvCxnSpPr>
        <p:spPr bwMode="auto">
          <a:xfrm>
            <a:off x="1510442" y="1957128"/>
            <a:ext cx="1587" cy="306387"/>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3" name="AutoShape 8"/>
          <p:cNvCxnSpPr>
            <a:cxnSpLocks noChangeShapeType="1"/>
          </p:cNvCxnSpPr>
          <p:nvPr/>
        </p:nvCxnSpPr>
        <p:spPr bwMode="auto">
          <a:xfrm flipH="1">
            <a:off x="1205642" y="5843328"/>
            <a:ext cx="1587" cy="306387"/>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4" name="AutoShape 9"/>
          <p:cNvCxnSpPr>
            <a:cxnSpLocks noChangeShapeType="1"/>
          </p:cNvCxnSpPr>
          <p:nvPr/>
        </p:nvCxnSpPr>
        <p:spPr bwMode="auto">
          <a:xfrm>
            <a:off x="953229" y="5311515"/>
            <a:ext cx="222250" cy="228600"/>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5" name="AutoShape 10"/>
          <p:cNvCxnSpPr>
            <a:cxnSpLocks noChangeShapeType="1"/>
            <a:stCxn id="26" idx="4"/>
            <a:endCxn id="27" idx="0"/>
          </p:cNvCxnSpPr>
          <p:nvPr/>
        </p:nvCxnSpPr>
        <p:spPr bwMode="auto">
          <a:xfrm flipH="1">
            <a:off x="2051779" y="5311515"/>
            <a:ext cx="304800" cy="228600"/>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6" name="AutoShape 11"/>
          <p:cNvCxnSpPr>
            <a:cxnSpLocks noChangeShapeType="1"/>
          </p:cNvCxnSpPr>
          <p:nvPr/>
        </p:nvCxnSpPr>
        <p:spPr bwMode="auto">
          <a:xfrm flipH="1">
            <a:off x="2040667" y="5843328"/>
            <a:ext cx="3175" cy="306387"/>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7" name="AutoShape 12"/>
          <p:cNvCxnSpPr>
            <a:cxnSpLocks noChangeShapeType="1"/>
            <a:stCxn id="25" idx="4"/>
          </p:cNvCxnSpPr>
          <p:nvPr/>
        </p:nvCxnSpPr>
        <p:spPr bwMode="auto">
          <a:xfrm flipH="1">
            <a:off x="2348642" y="4549515"/>
            <a:ext cx="7937" cy="457200"/>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sp>
        <p:nvSpPr>
          <p:cNvPr id="18" name="Oval 15"/>
          <p:cNvSpPr>
            <a:spLocks noChangeArrowheads="1"/>
          </p:cNvSpPr>
          <p:nvPr/>
        </p:nvSpPr>
        <p:spPr bwMode="auto">
          <a:xfrm>
            <a:off x="1251679" y="16539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dirty="0"/>
              <a:t>U</a:t>
            </a:r>
          </a:p>
        </p:txBody>
      </p:sp>
      <p:sp>
        <p:nvSpPr>
          <p:cNvPr id="19" name="Oval 16"/>
          <p:cNvSpPr>
            <a:spLocks noChangeArrowheads="1"/>
          </p:cNvSpPr>
          <p:nvPr/>
        </p:nvSpPr>
        <p:spPr bwMode="auto">
          <a:xfrm>
            <a:off x="1251679" y="22635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0" name="Oval 17"/>
          <p:cNvSpPr>
            <a:spLocks noChangeArrowheads="1"/>
          </p:cNvSpPr>
          <p:nvPr/>
        </p:nvSpPr>
        <p:spPr bwMode="auto">
          <a:xfrm>
            <a:off x="1251679" y="32541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1" name="Oval 18"/>
          <p:cNvSpPr>
            <a:spLocks noChangeArrowheads="1"/>
          </p:cNvSpPr>
          <p:nvPr/>
        </p:nvSpPr>
        <p:spPr bwMode="auto">
          <a:xfrm>
            <a:off x="642079" y="5006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2" name="Oval 19"/>
          <p:cNvSpPr>
            <a:spLocks noChangeArrowheads="1"/>
          </p:cNvSpPr>
          <p:nvPr/>
        </p:nvSpPr>
        <p:spPr bwMode="auto">
          <a:xfrm>
            <a:off x="946879" y="55401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3" name="Oval 20"/>
          <p:cNvSpPr>
            <a:spLocks noChangeArrowheads="1"/>
          </p:cNvSpPr>
          <p:nvPr/>
        </p:nvSpPr>
        <p:spPr bwMode="auto">
          <a:xfrm>
            <a:off x="946879" y="6149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U</a:t>
            </a:r>
          </a:p>
        </p:txBody>
      </p:sp>
      <p:sp>
        <p:nvSpPr>
          <p:cNvPr id="24" name="Oval 21"/>
          <p:cNvSpPr>
            <a:spLocks noChangeArrowheads="1"/>
          </p:cNvSpPr>
          <p:nvPr/>
        </p:nvSpPr>
        <p:spPr bwMode="auto">
          <a:xfrm>
            <a:off x="2089879" y="37113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5" name="Oval 22"/>
          <p:cNvSpPr>
            <a:spLocks noChangeArrowheads="1"/>
          </p:cNvSpPr>
          <p:nvPr/>
        </p:nvSpPr>
        <p:spPr bwMode="auto">
          <a:xfrm>
            <a:off x="2089879" y="4244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U</a:t>
            </a:r>
          </a:p>
        </p:txBody>
      </p:sp>
      <p:sp>
        <p:nvSpPr>
          <p:cNvPr id="26" name="Oval 23"/>
          <p:cNvSpPr>
            <a:spLocks noChangeArrowheads="1"/>
          </p:cNvSpPr>
          <p:nvPr/>
        </p:nvSpPr>
        <p:spPr bwMode="auto">
          <a:xfrm>
            <a:off x="2089879" y="5006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U</a:t>
            </a:r>
          </a:p>
        </p:txBody>
      </p:sp>
      <p:sp>
        <p:nvSpPr>
          <p:cNvPr id="27" name="Oval 24"/>
          <p:cNvSpPr>
            <a:spLocks noChangeArrowheads="1"/>
          </p:cNvSpPr>
          <p:nvPr/>
        </p:nvSpPr>
        <p:spPr bwMode="auto">
          <a:xfrm>
            <a:off x="1785079" y="55401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U</a:t>
            </a:r>
          </a:p>
        </p:txBody>
      </p:sp>
      <p:sp>
        <p:nvSpPr>
          <p:cNvPr id="28" name="Oval 25"/>
          <p:cNvSpPr>
            <a:spLocks noChangeArrowheads="1"/>
          </p:cNvSpPr>
          <p:nvPr/>
        </p:nvSpPr>
        <p:spPr bwMode="auto">
          <a:xfrm>
            <a:off x="1785079" y="6149715"/>
            <a:ext cx="533400" cy="304800"/>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2000" b="0">
                <a:solidFill>
                  <a:schemeClr val="bg1"/>
                </a:solidFill>
              </a:rPr>
              <a: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5" grpId="0" animBg="1"/>
      <p:bldP spid="26" grpId="0" animBg="1"/>
      <p:bldP spid="27" grpId="0" animBg="1"/>
      <p:bldP spid="2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Example</a:t>
            </a:r>
            <a:endParaRPr lang="en-US" dirty="0">
              <a:latin typeface="Calibri" pitchFamily="34" charset="0"/>
            </a:endParaRPr>
          </a:p>
        </p:txBody>
      </p:sp>
      <p:sp>
        <p:nvSpPr>
          <p:cNvPr id="9" name="Rectangle 2"/>
          <p:cNvSpPr>
            <a:spLocks noChangeArrowheads="1"/>
          </p:cNvSpPr>
          <p:nvPr/>
        </p:nvSpPr>
        <p:spPr bwMode="auto">
          <a:xfrm>
            <a:off x="3260355" y="1607695"/>
            <a:ext cx="5688767" cy="4495800"/>
          </a:xfrm>
          <a:prstGeom prst="rect">
            <a:avLst/>
          </a:prstGeom>
          <a:noFill/>
          <a:ln w="9525">
            <a:noFill/>
            <a:miter lim="800000"/>
            <a:headEnd/>
            <a:tailEnd/>
          </a:ln>
          <a:effectLst/>
        </p:spPr>
        <p:txBody>
          <a:bodyPr/>
          <a:lstStyle/>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do {</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val="0070C0"/>
                </a:solidFill>
                <a:latin typeface="Courier New" pitchFamily="49" charset="0"/>
              </a:rPr>
              <a:t>KeAcquireSpinLock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val="9C42E6"/>
                </a:solidFill>
                <a:latin typeface="Courier New" pitchFamily="49" charset="0"/>
              </a:rPr>
              <a:t>nPacketsOld</a:t>
            </a:r>
            <a:r>
              <a:rPr lang="en-US" sz="2000" b="1" dirty="0" smtClean="0">
                <a:solidFill>
                  <a:srgbClr val="9C42E6"/>
                </a:solidFill>
                <a:latin typeface="Courier New" pitchFamily="49" charset="0"/>
              </a:rPr>
              <a:t> = </a:t>
            </a:r>
            <a:r>
              <a:rPr lang="en-US" sz="2000" b="1" dirty="0" err="1" smtClean="0">
                <a:solidFill>
                  <a:srgbClr val="9C42E6"/>
                </a:solidFill>
                <a:latin typeface="Courier New" pitchFamily="49" charset="0"/>
              </a:rPr>
              <a:t>nPackets</a:t>
            </a:r>
            <a:r>
              <a:rPr lang="en-US" sz="2000" b="1" dirty="0" smtClean="0">
                <a:solidFill>
                  <a:srgbClr val="9C42E6"/>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if(request){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request = request-&gt;Next;</a:t>
            </a: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val="0070C0"/>
                </a:solidFill>
                <a:latin typeface="Courier New" pitchFamily="49" charset="0"/>
              </a:rPr>
              <a:t>KeReleaseSpinLock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r>
              <a:rPr lang="en-US" sz="2000" b="1" dirty="0" err="1" smtClean="0">
                <a:solidFill>
                  <a:srgbClr val="9C42E6"/>
                </a:solidFill>
                <a:latin typeface="Courier New" pitchFamily="49" charset="0"/>
              </a:rPr>
              <a:t>nPackets</a:t>
            </a:r>
            <a:r>
              <a:rPr lang="en-US" sz="2000" b="1" dirty="0" smtClean="0">
                <a:solidFill>
                  <a:srgbClr val="9C42E6"/>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while (</a:t>
            </a:r>
            <a:r>
              <a:rPr lang="en-US" sz="2000" b="1" dirty="0" err="1" smtClean="0">
                <a:solidFill>
                  <a:srgbClr val="9C42E6"/>
                </a:solidFill>
                <a:latin typeface="Courier New" pitchFamily="49" charset="0"/>
              </a:rPr>
              <a:t>nPackets</a:t>
            </a:r>
            <a:r>
              <a:rPr lang="en-US" sz="2000" b="1" dirty="0" smtClean="0">
                <a:solidFill>
                  <a:srgbClr val="9C42E6"/>
                </a:solidFill>
                <a:latin typeface="Courier New" pitchFamily="49" charset="0"/>
              </a:rPr>
              <a:t> != </a:t>
            </a:r>
            <a:r>
              <a:rPr lang="en-US" sz="2000" b="1" dirty="0" err="1" smtClean="0">
                <a:solidFill>
                  <a:srgbClr val="9C42E6"/>
                </a:solidFill>
                <a:latin typeface="Courier New" pitchFamily="49" charset="0"/>
              </a:rPr>
              <a:t>nPacketsOld</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b="1" dirty="0" err="1" smtClean="0">
                <a:solidFill>
                  <a:srgbClr val="0070C0"/>
                </a:solidFill>
                <a:latin typeface="Courier New" pitchFamily="49" charset="0"/>
              </a:rPr>
              <a:t>KeReleaseSpinLock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dirty="0" smtClean="0">
                <a:solidFill>
                  <a:schemeClr val="bg1"/>
                </a:solidFill>
                <a:latin typeface="Courier New" pitchFamily="49" charset="0"/>
              </a:rPr>
              <a:t>  	 </a:t>
            </a:r>
            <a:endParaRPr lang="en-US" dirty="0">
              <a:solidFill>
                <a:schemeClr val="bg1"/>
              </a:solidFill>
              <a:latin typeface="Courier New" pitchFamily="49" charset="0"/>
            </a:endParaRPr>
          </a:p>
        </p:txBody>
      </p:sp>
      <p:sp>
        <p:nvSpPr>
          <p:cNvPr id="10" name="Oval Callout 9"/>
          <p:cNvSpPr/>
          <p:nvPr/>
        </p:nvSpPr>
        <p:spPr bwMode="auto">
          <a:xfrm>
            <a:off x="5688767" y="292308"/>
            <a:ext cx="3245371" cy="1558977"/>
          </a:xfrm>
          <a:prstGeom prst="wedgeEllipseCallout">
            <a:avLst>
              <a:gd name="adj1" fmla="val -58477"/>
              <a:gd name="adj2" fmla="val 4855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tx1"/>
                </a:solidFill>
                <a:effectLst>
                  <a:outerShdw blurRad="38100" dist="38100" dir="2700000" algn="tl">
                    <a:srgbClr val="000000">
                      <a:alpha val="43137"/>
                    </a:srgbClr>
                  </a:outerShdw>
                </a:effectLst>
                <a:latin typeface="Calibri" pitchFamily="34" charset="0"/>
              </a:rPr>
              <a:t>Is error path feasible? </a:t>
            </a: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Calibri" pitchFamily="34" charset="0"/>
            </a:endParaRPr>
          </a:p>
        </p:txBody>
      </p:sp>
      <p:cxnSp>
        <p:nvCxnSpPr>
          <p:cNvPr id="6" name="AutoShape 3"/>
          <p:cNvCxnSpPr>
            <a:cxnSpLocks noChangeShapeType="1"/>
            <a:stCxn id="19" idx="4"/>
          </p:cNvCxnSpPr>
          <p:nvPr/>
        </p:nvCxnSpPr>
        <p:spPr bwMode="auto">
          <a:xfrm flipH="1">
            <a:off x="1512029" y="2568315"/>
            <a:ext cx="6350" cy="6858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7" name="AutoShape 4"/>
          <p:cNvCxnSpPr>
            <a:cxnSpLocks noChangeShapeType="1"/>
            <a:stCxn id="20" idx="5"/>
          </p:cNvCxnSpPr>
          <p:nvPr/>
        </p:nvCxnSpPr>
        <p:spPr bwMode="auto">
          <a:xfrm>
            <a:off x="1707292" y="3514465"/>
            <a:ext cx="611187" cy="19685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8" name="AutoShape 5"/>
          <p:cNvCxnSpPr>
            <a:cxnSpLocks noChangeShapeType="1"/>
          </p:cNvCxnSpPr>
          <p:nvPr/>
        </p:nvCxnSpPr>
        <p:spPr bwMode="auto">
          <a:xfrm flipH="1">
            <a:off x="902429" y="3558915"/>
            <a:ext cx="577850" cy="1449388"/>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1" name="AutoShape 6"/>
          <p:cNvCxnSpPr>
            <a:cxnSpLocks noChangeShapeType="1"/>
          </p:cNvCxnSpPr>
          <p:nvPr/>
        </p:nvCxnSpPr>
        <p:spPr bwMode="auto">
          <a:xfrm flipH="1">
            <a:off x="2348642" y="4014528"/>
            <a:ext cx="1587" cy="2301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2" name="AutoShape 7"/>
          <p:cNvCxnSpPr>
            <a:cxnSpLocks noChangeShapeType="1"/>
          </p:cNvCxnSpPr>
          <p:nvPr/>
        </p:nvCxnSpPr>
        <p:spPr bwMode="auto">
          <a:xfrm>
            <a:off x="1510442" y="1957128"/>
            <a:ext cx="1587" cy="3063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3" name="AutoShape 8"/>
          <p:cNvCxnSpPr>
            <a:cxnSpLocks noChangeShapeType="1"/>
          </p:cNvCxnSpPr>
          <p:nvPr/>
        </p:nvCxnSpPr>
        <p:spPr bwMode="auto">
          <a:xfrm flipH="1">
            <a:off x="1205642" y="5843328"/>
            <a:ext cx="1587" cy="306387"/>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4" name="AutoShape 9"/>
          <p:cNvCxnSpPr>
            <a:cxnSpLocks noChangeShapeType="1"/>
          </p:cNvCxnSpPr>
          <p:nvPr/>
        </p:nvCxnSpPr>
        <p:spPr bwMode="auto">
          <a:xfrm>
            <a:off x="953229" y="5311515"/>
            <a:ext cx="222250" cy="228600"/>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5" name="AutoShape 10"/>
          <p:cNvCxnSpPr>
            <a:cxnSpLocks noChangeShapeType="1"/>
            <a:stCxn id="26" idx="4"/>
            <a:endCxn id="27" idx="0"/>
          </p:cNvCxnSpPr>
          <p:nvPr/>
        </p:nvCxnSpPr>
        <p:spPr bwMode="auto">
          <a:xfrm flipH="1">
            <a:off x="2051779" y="5311515"/>
            <a:ext cx="304800" cy="2286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6" name="AutoShape 11"/>
          <p:cNvCxnSpPr>
            <a:cxnSpLocks noChangeShapeType="1"/>
          </p:cNvCxnSpPr>
          <p:nvPr/>
        </p:nvCxnSpPr>
        <p:spPr bwMode="auto">
          <a:xfrm flipH="1">
            <a:off x="2040667" y="5843328"/>
            <a:ext cx="3175" cy="3063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7" name="AutoShape 12"/>
          <p:cNvCxnSpPr>
            <a:cxnSpLocks noChangeShapeType="1"/>
            <a:stCxn id="25" idx="4"/>
          </p:cNvCxnSpPr>
          <p:nvPr/>
        </p:nvCxnSpPr>
        <p:spPr bwMode="auto">
          <a:xfrm flipH="1">
            <a:off x="2348642" y="4549515"/>
            <a:ext cx="7937" cy="4572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sp>
        <p:nvSpPr>
          <p:cNvPr id="18" name="Oval 15"/>
          <p:cNvSpPr>
            <a:spLocks noChangeArrowheads="1"/>
          </p:cNvSpPr>
          <p:nvPr/>
        </p:nvSpPr>
        <p:spPr bwMode="auto">
          <a:xfrm>
            <a:off x="1251679" y="16539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dirty="0"/>
              <a:t>U</a:t>
            </a:r>
          </a:p>
        </p:txBody>
      </p:sp>
      <p:sp>
        <p:nvSpPr>
          <p:cNvPr id="19" name="Oval 16"/>
          <p:cNvSpPr>
            <a:spLocks noChangeArrowheads="1"/>
          </p:cNvSpPr>
          <p:nvPr/>
        </p:nvSpPr>
        <p:spPr bwMode="auto">
          <a:xfrm>
            <a:off x="1251679" y="22635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0" name="Oval 17"/>
          <p:cNvSpPr>
            <a:spLocks noChangeArrowheads="1"/>
          </p:cNvSpPr>
          <p:nvPr/>
        </p:nvSpPr>
        <p:spPr bwMode="auto">
          <a:xfrm>
            <a:off x="1251679" y="32541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1" name="Oval 18"/>
          <p:cNvSpPr>
            <a:spLocks noChangeArrowheads="1"/>
          </p:cNvSpPr>
          <p:nvPr/>
        </p:nvSpPr>
        <p:spPr bwMode="auto">
          <a:xfrm>
            <a:off x="642079" y="5006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2" name="Oval 19"/>
          <p:cNvSpPr>
            <a:spLocks noChangeArrowheads="1"/>
          </p:cNvSpPr>
          <p:nvPr/>
        </p:nvSpPr>
        <p:spPr bwMode="auto">
          <a:xfrm>
            <a:off x="946879" y="55401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3" name="Oval 20"/>
          <p:cNvSpPr>
            <a:spLocks noChangeArrowheads="1"/>
          </p:cNvSpPr>
          <p:nvPr/>
        </p:nvSpPr>
        <p:spPr bwMode="auto">
          <a:xfrm>
            <a:off x="946879" y="6149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U</a:t>
            </a:r>
          </a:p>
        </p:txBody>
      </p:sp>
      <p:sp>
        <p:nvSpPr>
          <p:cNvPr id="24" name="Oval 21"/>
          <p:cNvSpPr>
            <a:spLocks noChangeArrowheads="1"/>
          </p:cNvSpPr>
          <p:nvPr/>
        </p:nvSpPr>
        <p:spPr bwMode="auto">
          <a:xfrm>
            <a:off x="2089879" y="37113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5" name="Oval 22"/>
          <p:cNvSpPr>
            <a:spLocks noChangeArrowheads="1"/>
          </p:cNvSpPr>
          <p:nvPr/>
        </p:nvSpPr>
        <p:spPr bwMode="auto">
          <a:xfrm>
            <a:off x="2089879" y="42447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U</a:t>
            </a:r>
          </a:p>
        </p:txBody>
      </p:sp>
      <p:sp>
        <p:nvSpPr>
          <p:cNvPr id="26" name="Oval 23"/>
          <p:cNvSpPr>
            <a:spLocks noChangeArrowheads="1"/>
          </p:cNvSpPr>
          <p:nvPr/>
        </p:nvSpPr>
        <p:spPr bwMode="auto">
          <a:xfrm>
            <a:off x="2089879" y="50067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U</a:t>
            </a:r>
          </a:p>
        </p:txBody>
      </p:sp>
      <p:sp>
        <p:nvSpPr>
          <p:cNvPr id="27" name="Oval 24"/>
          <p:cNvSpPr>
            <a:spLocks noChangeArrowheads="1"/>
          </p:cNvSpPr>
          <p:nvPr/>
        </p:nvSpPr>
        <p:spPr bwMode="auto">
          <a:xfrm>
            <a:off x="1785079" y="55401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U</a:t>
            </a:r>
          </a:p>
        </p:txBody>
      </p:sp>
      <p:sp>
        <p:nvSpPr>
          <p:cNvPr id="28" name="Oval 25"/>
          <p:cNvSpPr>
            <a:spLocks noChangeArrowheads="1"/>
          </p:cNvSpPr>
          <p:nvPr/>
        </p:nvSpPr>
        <p:spPr bwMode="auto">
          <a:xfrm>
            <a:off x="1785079" y="6149715"/>
            <a:ext cx="533400" cy="304800"/>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2000" b="0">
                <a:solidFill>
                  <a:schemeClr val="bg1"/>
                </a:solidFill>
              </a:rPr>
              <a:t>E</a:t>
            </a: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Example</a:t>
            </a:r>
            <a:endParaRPr lang="en-US" dirty="0">
              <a:latin typeface="Calibri" pitchFamily="34" charset="0"/>
            </a:endParaRPr>
          </a:p>
        </p:txBody>
      </p:sp>
      <p:sp>
        <p:nvSpPr>
          <p:cNvPr id="9" name="Rectangle 2"/>
          <p:cNvSpPr>
            <a:spLocks noChangeArrowheads="1"/>
          </p:cNvSpPr>
          <p:nvPr/>
        </p:nvSpPr>
        <p:spPr bwMode="auto">
          <a:xfrm>
            <a:off x="3260355" y="1607695"/>
            <a:ext cx="5688767" cy="4495800"/>
          </a:xfrm>
          <a:prstGeom prst="rect">
            <a:avLst/>
          </a:prstGeom>
          <a:noFill/>
          <a:ln w="9525">
            <a:noFill/>
            <a:miter lim="800000"/>
            <a:headEnd/>
            <a:tailEnd/>
          </a:ln>
          <a:effectLst/>
        </p:spPr>
        <p:txBody>
          <a:bodyPr/>
          <a:lstStyle/>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do {</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val="0070C0"/>
                </a:solidFill>
                <a:latin typeface="Courier New" pitchFamily="49" charset="0"/>
              </a:rPr>
              <a:t>KeAcquireSpinLock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val="9C42E6"/>
                </a:solidFill>
                <a:latin typeface="Courier New" pitchFamily="49" charset="0"/>
              </a:rPr>
              <a:t>nPacketsOld</a:t>
            </a:r>
            <a:r>
              <a:rPr lang="en-US" sz="2000" b="1" dirty="0" smtClean="0">
                <a:solidFill>
                  <a:srgbClr val="9C42E6"/>
                </a:solidFill>
                <a:latin typeface="Courier New" pitchFamily="49" charset="0"/>
              </a:rPr>
              <a:t> = </a:t>
            </a:r>
            <a:r>
              <a:rPr lang="en-US" sz="2000" b="1" dirty="0" err="1" smtClean="0">
                <a:solidFill>
                  <a:srgbClr val="9C42E6"/>
                </a:solidFill>
                <a:latin typeface="Courier New" pitchFamily="49" charset="0"/>
              </a:rPr>
              <a:t>nPackets</a:t>
            </a:r>
            <a:r>
              <a:rPr lang="en-US" sz="2000" b="1" dirty="0" smtClean="0">
                <a:solidFill>
                  <a:srgbClr val="9C42E6"/>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if(request){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request = request-&gt;Next;</a:t>
            </a: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val="0070C0"/>
                </a:solidFill>
                <a:latin typeface="Courier New" pitchFamily="49" charset="0"/>
              </a:rPr>
              <a:t>KeReleaseSpinLock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r>
              <a:rPr lang="en-US" sz="2000" b="1" dirty="0" err="1" smtClean="0">
                <a:solidFill>
                  <a:srgbClr val="9C42E6"/>
                </a:solidFill>
                <a:latin typeface="Courier New" pitchFamily="49" charset="0"/>
              </a:rPr>
              <a:t>nPackets</a:t>
            </a:r>
            <a:r>
              <a:rPr lang="en-US" sz="2000" b="1" dirty="0" smtClean="0">
                <a:solidFill>
                  <a:srgbClr val="9C42E6"/>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while (</a:t>
            </a:r>
            <a:r>
              <a:rPr lang="en-US" sz="2000" b="1" dirty="0" err="1" smtClean="0">
                <a:solidFill>
                  <a:srgbClr val="9C42E6"/>
                </a:solidFill>
                <a:latin typeface="Courier New" pitchFamily="49" charset="0"/>
              </a:rPr>
              <a:t>nPackets</a:t>
            </a:r>
            <a:r>
              <a:rPr lang="en-US" sz="2000" b="1" dirty="0" smtClean="0">
                <a:solidFill>
                  <a:srgbClr val="9C42E6"/>
                </a:solidFill>
                <a:latin typeface="Courier New" pitchFamily="49" charset="0"/>
              </a:rPr>
              <a:t> != </a:t>
            </a:r>
            <a:r>
              <a:rPr lang="en-US" sz="2000" b="1" dirty="0" err="1" smtClean="0">
                <a:solidFill>
                  <a:srgbClr val="9C42E6"/>
                </a:solidFill>
                <a:latin typeface="Courier New" pitchFamily="49" charset="0"/>
              </a:rPr>
              <a:t>nPacketsOld</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b="1" dirty="0" err="1" smtClean="0">
                <a:solidFill>
                  <a:srgbClr val="0070C0"/>
                </a:solidFill>
                <a:latin typeface="Courier New" pitchFamily="49" charset="0"/>
              </a:rPr>
              <a:t>KeReleaseSpinLock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dirty="0" smtClean="0">
                <a:solidFill>
                  <a:schemeClr val="bg1"/>
                </a:solidFill>
                <a:latin typeface="Courier New" pitchFamily="49" charset="0"/>
              </a:rPr>
              <a:t>  	 </a:t>
            </a:r>
            <a:endParaRPr lang="en-US" dirty="0">
              <a:solidFill>
                <a:schemeClr val="bg1"/>
              </a:solidFill>
              <a:latin typeface="Courier New" pitchFamily="49" charset="0"/>
            </a:endParaRPr>
          </a:p>
        </p:txBody>
      </p:sp>
      <p:sp>
        <p:nvSpPr>
          <p:cNvPr id="10" name="Oval Callout 9"/>
          <p:cNvSpPr/>
          <p:nvPr/>
        </p:nvSpPr>
        <p:spPr bwMode="auto">
          <a:xfrm>
            <a:off x="4849318" y="292308"/>
            <a:ext cx="4084821" cy="1558977"/>
          </a:xfrm>
          <a:prstGeom prst="wedgeEllipseCallout">
            <a:avLst>
              <a:gd name="adj1" fmla="val -58477"/>
              <a:gd name="adj2" fmla="val 4855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Calibri" pitchFamily="34" charset="0"/>
              </a:rPr>
              <a:t>Add new predicate to </a:t>
            </a:r>
          </a:p>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Calibri" pitchFamily="34" charset="0"/>
              </a:rPr>
              <a:t>Boolean program</a:t>
            </a:r>
          </a:p>
          <a:p>
            <a:pPr algn="ctr" defTabSz="1096963" fontAlgn="base">
              <a:spcBef>
                <a:spcPct val="0"/>
              </a:spcBef>
              <a:spcAft>
                <a:spcPct val="0"/>
              </a:spcAft>
            </a:pPr>
            <a:r>
              <a:rPr lang="en-US" dirty="0" smtClean="0">
                <a:solidFill>
                  <a:srgbClr val="FF0000"/>
                </a:solidFill>
                <a:effectLst>
                  <a:outerShdw blurRad="38100" dist="38100" dir="2700000" algn="tl">
                    <a:srgbClr val="000000">
                      <a:alpha val="43137"/>
                    </a:srgbClr>
                  </a:outerShdw>
                </a:effectLst>
                <a:latin typeface="Calibri" pitchFamily="34" charset="0"/>
              </a:rPr>
              <a:t>b</a:t>
            </a:r>
            <a:r>
              <a:rPr lang="en-US" dirty="0" smtClean="0">
                <a:solidFill>
                  <a:schemeClr val="tx1"/>
                </a:solidFill>
                <a:effectLst>
                  <a:outerShdw blurRad="38100" dist="38100" dir="2700000" algn="tl">
                    <a:srgbClr val="000000">
                      <a:alpha val="43137"/>
                    </a:srgbClr>
                  </a:outerShdw>
                </a:effectLst>
                <a:latin typeface="Calibri" pitchFamily="34" charset="0"/>
              </a:rPr>
              <a:t>: (</a:t>
            </a:r>
            <a:r>
              <a:rPr lang="en-US" dirty="0" err="1" smtClean="0">
                <a:solidFill>
                  <a:schemeClr val="tx1"/>
                </a:solidFill>
                <a:effectLst>
                  <a:outerShdw blurRad="38100" dist="38100" dir="2700000" algn="tl">
                    <a:srgbClr val="000000">
                      <a:alpha val="43137"/>
                    </a:srgbClr>
                  </a:outerShdw>
                </a:effectLst>
                <a:latin typeface="Calibri" pitchFamily="34" charset="0"/>
              </a:rPr>
              <a:t>nPacketsOld</a:t>
            </a:r>
            <a:r>
              <a:rPr lang="en-US" dirty="0" smtClean="0">
                <a:solidFill>
                  <a:schemeClr val="tx1"/>
                </a:solidFill>
                <a:effectLst>
                  <a:outerShdw blurRad="38100" dist="38100" dir="2700000" algn="tl">
                    <a:srgbClr val="000000">
                      <a:alpha val="43137"/>
                    </a:srgbClr>
                  </a:outerShdw>
                </a:effectLst>
                <a:latin typeface="Calibri" pitchFamily="34" charset="0"/>
              </a:rPr>
              <a:t> == </a:t>
            </a:r>
            <a:r>
              <a:rPr lang="en-US" dirty="0" err="1" smtClean="0">
                <a:solidFill>
                  <a:schemeClr val="tx1"/>
                </a:solidFill>
                <a:effectLst>
                  <a:outerShdw blurRad="38100" dist="38100" dir="2700000" algn="tl">
                    <a:srgbClr val="000000">
                      <a:alpha val="43137"/>
                    </a:srgbClr>
                  </a:outerShdw>
                </a:effectLst>
                <a:latin typeface="Calibri" pitchFamily="34" charset="0"/>
              </a:rPr>
              <a:t>nPackets</a:t>
            </a:r>
            <a:r>
              <a:rPr lang="en-US" dirty="0" smtClean="0">
                <a:solidFill>
                  <a:schemeClr val="tx1"/>
                </a:solidFill>
                <a:effectLst>
                  <a:outerShdw blurRad="38100" dist="38100" dir="2700000" algn="tl">
                    <a:srgbClr val="000000">
                      <a:alpha val="43137"/>
                    </a:srgbClr>
                  </a:outerShdw>
                </a:effectLst>
                <a:latin typeface="Calibri" pitchFamily="34" charset="0"/>
              </a:rPr>
              <a:t>)</a:t>
            </a:r>
            <a:endPar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Calibri" pitchFamily="34" charset="0"/>
            </a:endParaRPr>
          </a:p>
        </p:txBody>
      </p:sp>
      <p:cxnSp>
        <p:nvCxnSpPr>
          <p:cNvPr id="6" name="AutoShape 3"/>
          <p:cNvCxnSpPr>
            <a:cxnSpLocks noChangeShapeType="1"/>
            <a:stCxn id="19" idx="4"/>
          </p:cNvCxnSpPr>
          <p:nvPr/>
        </p:nvCxnSpPr>
        <p:spPr bwMode="auto">
          <a:xfrm flipH="1">
            <a:off x="1512029" y="2568315"/>
            <a:ext cx="6350" cy="6858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7" name="AutoShape 4"/>
          <p:cNvCxnSpPr>
            <a:cxnSpLocks noChangeShapeType="1"/>
            <a:stCxn id="20" idx="5"/>
          </p:cNvCxnSpPr>
          <p:nvPr/>
        </p:nvCxnSpPr>
        <p:spPr bwMode="auto">
          <a:xfrm>
            <a:off x="1707292" y="3514465"/>
            <a:ext cx="611187" cy="19685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8" name="AutoShape 5"/>
          <p:cNvCxnSpPr>
            <a:cxnSpLocks noChangeShapeType="1"/>
          </p:cNvCxnSpPr>
          <p:nvPr/>
        </p:nvCxnSpPr>
        <p:spPr bwMode="auto">
          <a:xfrm flipH="1">
            <a:off x="902429" y="3558915"/>
            <a:ext cx="577850" cy="1449388"/>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1" name="AutoShape 6"/>
          <p:cNvCxnSpPr>
            <a:cxnSpLocks noChangeShapeType="1"/>
          </p:cNvCxnSpPr>
          <p:nvPr/>
        </p:nvCxnSpPr>
        <p:spPr bwMode="auto">
          <a:xfrm flipH="1">
            <a:off x="2348642" y="4014528"/>
            <a:ext cx="1587" cy="2301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2" name="AutoShape 7"/>
          <p:cNvCxnSpPr>
            <a:cxnSpLocks noChangeShapeType="1"/>
          </p:cNvCxnSpPr>
          <p:nvPr/>
        </p:nvCxnSpPr>
        <p:spPr bwMode="auto">
          <a:xfrm>
            <a:off x="1510442" y="1957128"/>
            <a:ext cx="1587" cy="3063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3" name="AutoShape 8"/>
          <p:cNvCxnSpPr>
            <a:cxnSpLocks noChangeShapeType="1"/>
          </p:cNvCxnSpPr>
          <p:nvPr/>
        </p:nvCxnSpPr>
        <p:spPr bwMode="auto">
          <a:xfrm flipH="1">
            <a:off x="1205642" y="5843328"/>
            <a:ext cx="1587" cy="306387"/>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4" name="AutoShape 9"/>
          <p:cNvCxnSpPr>
            <a:cxnSpLocks noChangeShapeType="1"/>
          </p:cNvCxnSpPr>
          <p:nvPr/>
        </p:nvCxnSpPr>
        <p:spPr bwMode="auto">
          <a:xfrm>
            <a:off x="953229" y="5311515"/>
            <a:ext cx="222250" cy="228600"/>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5" name="AutoShape 10"/>
          <p:cNvCxnSpPr>
            <a:cxnSpLocks noChangeShapeType="1"/>
            <a:stCxn id="26" idx="4"/>
            <a:endCxn id="27" idx="0"/>
          </p:cNvCxnSpPr>
          <p:nvPr/>
        </p:nvCxnSpPr>
        <p:spPr bwMode="auto">
          <a:xfrm flipH="1">
            <a:off x="2051779" y="5311515"/>
            <a:ext cx="304800" cy="2286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6" name="AutoShape 11"/>
          <p:cNvCxnSpPr>
            <a:cxnSpLocks noChangeShapeType="1"/>
          </p:cNvCxnSpPr>
          <p:nvPr/>
        </p:nvCxnSpPr>
        <p:spPr bwMode="auto">
          <a:xfrm flipH="1">
            <a:off x="2040667" y="5843328"/>
            <a:ext cx="3175" cy="3063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7" name="AutoShape 12"/>
          <p:cNvCxnSpPr>
            <a:cxnSpLocks noChangeShapeType="1"/>
            <a:stCxn id="25" idx="4"/>
          </p:cNvCxnSpPr>
          <p:nvPr/>
        </p:nvCxnSpPr>
        <p:spPr bwMode="auto">
          <a:xfrm flipH="1">
            <a:off x="2348642" y="4549515"/>
            <a:ext cx="7937" cy="4572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sp>
        <p:nvSpPr>
          <p:cNvPr id="18" name="Oval 15"/>
          <p:cNvSpPr>
            <a:spLocks noChangeArrowheads="1"/>
          </p:cNvSpPr>
          <p:nvPr/>
        </p:nvSpPr>
        <p:spPr bwMode="auto">
          <a:xfrm>
            <a:off x="1251679" y="16539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dirty="0"/>
              <a:t>U</a:t>
            </a:r>
          </a:p>
        </p:txBody>
      </p:sp>
      <p:sp>
        <p:nvSpPr>
          <p:cNvPr id="19" name="Oval 16"/>
          <p:cNvSpPr>
            <a:spLocks noChangeArrowheads="1"/>
          </p:cNvSpPr>
          <p:nvPr/>
        </p:nvSpPr>
        <p:spPr bwMode="auto">
          <a:xfrm>
            <a:off x="1251679" y="22635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0" name="Oval 17"/>
          <p:cNvSpPr>
            <a:spLocks noChangeArrowheads="1"/>
          </p:cNvSpPr>
          <p:nvPr/>
        </p:nvSpPr>
        <p:spPr bwMode="auto">
          <a:xfrm>
            <a:off x="1251679" y="32541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1" name="Oval 18"/>
          <p:cNvSpPr>
            <a:spLocks noChangeArrowheads="1"/>
          </p:cNvSpPr>
          <p:nvPr/>
        </p:nvSpPr>
        <p:spPr bwMode="auto">
          <a:xfrm>
            <a:off x="642079" y="5006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2" name="Oval 19"/>
          <p:cNvSpPr>
            <a:spLocks noChangeArrowheads="1"/>
          </p:cNvSpPr>
          <p:nvPr/>
        </p:nvSpPr>
        <p:spPr bwMode="auto">
          <a:xfrm>
            <a:off x="946879" y="55401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3" name="Oval 20"/>
          <p:cNvSpPr>
            <a:spLocks noChangeArrowheads="1"/>
          </p:cNvSpPr>
          <p:nvPr/>
        </p:nvSpPr>
        <p:spPr bwMode="auto">
          <a:xfrm>
            <a:off x="946879" y="6149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U</a:t>
            </a:r>
          </a:p>
        </p:txBody>
      </p:sp>
      <p:sp>
        <p:nvSpPr>
          <p:cNvPr id="24" name="Oval 21"/>
          <p:cNvSpPr>
            <a:spLocks noChangeArrowheads="1"/>
          </p:cNvSpPr>
          <p:nvPr/>
        </p:nvSpPr>
        <p:spPr bwMode="auto">
          <a:xfrm>
            <a:off x="2089879" y="37113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5" name="Oval 22"/>
          <p:cNvSpPr>
            <a:spLocks noChangeArrowheads="1"/>
          </p:cNvSpPr>
          <p:nvPr/>
        </p:nvSpPr>
        <p:spPr bwMode="auto">
          <a:xfrm>
            <a:off x="2089879" y="42447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U</a:t>
            </a:r>
          </a:p>
        </p:txBody>
      </p:sp>
      <p:sp>
        <p:nvSpPr>
          <p:cNvPr id="26" name="Oval 23"/>
          <p:cNvSpPr>
            <a:spLocks noChangeArrowheads="1"/>
          </p:cNvSpPr>
          <p:nvPr/>
        </p:nvSpPr>
        <p:spPr bwMode="auto">
          <a:xfrm>
            <a:off x="2089879" y="50067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U</a:t>
            </a:r>
          </a:p>
        </p:txBody>
      </p:sp>
      <p:sp>
        <p:nvSpPr>
          <p:cNvPr id="27" name="Oval 24"/>
          <p:cNvSpPr>
            <a:spLocks noChangeArrowheads="1"/>
          </p:cNvSpPr>
          <p:nvPr/>
        </p:nvSpPr>
        <p:spPr bwMode="auto">
          <a:xfrm>
            <a:off x="1785079" y="55401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U</a:t>
            </a:r>
          </a:p>
        </p:txBody>
      </p:sp>
      <p:sp>
        <p:nvSpPr>
          <p:cNvPr id="28" name="Oval 25"/>
          <p:cNvSpPr>
            <a:spLocks noChangeArrowheads="1"/>
          </p:cNvSpPr>
          <p:nvPr/>
        </p:nvSpPr>
        <p:spPr bwMode="auto">
          <a:xfrm>
            <a:off x="1785079" y="6149715"/>
            <a:ext cx="533400" cy="304800"/>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2000" b="0">
                <a:solidFill>
                  <a:schemeClr val="bg1"/>
                </a:solidFill>
              </a:rPr>
              <a:t>E</a:t>
            </a:r>
          </a:p>
        </p:txBody>
      </p:sp>
      <p:sp>
        <p:nvSpPr>
          <p:cNvPr id="30" name="Rectangle 29"/>
          <p:cNvSpPr/>
          <p:nvPr/>
        </p:nvSpPr>
        <p:spPr bwMode="auto">
          <a:xfrm>
            <a:off x="3627620" y="2585803"/>
            <a:ext cx="3732550" cy="427220"/>
          </a:xfrm>
          <a:prstGeom prst="rect">
            <a:avLst/>
          </a:prstGeom>
          <a:solidFill>
            <a:schemeClr val="accent2">
              <a:lumMod val="60000"/>
              <a:lumOff val="40000"/>
              <a:alpha val="92000"/>
            </a:schemeClr>
          </a:solidFill>
          <a:ln>
            <a:headEnd type="none" w="med" len="med"/>
            <a:tailEnd type="none" w="med" len="med"/>
          </a:ln>
          <a:effectLst>
            <a:outerShdw blurRad="63500" dist="38100" dir="5400000" sx="1000" sy="1000" rotWithShape="0">
              <a:srgbClr val="000000">
                <a:alpha val="45000"/>
              </a:srgbClr>
            </a:outerShdw>
          </a:effectLst>
          <a:scene3d>
            <a:camera prst="orthographicFront">
              <a:rot lat="0" lon="0" rev="0"/>
            </a:camera>
            <a:lightRig rig="glow" dir="t">
              <a:rot lat="0" lon="0" rev="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Courier New" pitchFamily="49" charset="0"/>
                <a:cs typeface="Courier New" pitchFamily="49" charset="0"/>
              </a:rPr>
              <a:t>b = true;</a:t>
            </a:r>
          </a:p>
        </p:txBody>
      </p:sp>
      <p:sp>
        <p:nvSpPr>
          <p:cNvPr id="31" name="Rectangle 30"/>
          <p:cNvSpPr/>
          <p:nvPr/>
        </p:nvSpPr>
        <p:spPr bwMode="auto">
          <a:xfrm>
            <a:off x="4259704" y="4259705"/>
            <a:ext cx="4082321" cy="427220"/>
          </a:xfrm>
          <a:prstGeom prst="rect">
            <a:avLst/>
          </a:prstGeom>
          <a:solidFill>
            <a:schemeClr val="accent2">
              <a:lumMod val="60000"/>
              <a:lumOff val="40000"/>
              <a:alpha val="92000"/>
            </a:schemeClr>
          </a:solidFill>
          <a:ln>
            <a:headEnd type="none" w="med" len="med"/>
            <a:tailEnd type="none" w="med" len="med"/>
          </a:ln>
          <a:effectLst>
            <a:outerShdw blurRad="63500" dist="38100" dir="5400000" sx="1000" sy="1000" rotWithShape="0">
              <a:srgbClr val="000000">
                <a:alpha val="45000"/>
              </a:srgbClr>
            </a:outerShdw>
          </a:effectLst>
          <a:scene3d>
            <a:camera prst="orthographicFront">
              <a:rot lat="0" lon="0" rev="0"/>
            </a:camera>
            <a:lightRig rig="glow" dir="t">
              <a:rot lat="0" lon="0" rev="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Courier New" pitchFamily="49" charset="0"/>
                <a:cs typeface="Courier New" pitchFamily="49" charset="0"/>
              </a:rPr>
              <a:t>b = b</a:t>
            </a:r>
            <a:r>
              <a:rPr kumimoji="0" lang="en-US" sz="2800" b="1" i="0" u="none" strike="noStrike" cap="none" normalizeH="0" dirty="0" smtClean="0">
                <a:solidFill>
                  <a:schemeClr val="tx1"/>
                </a:solidFill>
                <a:effectLst>
                  <a:outerShdw blurRad="38100" dist="38100" dir="2700000" algn="tl">
                    <a:srgbClr val="000000">
                      <a:alpha val="43137"/>
                    </a:srgbClr>
                  </a:outerShdw>
                </a:effectLst>
                <a:latin typeface="Courier New" pitchFamily="49" charset="0"/>
                <a:cs typeface="Courier New" pitchFamily="49" charset="0"/>
              </a:rPr>
              <a:t> ? false : *</a:t>
            </a:r>
            <a:r>
              <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Courier New" pitchFamily="49" charset="0"/>
                <a:cs typeface="Courier New" pitchFamily="49" charset="0"/>
              </a:rPr>
              <a:t>;</a:t>
            </a:r>
          </a:p>
        </p:txBody>
      </p:sp>
      <p:sp>
        <p:nvSpPr>
          <p:cNvPr id="33" name="Rectangle 32"/>
          <p:cNvSpPr/>
          <p:nvPr/>
        </p:nvSpPr>
        <p:spPr bwMode="auto">
          <a:xfrm>
            <a:off x="4679430" y="4919271"/>
            <a:ext cx="3520190" cy="427220"/>
          </a:xfrm>
          <a:prstGeom prst="rect">
            <a:avLst/>
          </a:prstGeom>
          <a:solidFill>
            <a:schemeClr val="accent2">
              <a:lumMod val="60000"/>
              <a:lumOff val="40000"/>
              <a:alpha val="92000"/>
            </a:schemeClr>
          </a:solidFill>
          <a:ln>
            <a:headEnd type="none" w="med" len="med"/>
            <a:tailEnd type="none" w="med" len="med"/>
          </a:ln>
          <a:effectLst>
            <a:outerShdw blurRad="63500" dist="38100" dir="5400000" sx="1000" sy="1000" rotWithShape="0">
              <a:srgbClr val="000000">
                <a:alpha val="45000"/>
              </a:srgbClr>
            </a:outerShdw>
          </a:effectLst>
          <a:scene3d>
            <a:camera prst="orthographicFront">
              <a:rot lat="0" lon="0" rev="0"/>
            </a:camera>
            <a:lightRig rig="glow" dir="t">
              <a:rot lat="0" lon="0" rev="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solidFill>
                  <a:schemeClr val="tx1"/>
                </a:solidFill>
                <a:effectLst>
                  <a:outerShdw blurRad="38100" dist="38100" dir="2700000" algn="tl">
                    <a:srgbClr val="000000">
                      <a:alpha val="43137"/>
                    </a:srgbClr>
                  </a:outerShdw>
                </a:effectLst>
                <a:latin typeface="Courier New" pitchFamily="49" charset="0"/>
                <a:cs typeface="Courier New" pitchFamily="49" charset="0"/>
              </a:rPr>
              <a:t>!b</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20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Example</a:t>
            </a:r>
            <a:endParaRPr lang="en-US" dirty="0">
              <a:latin typeface="Calibri" pitchFamily="34" charset="0"/>
            </a:endParaRPr>
          </a:p>
        </p:txBody>
      </p:sp>
      <p:sp>
        <p:nvSpPr>
          <p:cNvPr id="9" name="Rectangle 2"/>
          <p:cNvSpPr>
            <a:spLocks noChangeArrowheads="1"/>
          </p:cNvSpPr>
          <p:nvPr/>
        </p:nvSpPr>
        <p:spPr bwMode="auto">
          <a:xfrm>
            <a:off x="3260355" y="1607695"/>
            <a:ext cx="5688767" cy="4495800"/>
          </a:xfrm>
          <a:prstGeom prst="rect">
            <a:avLst/>
          </a:prstGeom>
          <a:noFill/>
          <a:ln w="9525">
            <a:noFill/>
            <a:miter lim="800000"/>
            <a:headEnd/>
            <a:tailEnd/>
          </a:ln>
          <a:effectLst/>
        </p:spPr>
        <p:txBody>
          <a:bodyPr/>
          <a:lstStyle/>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do {</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val="0070C0"/>
                </a:solidFill>
                <a:latin typeface="Courier New" pitchFamily="49" charset="0"/>
              </a:rPr>
              <a:t>KeAcquireSpinLock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smtClean="0">
                <a:solidFill>
                  <a:srgbClr val="9C42E6"/>
                </a:solidFill>
                <a:latin typeface="Courier New" pitchFamily="49" charset="0"/>
              </a:rPr>
              <a:t>b = true;</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if(*){</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val="0070C0"/>
                </a:solidFill>
                <a:latin typeface="Courier New" pitchFamily="49" charset="0"/>
              </a:rPr>
              <a:t>KeReleaseSpinLock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r>
              <a:rPr lang="en-US" sz="2000" b="1" dirty="0" smtClean="0">
                <a:solidFill>
                  <a:srgbClr val="9C42E6"/>
                </a:solidFill>
                <a:latin typeface="Courier New" pitchFamily="49" charset="0"/>
              </a:rPr>
              <a:t>b = b ? false : *;</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while (</a:t>
            </a:r>
            <a:r>
              <a:rPr lang="en-US" sz="2000" b="1" dirty="0" smtClean="0">
                <a:solidFill>
                  <a:srgbClr val="9C42E6"/>
                </a:solidFill>
                <a:latin typeface="Courier New" pitchFamily="49" charset="0"/>
              </a:rPr>
              <a:t>!b</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b="1" dirty="0" err="1" smtClean="0">
                <a:solidFill>
                  <a:srgbClr val="0070C0"/>
                </a:solidFill>
                <a:latin typeface="Courier New" pitchFamily="49" charset="0"/>
              </a:rPr>
              <a:t>KeReleaseSpinLock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dirty="0" smtClean="0">
                <a:solidFill>
                  <a:schemeClr val="bg1"/>
                </a:solidFill>
                <a:latin typeface="Courier New" pitchFamily="49" charset="0"/>
              </a:rPr>
              <a:t>  	 </a:t>
            </a:r>
            <a:endParaRPr lang="en-US" dirty="0">
              <a:solidFill>
                <a:schemeClr val="bg1"/>
              </a:solidFill>
              <a:latin typeface="Courier New" pitchFamily="49" charset="0"/>
            </a:endParaRPr>
          </a:p>
        </p:txBody>
      </p:sp>
      <p:sp>
        <p:nvSpPr>
          <p:cNvPr id="10" name="Oval Callout 9"/>
          <p:cNvSpPr/>
          <p:nvPr/>
        </p:nvSpPr>
        <p:spPr bwMode="auto">
          <a:xfrm>
            <a:off x="4849318" y="292308"/>
            <a:ext cx="4084821" cy="1558977"/>
          </a:xfrm>
          <a:prstGeom prst="wedgeEllipseCallout">
            <a:avLst>
              <a:gd name="adj1" fmla="val -58477"/>
              <a:gd name="adj2" fmla="val 4855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Calibri" pitchFamily="34" charset="0"/>
              </a:rPr>
              <a:t>Model Checking </a:t>
            </a:r>
          </a:p>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Calibri" pitchFamily="34" charset="0"/>
              </a:rPr>
              <a:t>Refined Program</a:t>
            </a:r>
          </a:p>
          <a:p>
            <a:pPr algn="ctr" defTabSz="1096963" fontAlgn="base">
              <a:spcBef>
                <a:spcPct val="0"/>
              </a:spcBef>
              <a:spcAft>
                <a:spcPct val="0"/>
              </a:spcAft>
            </a:pPr>
            <a:r>
              <a:rPr lang="en-US" dirty="0" smtClean="0">
                <a:solidFill>
                  <a:srgbClr val="FF0000"/>
                </a:solidFill>
                <a:effectLst>
                  <a:outerShdw blurRad="38100" dist="38100" dir="2700000" algn="tl">
                    <a:srgbClr val="000000">
                      <a:alpha val="43137"/>
                    </a:srgbClr>
                  </a:outerShdw>
                </a:effectLst>
                <a:latin typeface="Calibri" pitchFamily="34" charset="0"/>
              </a:rPr>
              <a:t>b</a:t>
            </a:r>
            <a:r>
              <a:rPr lang="en-US" dirty="0" smtClean="0">
                <a:solidFill>
                  <a:schemeClr val="tx1"/>
                </a:solidFill>
                <a:effectLst>
                  <a:outerShdw blurRad="38100" dist="38100" dir="2700000" algn="tl">
                    <a:srgbClr val="000000">
                      <a:alpha val="43137"/>
                    </a:srgbClr>
                  </a:outerShdw>
                </a:effectLst>
                <a:latin typeface="Calibri" pitchFamily="34" charset="0"/>
              </a:rPr>
              <a:t>: (</a:t>
            </a:r>
            <a:r>
              <a:rPr lang="en-US" dirty="0" err="1" smtClean="0">
                <a:solidFill>
                  <a:schemeClr val="tx1"/>
                </a:solidFill>
                <a:effectLst>
                  <a:outerShdw blurRad="38100" dist="38100" dir="2700000" algn="tl">
                    <a:srgbClr val="000000">
                      <a:alpha val="43137"/>
                    </a:srgbClr>
                  </a:outerShdw>
                </a:effectLst>
                <a:latin typeface="Calibri" pitchFamily="34" charset="0"/>
              </a:rPr>
              <a:t>nPacketsOld</a:t>
            </a:r>
            <a:r>
              <a:rPr lang="en-US" dirty="0" smtClean="0">
                <a:solidFill>
                  <a:schemeClr val="tx1"/>
                </a:solidFill>
                <a:effectLst>
                  <a:outerShdw blurRad="38100" dist="38100" dir="2700000" algn="tl">
                    <a:srgbClr val="000000">
                      <a:alpha val="43137"/>
                    </a:srgbClr>
                  </a:outerShdw>
                </a:effectLst>
                <a:latin typeface="Calibri" pitchFamily="34" charset="0"/>
              </a:rPr>
              <a:t> == </a:t>
            </a:r>
            <a:r>
              <a:rPr lang="en-US" dirty="0" err="1" smtClean="0">
                <a:solidFill>
                  <a:schemeClr val="tx1"/>
                </a:solidFill>
                <a:effectLst>
                  <a:outerShdw blurRad="38100" dist="38100" dir="2700000" algn="tl">
                    <a:srgbClr val="000000">
                      <a:alpha val="43137"/>
                    </a:srgbClr>
                  </a:outerShdw>
                </a:effectLst>
                <a:latin typeface="Calibri" pitchFamily="34" charset="0"/>
              </a:rPr>
              <a:t>nPackets</a:t>
            </a:r>
            <a:r>
              <a:rPr lang="en-US" dirty="0" smtClean="0">
                <a:solidFill>
                  <a:schemeClr val="tx1"/>
                </a:solidFill>
                <a:effectLst>
                  <a:outerShdw blurRad="38100" dist="38100" dir="2700000" algn="tl">
                    <a:srgbClr val="000000">
                      <a:alpha val="43137"/>
                    </a:srgbClr>
                  </a:outerShdw>
                </a:effectLst>
                <a:latin typeface="Calibri" pitchFamily="34" charset="0"/>
              </a:rPr>
              <a:t>)</a:t>
            </a:r>
            <a:endPar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Calibri" pitchFamily="34" charset="0"/>
            </a:endParaRPr>
          </a:p>
        </p:txBody>
      </p:sp>
      <p:cxnSp>
        <p:nvCxnSpPr>
          <p:cNvPr id="6" name="AutoShape 3"/>
          <p:cNvCxnSpPr>
            <a:cxnSpLocks noChangeShapeType="1"/>
            <a:stCxn id="19" idx="4"/>
          </p:cNvCxnSpPr>
          <p:nvPr/>
        </p:nvCxnSpPr>
        <p:spPr bwMode="auto">
          <a:xfrm flipH="1">
            <a:off x="1512029" y="2568315"/>
            <a:ext cx="6350" cy="6858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7" name="AutoShape 4"/>
          <p:cNvCxnSpPr>
            <a:cxnSpLocks noChangeShapeType="1"/>
            <a:stCxn id="20" idx="5"/>
          </p:cNvCxnSpPr>
          <p:nvPr/>
        </p:nvCxnSpPr>
        <p:spPr bwMode="auto">
          <a:xfrm>
            <a:off x="1707292" y="3514465"/>
            <a:ext cx="611187" cy="19685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8" name="AutoShape 5"/>
          <p:cNvCxnSpPr>
            <a:cxnSpLocks noChangeShapeType="1"/>
          </p:cNvCxnSpPr>
          <p:nvPr/>
        </p:nvCxnSpPr>
        <p:spPr bwMode="auto">
          <a:xfrm flipH="1">
            <a:off x="902429" y="3558915"/>
            <a:ext cx="577850" cy="1449388"/>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1" name="AutoShape 6"/>
          <p:cNvCxnSpPr>
            <a:cxnSpLocks noChangeShapeType="1"/>
          </p:cNvCxnSpPr>
          <p:nvPr/>
        </p:nvCxnSpPr>
        <p:spPr bwMode="auto">
          <a:xfrm flipH="1">
            <a:off x="2348642" y="4014528"/>
            <a:ext cx="1587" cy="2301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2" name="AutoShape 7"/>
          <p:cNvCxnSpPr>
            <a:cxnSpLocks noChangeShapeType="1"/>
          </p:cNvCxnSpPr>
          <p:nvPr/>
        </p:nvCxnSpPr>
        <p:spPr bwMode="auto">
          <a:xfrm>
            <a:off x="1510442" y="1957128"/>
            <a:ext cx="1587" cy="3063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3" name="AutoShape 8"/>
          <p:cNvCxnSpPr>
            <a:cxnSpLocks noChangeShapeType="1"/>
          </p:cNvCxnSpPr>
          <p:nvPr/>
        </p:nvCxnSpPr>
        <p:spPr bwMode="auto">
          <a:xfrm flipH="1">
            <a:off x="1205642" y="5843328"/>
            <a:ext cx="1587" cy="306387"/>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4" name="AutoShape 9"/>
          <p:cNvCxnSpPr>
            <a:cxnSpLocks noChangeShapeType="1"/>
          </p:cNvCxnSpPr>
          <p:nvPr/>
        </p:nvCxnSpPr>
        <p:spPr bwMode="auto">
          <a:xfrm>
            <a:off x="953229" y="5311515"/>
            <a:ext cx="222250" cy="228600"/>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5" name="AutoShape 10"/>
          <p:cNvCxnSpPr>
            <a:cxnSpLocks noChangeShapeType="1"/>
            <a:stCxn id="26" idx="4"/>
            <a:endCxn id="27" idx="0"/>
          </p:cNvCxnSpPr>
          <p:nvPr/>
        </p:nvCxnSpPr>
        <p:spPr bwMode="auto">
          <a:xfrm flipH="1">
            <a:off x="2051779" y="5311515"/>
            <a:ext cx="304800" cy="2286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6" name="AutoShape 11"/>
          <p:cNvCxnSpPr>
            <a:cxnSpLocks noChangeShapeType="1"/>
          </p:cNvCxnSpPr>
          <p:nvPr/>
        </p:nvCxnSpPr>
        <p:spPr bwMode="auto">
          <a:xfrm flipH="1">
            <a:off x="2040667" y="5843328"/>
            <a:ext cx="3175" cy="3063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7" name="AutoShape 12"/>
          <p:cNvCxnSpPr>
            <a:cxnSpLocks noChangeShapeType="1"/>
            <a:stCxn id="25" idx="4"/>
          </p:cNvCxnSpPr>
          <p:nvPr/>
        </p:nvCxnSpPr>
        <p:spPr bwMode="auto">
          <a:xfrm flipH="1">
            <a:off x="2348642" y="4549515"/>
            <a:ext cx="7937" cy="4572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sp>
        <p:nvSpPr>
          <p:cNvPr id="18" name="Oval 15"/>
          <p:cNvSpPr>
            <a:spLocks noChangeArrowheads="1"/>
          </p:cNvSpPr>
          <p:nvPr/>
        </p:nvSpPr>
        <p:spPr bwMode="auto">
          <a:xfrm>
            <a:off x="1251679" y="16539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dirty="0"/>
              <a:t>U</a:t>
            </a:r>
          </a:p>
        </p:txBody>
      </p:sp>
      <p:sp>
        <p:nvSpPr>
          <p:cNvPr id="19" name="Oval 16"/>
          <p:cNvSpPr>
            <a:spLocks noChangeArrowheads="1"/>
          </p:cNvSpPr>
          <p:nvPr/>
        </p:nvSpPr>
        <p:spPr bwMode="auto">
          <a:xfrm>
            <a:off x="1251679" y="22635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0" name="Oval 17"/>
          <p:cNvSpPr>
            <a:spLocks noChangeArrowheads="1"/>
          </p:cNvSpPr>
          <p:nvPr/>
        </p:nvSpPr>
        <p:spPr bwMode="auto">
          <a:xfrm>
            <a:off x="1251679" y="32541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1" name="Oval 18"/>
          <p:cNvSpPr>
            <a:spLocks noChangeArrowheads="1"/>
          </p:cNvSpPr>
          <p:nvPr/>
        </p:nvSpPr>
        <p:spPr bwMode="auto">
          <a:xfrm>
            <a:off x="642079" y="5006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2" name="Oval 19"/>
          <p:cNvSpPr>
            <a:spLocks noChangeArrowheads="1"/>
          </p:cNvSpPr>
          <p:nvPr/>
        </p:nvSpPr>
        <p:spPr bwMode="auto">
          <a:xfrm>
            <a:off x="946879" y="55401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3" name="Oval 20"/>
          <p:cNvSpPr>
            <a:spLocks noChangeArrowheads="1"/>
          </p:cNvSpPr>
          <p:nvPr/>
        </p:nvSpPr>
        <p:spPr bwMode="auto">
          <a:xfrm>
            <a:off x="946879" y="6149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U</a:t>
            </a:r>
          </a:p>
        </p:txBody>
      </p:sp>
      <p:sp>
        <p:nvSpPr>
          <p:cNvPr id="24" name="Oval 21"/>
          <p:cNvSpPr>
            <a:spLocks noChangeArrowheads="1"/>
          </p:cNvSpPr>
          <p:nvPr/>
        </p:nvSpPr>
        <p:spPr bwMode="auto">
          <a:xfrm>
            <a:off x="2089879" y="37113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5" name="Oval 22"/>
          <p:cNvSpPr>
            <a:spLocks noChangeArrowheads="1"/>
          </p:cNvSpPr>
          <p:nvPr/>
        </p:nvSpPr>
        <p:spPr bwMode="auto">
          <a:xfrm>
            <a:off x="2089879" y="42447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U</a:t>
            </a:r>
          </a:p>
        </p:txBody>
      </p:sp>
      <p:sp>
        <p:nvSpPr>
          <p:cNvPr id="26" name="Oval 23"/>
          <p:cNvSpPr>
            <a:spLocks noChangeArrowheads="1"/>
          </p:cNvSpPr>
          <p:nvPr/>
        </p:nvSpPr>
        <p:spPr bwMode="auto">
          <a:xfrm>
            <a:off x="2089879" y="50067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U</a:t>
            </a:r>
          </a:p>
        </p:txBody>
      </p:sp>
      <p:sp>
        <p:nvSpPr>
          <p:cNvPr id="27" name="Oval 24"/>
          <p:cNvSpPr>
            <a:spLocks noChangeArrowheads="1"/>
          </p:cNvSpPr>
          <p:nvPr/>
        </p:nvSpPr>
        <p:spPr bwMode="auto">
          <a:xfrm>
            <a:off x="1785079" y="55401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U</a:t>
            </a:r>
          </a:p>
        </p:txBody>
      </p:sp>
      <p:sp>
        <p:nvSpPr>
          <p:cNvPr id="28" name="Oval 25"/>
          <p:cNvSpPr>
            <a:spLocks noChangeArrowheads="1"/>
          </p:cNvSpPr>
          <p:nvPr/>
        </p:nvSpPr>
        <p:spPr bwMode="auto">
          <a:xfrm>
            <a:off x="1785079" y="6149715"/>
            <a:ext cx="533400" cy="304800"/>
          </a:xfrm>
          <a:prstGeom prst="ellipse">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2000" b="0">
                <a:solidFill>
                  <a:schemeClr val="bg1"/>
                </a:solidFill>
              </a:rPr>
              <a:t>E</a:t>
            </a:r>
          </a:p>
        </p:txBody>
      </p:sp>
      <p:sp>
        <p:nvSpPr>
          <p:cNvPr id="32" name="TextBox 31"/>
          <p:cNvSpPr txBox="1"/>
          <p:nvPr/>
        </p:nvSpPr>
        <p:spPr>
          <a:xfrm>
            <a:off x="854580" y="3187581"/>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4" name="TextBox 33"/>
          <p:cNvSpPr txBox="1"/>
          <p:nvPr/>
        </p:nvSpPr>
        <p:spPr>
          <a:xfrm>
            <a:off x="289133" y="4929499"/>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5" name="TextBox 34"/>
          <p:cNvSpPr txBox="1"/>
          <p:nvPr/>
        </p:nvSpPr>
        <p:spPr>
          <a:xfrm>
            <a:off x="596782" y="5467883"/>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6" name="TextBox 35"/>
          <p:cNvSpPr txBox="1"/>
          <p:nvPr/>
        </p:nvSpPr>
        <p:spPr>
          <a:xfrm>
            <a:off x="588236" y="6066090"/>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7" name="TextBox 36"/>
          <p:cNvSpPr txBox="1"/>
          <p:nvPr/>
        </p:nvSpPr>
        <p:spPr>
          <a:xfrm>
            <a:off x="2656318" y="3621992"/>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8" name="TextBox 37"/>
          <p:cNvSpPr txBox="1"/>
          <p:nvPr/>
        </p:nvSpPr>
        <p:spPr>
          <a:xfrm>
            <a:off x="2656318" y="4151832"/>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9" name="TextBox 38"/>
          <p:cNvSpPr txBox="1"/>
          <p:nvPr/>
        </p:nvSpPr>
        <p:spPr>
          <a:xfrm>
            <a:off x="2605043" y="4929499"/>
            <a:ext cx="450764"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2000"/>
                                        <p:tgtEl>
                                          <p:spTgt spid="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20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2000"/>
                                        <p:tgtEl>
                                          <p:spTgt spid="3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20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5" grpId="0"/>
      <p:bldP spid="36" grpId="0"/>
      <p:bldP spid="37" grpId="0"/>
      <p:bldP spid="38" grpId="0"/>
      <p:bldP spid="3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Example</a:t>
            </a:r>
            <a:endParaRPr lang="en-US" dirty="0">
              <a:latin typeface="Calibri" pitchFamily="34" charset="0"/>
            </a:endParaRPr>
          </a:p>
        </p:txBody>
      </p:sp>
      <p:sp>
        <p:nvSpPr>
          <p:cNvPr id="9" name="Rectangle 2"/>
          <p:cNvSpPr>
            <a:spLocks noChangeArrowheads="1"/>
          </p:cNvSpPr>
          <p:nvPr/>
        </p:nvSpPr>
        <p:spPr bwMode="auto">
          <a:xfrm>
            <a:off x="3260355" y="1607695"/>
            <a:ext cx="5688767" cy="4495800"/>
          </a:xfrm>
          <a:prstGeom prst="rect">
            <a:avLst/>
          </a:prstGeom>
          <a:noFill/>
          <a:ln w="9525">
            <a:noFill/>
            <a:miter lim="800000"/>
            <a:headEnd/>
            <a:tailEnd/>
          </a:ln>
          <a:effectLst/>
        </p:spPr>
        <p:txBody>
          <a:bodyPr/>
          <a:lstStyle/>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do {</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val="0070C0"/>
                </a:solidFill>
                <a:latin typeface="Courier New" pitchFamily="49" charset="0"/>
              </a:rPr>
              <a:t>KeAcquireSpinLock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smtClean="0">
                <a:solidFill>
                  <a:srgbClr val="9C42E6"/>
                </a:solidFill>
                <a:latin typeface="Courier New" pitchFamily="49" charset="0"/>
              </a:rPr>
              <a:t>b = true;</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if(*){</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val="0070C0"/>
                </a:solidFill>
                <a:latin typeface="Courier New" pitchFamily="49" charset="0"/>
              </a:rPr>
              <a:t>KeReleaseSpinLock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r>
              <a:rPr lang="en-US" sz="2000" b="1" dirty="0" smtClean="0">
                <a:solidFill>
                  <a:srgbClr val="9C42E6"/>
                </a:solidFill>
                <a:latin typeface="Courier New" pitchFamily="49" charset="0"/>
              </a:rPr>
              <a:t>b = b ? false : *;</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while (</a:t>
            </a:r>
            <a:r>
              <a:rPr lang="en-US" sz="2000" b="1" dirty="0" smtClean="0">
                <a:solidFill>
                  <a:srgbClr val="9C42E6"/>
                </a:solidFill>
                <a:latin typeface="Courier New" pitchFamily="49" charset="0"/>
              </a:rPr>
              <a:t>!b</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b="1" dirty="0" err="1" smtClean="0">
                <a:solidFill>
                  <a:srgbClr val="0070C0"/>
                </a:solidFill>
                <a:latin typeface="Courier New" pitchFamily="49" charset="0"/>
              </a:rPr>
              <a:t>KeReleaseSpinLock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dirty="0" smtClean="0">
                <a:solidFill>
                  <a:schemeClr val="bg1"/>
                </a:solidFill>
                <a:latin typeface="Courier New" pitchFamily="49" charset="0"/>
              </a:rPr>
              <a:t>  	 </a:t>
            </a:r>
            <a:endParaRPr lang="en-US" dirty="0">
              <a:solidFill>
                <a:schemeClr val="bg1"/>
              </a:solidFill>
              <a:latin typeface="Courier New" pitchFamily="49" charset="0"/>
            </a:endParaRPr>
          </a:p>
        </p:txBody>
      </p:sp>
      <p:sp>
        <p:nvSpPr>
          <p:cNvPr id="10" name="Oval Callout 9"/>
          <p:cNvSpPr/>
          <p:nvPr/>
        </p:nvSpPr>
        <p:spPr bwMode="auto">
          <a:xfrm>
            <a:off x="4849318" y="292308"/>
            <a:ext cx="4084821" cy="1558977"/>
          </a:xfrm>
          <a:prstGeom prst="wedgeEllipseCallout">
            <a:avLst>
              <a:gd name="adj1" fmla="val -58477"/>
              <a:gd name="adj2" fmla="val 4855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Calibri" pitchFamily="34" charset="0"/>
              </a:rPr>
              <a:t>Model Checking </a:t>
            </a:r>
          </a:p>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Calibri" pitchFamily="34" charset="0"/>
              </a:rPr>
              <a:t>Refined Program</a:t>
            </a:r>
          </a:p>
          <a:p>
            <a:pPr algn="ctr" defTabSz="1096963" fontAlgn="base">
              <a:spcBef>
                <a:spcPct val="0"/>
              </a:spcBef>
              <a:spcAft>
                <a:spcPct val="0"/>
              </a:spcAft>
            </a:pPr>
            <a:r>
              <a:rPr lang="en-US" dirty="0" smtClean="0">
                <a:solidFill>
                  <a:srgbClr val="FF0000"/>
                </a:solidFill>
                <a:effectLst>
                  <a:outerShdw blurRad="38100" dist="38100" dir="2700000" algn="tl">
                    <a:srgbClr val="000000">
                      <a:alpha val="43137"/>
                    </a:srgbClr>
                  </a:outerShdw>
                </a:effectLst>
                <a:latin typeface="Calibri" pitchFamily="34" charset="0"/>
              </a:rPr>
              <a:t>b</a:t>
            </a:r>
            <a:r>
              <a:rPr lang="en-US" dirty="0" smtClean="0">
                <a:solidFill>
                  <a:schemeClr val="tx1"/>
                </a:solidFill>
                <a:effectLst>
                  <a:outerShdw blurRad="38100" dist="38100" dir="2700000" algn="tl">
                    <a:srgbClr val="000000">
                      <a:alpha val="43137"/>
                    </a:srgbClr>
                  </a:outerShdw>
                </a:effectLst>
                <a:latin typeface="Calibri" pitchFamily="34" charset="0"/>
              </a:rPr>
              <a:t>: (</a:t>
            </a:r>
            <a:r>
              <a:rPr lang="en-US" dirty="0" err="1" smtClean="0">
                <a:solidFill>
                  <a:schemeClr val="tx1"/>
                </a:solidFill>
                <a:effectLst>
                  <a:outerShdw blurRad="38100" dist="38100" dir="2700000" algn="tl">
                    <a:srgbClr val="000000">
                      <a:alpha val="43137"/>
                    </a:srgbClr>
                  </a:outerShdw>
                </a:effectLst>
                <a:latin typeface="Calibri" pitchFamily="34" charset="0"/>
              </a:rPr>
              <a:t>nPacketsOld</a:t>
            </a:r>
            <a:r>
              <a:rPr lang="en-US" dirty="0" smtClean="0">
                <a:solidFill>
                  <a:schemeClr val="tx1"/>
                </a:solidFill>
                <a:effectLst>
                  <a:outerShdw blurRad="38100" dist="38100" dir="2700000" algn="tl">
                    <a:srgbClr val="000000">
                      <a:alpha val="43137"/>
                    </a:srgbClr>
                  </a:outerShdw>
                </a:effectLst>
                <a:latin typeface="Calibri" pitchFamily="34" charset="0"/>
              </a:rPr>
              <a:t> == </a:t>
            </a:r>
            <a:r>
              <a:rPr lang="en-US" dirty="0" err="1" smtClean="0">
                <a:solidFill>
                  <a:schemeClr val="tx1"/>
                </a:solidFill>
                <a:effectLst>
                  <a:outerShdw blurRad="38100" dist="38100" dir="2700000" algn="tl">
                    <a:srgbClr val="000000">
                      <a:alpha val="43137"/>
                    </a:srgbClr>
                  </a:outerShdw>
                </a:effectLst>
                <a:latin typeface="Calibri" pitchFamily="34" charset="0"/>
              </a:rPr>
              <a:t>nPackets</a:t>
            </a:r>
            <a:r>
              <a:rPr lang="en-US" dirty="0" smtClean="0">
                <a:solidFill>
                  <a:schemeClr val="tx1"/>
                </a:solidFill>
                <a:effectLst>
                  <a:outerShdw blurRad="38100" dist="38100" dir="2700000" algn="tl">
                    <a:srgbClr val="000000">
                      <a:alpha val="43137"/>
                    </a:srgbClr>
                  </a:outerShdw>
                </a:effectLst>
                <a:latin typeface="Calibri" pitchFamily="34" charset="0"/>
              </a:rPr>
              <a:t>)</a:t>
            </a:r>
            <a:endPar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Calibri" pitchFamily="34" charset="0"/>
            </a:endParaRPr>
          </a:p>
        </p:txBody>
      </p:sp>
      <p:cxnSp>
        <p:nvCxnSpPr>
          <p:cNvPr id="6" name="AutoShape 3"/>
          <p:cNvCxnSpPr>
            <a:cxnSpLocks noChangeShapeType="1"/>
            <a:stCxn id="19" idx="4"/>
          </p:cNvCxnSpPr>
          <p:nvPr/>
        </p:nvCxnSpPr>
        <p:spPr bwMode="auto">
          <a:xfrm flipH="1">
            <a:off x="1512029" y="2568315"/>
            <a:ext cx="6350" cy="6858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7" name="AutoShape 4"/>
          <p:cNvCxnSpPr>
            <a:cxnSpLocks noChangeShapeType="1"/>
            <a:stCxn id="20" idx="5"/>
          </p:cNvCxnSpPr>
          <p:nvPr/>
        </p:nvCxnSpPr>
        <p:spPr bwMode="auto">
          <a:xfrm>
            <a:off x="1707292" y="3514465"/>
            <a:ext cx="611187" cy="19685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8" name="AutoShape 5"/>
          <p:cNvCxnSpPr>
            <a:cxnSpLocks noChangeShapeType="1"/>
          </p:cNvCxnSpPr>
          <p:nvPr/>
        </p:nvCxnSpPr>
        <p:spPr bwMode="auto">
          <a:xfrm flipH="1">
            <a:off x="902429" y="3558915"/>
            <a:ext cx="577850" cy="1449388"/>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1" name="AutoShape 6"/>
          <p:cNvCxnSpPr>
            <a:cxnSpLocks noChangeShapeType="1"/>
          </p:cNvCxnSpPr>
          <p:nvPr/>
        </p:nvCxnSpPr>
        <p:spPr bwMode="auto">
          <a:xfrm flipH="1">
            <a:off x="2348642" y="4014528"/>
            <a:ext cx="1587" cy="2301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2" name="AutoShape 7"/>
          <p:cNvCxnSpPr>
            <a:cxnSpLocks noChangeShapeType="1"/>
          </p:cNvCxnSpPr>
          <p:nvPr/>
        </p:nvCxnSpPr>
        <p:spPr bwMode="auto">
          <a:xfrm>
            <a:off x="1510442" y="1957128"/>
            <a:ext cx="1587" cy="3063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3" name="AutoShape 8"/>
          <p:cNvCxnSpPr>
            <a:cxnSpLocks noChangeShapeType="1"/>
          </p:cNvCxnSpPr>
          <p:nvPr/>
        </p:nvCxnSpPr>
        <p:spPr bwMode="auto">
          <a:xfrm flipH="1">
            <a:off x="1205642" y="5843328"/>
            <a:ext cx="1587" cy="306387"/>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4" name="AutoShape 9"/>
          <p:cNvCxnSpPr>
            <a:cxnSpLocks noChangeShapeType="1"/>
          </p:cNvCxnSpPr>
          <p:nvPr/>
        </p:nvCxnSpPr>
        <p:spPr bwMode="auto">
          <a:xfrm>
            <a:off x="953229" y="5311515"/>
            <a:ext cx="222250" cy="228600"/>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7" name="AutoShape 12"/>
          <p:cNvCxnSpPr>
            <a:cxnSpLocks noChangeShapeType="1"/>
            <a:stCxn id="25" idx="4"/>
          </p:cNvCxnSpPr>
          <p:nvPr/>
        </p:nvCxnSpPr>
        <p:spPr bwMode="auto">
          <a:xfrm flipH="1">
            <a:off x="2348642" y="4549515"/>
            <a:ext cx="7937" cy="4572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sp>
        <p:nvSpPr>
          <p:cNvPr id="18" name="Oval 15"/>
          <p:cNvSpPr>
            <a:spLocks noChangeArrowheads="1"/>
          </p:cNvSpPr>
          <p:nvPr/>
        </p:nvSpPr>
        <p:spPr bwMode="auto">
          <a:xfrm>
            <a:off x="1251679" y="16539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dirty="0"/>
              <a:t>U</a:t>
            </a:r>
          </a:p>
        </p:txBody>
      </p:sp>
      <p:sp>
        <p:nvSpPr>
          <p:cNvPr id="19" name="Oval 16"/>
          <p:cNvSpPr>
            <a:spLocks noChangeArrowheads="1"/>
          </p:cNvSpPr>
          <p:nvPr/>
        </p:nvSpPr>
        <p:spPr bwMode="auto">
          <a:xfrm>
            <a:off x="1251679" y="22635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0" name="Oval 17"/>
          <p:cNvSpPr>
            <a:spLocks noChangeArrowheads="1"/>
          </p:cNvSpPr>
          <p:nvPr/>
        </p:nvSpPr>
        <p:spPr bwMode="auto">
          <a:xfrm>
            <a:off x="1251679" y="32541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1" name="Oval 18"/>
          <p:cNvSpPr>
            <a:spLocks noChangeArrowheads="1"/>
          </p:cNvSpPr>
          <p:nvPr/>
        </p:nvSpPr>
        <p:spPr bwMode="auto">
          <a:xfrm>
            <a:off x="642079" y="5006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2" name="Oval 19"/>
          <p:cNvSpPr>
            <a:spLocks noChangeArrowheads="1"/>
          </p:cNvSpPr>
          <p:nvPr/>
        </p:nvSpPr>
        <p:spPr bwMode="auto">
          <a:xfrm>
            <a:off x="946879" y="55401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3" name="Oval 20"/>
          <p:cNvSpPr>
            <a:spLocks noChangeArrowheads="1"/>
          </p:cNvSpPr>
          <p:nvPr/>
        </p:nvSpPr>
        <p:spPr bwMode="auto">
          <a:xfrm>
            <a:off x="946879" y="6149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U</a:t>
            </a:r>
          </a:p>
        </p:txBody>
      </p:sp>
      <p:sp>
        <p:nvSpPr>
          <p:cNvPr id="24" name="Oval 21"/>
          <p:cNvSpPr>
            <a:spLocks noChangeArrowheads="1"/>
          </p:cNvSpPr>
          <p:nvPr/>
        </p:nvSpPr>
        <p:spPr bwMode="auto">
          <a:xfrm>
            <a:off x="2089879" y="37113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5" name="Oval 22"/>
          <p:cNvSpPr>
            <a:spLocks noChangeArrowheads="1"/>
          </p:cNvSpPr>
          <p:nvPr/>
        </p:nvSpPr>
        <p:spPr bwMode="auto">
          <a:xfrm>
            <a:off x="2089879" y="42447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U</a:t>
            </a:r>
          </a:p>
        </p:txBody>
      </p:sp>
      <p:sp>
        <p:nvSpPr>
          <p:cNvPr id="26" name="Oval 23"/>
          <p:cNvSpPr>
            <a:spLocks noChangeArrowheads="1"/>
          </p:cNvSpPr>
          <p:nvPr/>
        </p:nvSpPr>
        <p:spPr bwMode="auto">
          <a:xfrm>
            <a:off x="2089879" y="50067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dirty="0"/>
              <a:t>U</a:t>
            </a:r>
          </a:p>
        </p:txBody>
      </p:sp>
      <p:sp>
        <p:nvSpPr>
          <p:cNvPr id="32" name="TextBox 31"/>
          <p:cNvSpPr txBox="1"/>
          <p:nvPr/>
        </p:nvSpPr>
        <p:spPr>
          <a:xfrm>
            <a:off x="854580" y="3187581"/>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4" name="TextBox 33"/>
          <p:cNvSpPr txBox="1"/>
          <p:nvPr/>
        </p:nvSpPr>
        <p:spPr>
          <a:xfrm>
            <a:off x="289133" y="4929499"/>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5" name="TextBox 34"/>
          <p:cNvSpPr txBox="1"/>
          <p:nvPr/>
        </p:nvSpPr>
        <p:spPr>
          <a:xfrm>
            <a:off x="596782" y="5467883"/>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6" name="TextBox 35"/>
          <p:cNvSpPr txBox="1"/>
          <p:nvPr/>
        </p:nvSpPr>
        <p:spPr>
          <a:xfrm>
            <a:off x="588236" y="6066090"/>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7" name="TextBox 36"/>
          <p:cNvSpPr txBox="1"/>
          <p:nvPr/>
        </p:nvSpPr>
        <p:spPr>
          <a:xfrm>
            <a:off x="2656318" y="3621992"/>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8" name="TextBox 37"/>
          <p:cNvSpPr txBox="1"/>
          <p:nvPr/>
        </p:nvSpPr>
        <p:spPr>
          <a:xfrm>
            <a:off x="2656318" y="4151832"/>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9" name="TextBox 38"/>
          <p:cNvSpPr txBox="1"/>
          <p:nvPr/>
        </p:nvSpPr>
        <p:spPr>
          <a:xfrm>
            <a:off x="2605043" y="4929499"/>
            <a:ext cx="450764"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Example</a:t>
            </a:r>
            <a:endParaRPr lang="en-US" dirty="0">
              <a:latin typeface="Calibri" pitchFamily="34" charset="0"/>
            </a:endParaRPr>
          </a:p>
        </p:txBody>
      </p:sp>
      <p:sp>
        <p:nvSpPr>
          <p:cNvPr id="9" name="Rectangle 2"/>
          <p:cNvSpPr>
            <a:spLocks noChangeArrowheads="1"/>
          </p:cNvSpPr>
          <p:nvPr/>
        </p:nvSpPr>
        <p:spPr bwMode="auto">
          <a:xfrm>
            <a:off x="3260355" y="1607695"/>
            <a:ext cx="5688767" cy="4495800"/>
          </a:xfrm>
          <a:prstGeom prst="rect">
            <a:avLst/>
          </a:prstGeom>
          <a:noFill/>
          <a:ln w="9525">
            <a:noFill/>
            <a:miter lim="800000"/>
            <a:headEnd/>
            <a:tailEnd/>
          </a:ln>
          <a:effectLst/>
        </p:spPr>
        <p:txBody>
          <a:bodyPr/>
          <a:lstStyle/>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do {</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val="0070C0"/>
                </a:solidFill>
                <a:latin typeface="Courier New" pitchFamily="49" charset="0"/>
              </a:rPr>
              <a:t>KeAcquireSpinLock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smtClean="0">
                <a:solidFill>
                  <a:srgbClr val="9C42E6"/>
                </a:solidFill>
                <a:latin typeface="Courier New" pitchFamily="49" charset="0"/>
              </a:rPr>
              <a:t>b = true;</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if(*){</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1" dirty="0" err="1" smtClean="0">
                <a:solidFill>
                  <a:srgbClr val="0070C0"/>
                </a:solidFill>
                <a:latin typeface="Courier New" pitchFamily="49" charset="0"/>
              </a:rPr>
              <a:t>KeReleaseSpinLock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a:t>
            </a:r>
            <a:r>
              <a:rPr lang="en-US" sz="2000" b="1" dirty="0" smtClean="0">
                <a:solidFill>
                  <a:srgbClr val="9C42E6"/>
                </a:solidFill>
                <a:latin typeface="Courier New" pitchFamily="49" charset="0"/>
              </a:rPr>
              <a:t>b = b ? false : *;</a:t>
            </a:r>
          </a:p>
          <a:p>
            <a:pPr marL="342900" indent="-342900">
              <a:lnSpc>
                <a:spcPct val="90000"/>
              </a:lnSpc>
              <a:spcBef>
                <a:spcPct val="20000"/>
              </a:spcBef>
              <a:buClr>
                <a:schemeClr val="accent2"/>
              </a:buClr>
              <a:buFont typeface="Wingdings" pitchFamily="2" charset="2"/>
              <a:buNone/>
            </a:pPr>
            <a:r>
              <a:rPr lang="en-US" sz="2000" dirty="0" smtClean="0">
                <a:solidFill>
                  <a:schemeClr val="bg1"/>
                </a:solidFill>
                <a:latin typeface="Courier New" pitchFamily="49" charset="0"/>
              </a:rPr>
              <a:t>	</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sz="2000" b="0" dirty="0" smtClean="0">
                <a:solidFill>
                  <a:schemeClr val="bg1"/>
                </a:solidFill>
                <a:latin typeface="Courier New" pitchFamily="49" charset="0"/>
              </a:rPr>
              <a:t>} while (</a:t>
            </a:r>
            <a:r>
              <a:rPr lang="en-US" sz="2000" b="1" dirty="0" smtClean="0">
                <a:solidFill>
                  <a:srgbClr val="9C42E6"/>
                </a:solidFill>
                <a:latin typeface="Courier New" pitchFamily="49" charset="0"/>
              </a:rPr>
              <a:t>!b</a:t>
            </a:r>
            <a:r>
              <a:rPr lang="en-US" sz="2000" b="0" dirty="0" smtClean="0">
                <a:solidFill>
                  <a:schemeClr val="bg1"/>
                </a:solidFill>
                <a:latin typeface="Courier New" pitchFamily="49" charset="0"/>
              </a:rPr>
              <a:t>);</a:t>
            </a:r>
          </a:p>
          <a:p>
            <a:pPr marL="342900" indent="-342900">
              <a:lnSpc>
                <a:spcPct val="90000"/>
              </a:lnSpc>
              <a:spcBef>
                <a:spcPct val="20000"/>
              </a:spcBef>
              <a:buClr>
                <a:schemeClr val="accent2"/>
              </a:buClr>
              <a:buFont typeface="Wingdings" pitchFamily="2" charset="2"/>
              <a:buNone/>
            </a:pPr>
            <a:endParaRPr lang="en-US" sz="2000" dirty="0" smtClean="0">
              <a:solidFill>
                <a:schemeClr val="bg1"/>
              </a:solidFill>
              <a:latin typeface="Courier New" pitchFamily="49" charset="0"/>
            </a:endParaRPr>
          </a:p>
          <a:p>
            <a:pPr marL="342900" indent="-342900">
              <a:lnSpc>
                <a:spcPct val="90000"/>
              </a:lnSpc>
              <a:spcBef>
                <a:spcPct val="20000"/>
              </a:spcBef>
              <a:buClr>
                <a:schemeClr val="accent2"/>
              </a:buClr>
              <a:buFont typeface="Wingdings" pitchFamily="2" charset="2"/>
              <a:buNone/>
            </a:pPr>
            <a:r>
              <a:rPr lang="en-US" sz="2000" b="1" dirty="0" err="1" smtClean="0">
                <a:solidFill>
                  <a:srgbClr val="0070C0"/>
                </a:solidFill>
                <a:latin typeface="Courier New" pitchFamily="49" charset="0"/>
              </a:rPr>
              <a:t>KeReleaseSpinLock</a:t>
            </a:r>
            <a:r>
              <a:rPr lang="en-US" sz="2000" b="1" dirty="0" smtClean="0">
                <a:solidFill>
                  <a:srgbClr val="0070C0"/>
                </a:solidFill>
                <a:latin typeface="Courier New" pitchFamily="49" charset="0"/>
              </a:rPr>
              <a:t>();</a:t>
            </a:r>
          </a:p>
          <a:p>
            <a:pPr marL="342900" indent="-342900">
              <a:lnSpc>
                <a:spcPct val="90000"/>
              </a:lnSpc>
              <a:spcBef>
                <a:spcPct val="20000"/>
              </a:spcBef>
              <a:buClr>
                <a:schemeClr val="accent2"/>
              </a:buClr>
              <a:buFont typeface="Wingdings" pitchFamily="2" charset="2"/>
              <a:buNone/>
            </a:pPr>
            <a:r>
              <a:rPr lang="en-US" dirty="0" smtClean="0">
                <a:solidFill>
                  <a:schemeClr val="bg1"/>
                </a:solidFill>
                <a:latin typeface="Courier New" pitchFamily="49" charset="0"/>
              </a:rPr>
              <a:t>  	 </a:t>
            </a:r>
            <a:endParaRPr lang="en-US" dirty="0">
              <a:solidFill>
                <a:schemeClr val="bg1"/>
              </a:solidFill>
              <a:latin typeface="Courier New" pitchFamily="49" charset="0"/>
            </a:endParaRPr>
          </a:p>
        </p:txBody>
      </p:sp>
      <p:sp>
        <p:nvSpPr>
          <p:cNvPr id="10" name="Oval Callout 9"/>
          <p:cNvSpPr/>
          <p:nvPr/>
        </p:nvSpPr>
        <p:spPr bwMode="auto">
          <a:xfrm>
            <a:off x="4849318" y="292308"/>
            <a:ext cx="4084821" cy="1558977"/>
          </a:xfrm>
          <a:prstGeom prst="wedgeEllipseCallout">
            <a:avLst>
              <a:gd name="adj1" fmla="val -58477"/>
              <a:gd name="adj2" fmla="val 48558"/>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Calibri" pitchFamily="34" charset="0"/>
              </a:rPr>
              <a:t>Model Checking </a:t>
            </a:r>
          </a:p>
          <a:p>
            <a:pPr marL="0" marR="0" indent="0" algn="ctr" defTabSz="1096963" rtl="0" eaLnBrk="1" fontAlgn="base" latinLnBrk="0" hangingPunct="1">
              <a:lnSpc>
                <a:spcPct val="100000"/>
              </a:lnSpc>
              <a:spcBef>
                <a:spcPct val="0"/>
              </a:spcBef>
              <a:spcAft>
                <a:spcPct val="0"/>
              </a:spcAft>
              <a:buClrTx/>
              <a:buSzTx/>
              <a:buFontTx/>
              <a:buNone/>
              <a:tabLst/>
            </a:pPr>
            <a:r>
              <a:rPr lang="en-US" dirty="0" smtClean="0">
                <a:solidFill>
                  <a:schemeClr val="tx1"/>
                </a:solidFill>
                <a:effectLst>
                  <a:outerShdw blurRad="38100" dist="38100" dir="2700000" algn="tl">
                    <a:srgbClr val="000000">
                      <a:alpha val="43137"/>
                    </a:srgbClr>
                  </a:outerShdw>
                </a:effectLst>
                <a:latin typeface="Calibri" pitchFamily="34" charset="0"/>
              </a:rPr>
              <a:t>Refined Program</a:t>
            </a:r>
          </a:p>
          <a:p>
            <a:pPr algn="ctr" defTabSz="1096963" fontAlgn="base">
              <a:spcBef>
                <a:spcPct val="0"/>
              </a:spcBef>
              <a:spcAft>
                <a:spcPct val="0"/>
              </a:spcAft>
            </a:pPr>
            <a:r>
              <a:rPr lang="en-US" dirty="0" smtClean="0">
                <a:solidFill>
                  <a:srgbClr val="FF0000"/>
                </a:solidFill>
                <a:effectLst>
                  <a:outerShdw blurRad="38100" dist="38100" dir="2700000" algn="tl">
                    <a:srgbClr val="000000">
                      <a:alpha val="43137"/>
                    </a:srgbClr>
                  </a:outerShdw>
                </a:effectLst>
                <a:latin typeface="Calibri" pitchFamily="34" charset="0"/>
              </a:rPr>
              <a:t>b</a:t>
            </a:r>
            <a:r>
              <a:rPr lang="en-US" dirty="0" smtClean="0">
                <a:solidFill>
                  <a:schemeClr val="tx1"/>
                </a:solidFill>
                <a:effectLst>
                  <a:outerShdw blurRad="38100" dist="38100" dir="2700000" algn="tl">
                    <a:srgbClr val="000000">
                      <a:alpha val="43137"/>
                    </a:srgbClr>
                  </a:outerShdw>
                </a:effectLst>
                <a:latin typeface="Calibri" pitchFamily="34" charset="0"/>
              </a:rPr>
              <a:t>: (</a:t>
            </a:r>
            <a:r>
              <a:rPr lang="en-US" dirty="0" err="1" smtClean="0">
                <a:solidFill>
                  <a:schemeClr val="tx1"/>
                </a:solidFill>
                <a:effectLst>
                  <a:outerShdw blurRad="38100" dist="38100" dir="2700000" algn="tl">
                    <a:srgbClr val="000000">
                      <a:alpha val="43137"/>
                    </a:srgbClr>
                  </a:outerShdw>
                </a:effectLst>
                <a:latin typeface="Calibri" pitchFamily="34" charset="0"/>
              </a:rPr>
              <a:t>nPacketsOld</a:t>
            </a:r>
            <a:r>
              <a:rPr lang="en-US" dirty="0" smtClean="0">
                <a:solidFill>
                  <a:schemeClr val="tx1"/>
                </a:solidFill>
                <a:effectLst>
                  <a:outerShdw blurRad="38100" dist="38100" dir="2700000" algn="tl">
                    <a:srgbClr val="000000">
                      <a:alpha val="43137"/>
                    </a:srgbClr>
                  </a:outerShdw>
                </a:effectLst>
                <a:latin typeface="Calibri" pitchFamily="34" charset="0"/>
              </a:rPr>
              <a:t> == </a:t>
            </a:r>
            <a:r>
              <a:rPr lang="en-US" dirty="0" err="1" smtClean="0">
                <a:solidFill>
                  <a:schemeClr val="tx1"/>
                </a:solidFill>
                <a:effectLst>
                  <a:outerShdw blurRad="38100" dist="38100" dir="2700000" algn="tl">
                    <a:srgbClr val="000000">
                      <a:alpha val="43137"/>
                    </a:srgbClr>
                  </a:outerShdw>
                </a:effectLst>
                <a:latin typeface="Calibri" pitchFamily="34" charset="0"/>
              </a:rPr>
              <a:t>nPackets</a:t>
            </a:r>
            <a:r>
              <a:rPr lang="en-US" dirty="0" smtClean="0">
                <a:solidFill>
                  <a:schemeClr val="tx1"/>
                </a:solidFill>
                <a:effectLst>
                  <a:outerShdw blurRad="38100" dist="38100" dir="2700000" algn="tl">
                    <a:srgbClr val="000000">
                      <a:alpha val="43137"/>
                    </a:srgbClr>
                  </a:outerShdw>
                </a:effectLst>
                <a:latin typeface="Calibri" pitchFamily="34" charset="0"/>
              </a:rPr>
              <a:t>)</a:t>
            </a:r>
            <a:endPar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Calibri" pitchFamily="34" charset="0"/>
            </a:endParaRPr>
          </a:p>
        </p:txBody>
      </p:sp>
      <p:cxnSp>
        <p:nvCxnSpPr>
          <p:cNvPr id="6" name="AutoShape 3"/>
          <p:cNvCxnSpPr>
            <a:cxnSpLocks noChangeShapeType="1"/>
            <a:stCxn id="19" idx="4"/>
          </p:cNvCxnSpPr>
          <p:nvPr/>
        </p:nvCxnSpPr>
        <p:spPr bwMode="auto">
          <a:xfrm flipH="1">
            <a:off x="1512029" y="2568315"/>
            <a:ext cx="6350" cy="6858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7" name="AutoShape 4"/>
          <p:cNvCxnSpPr>
            <a:cxnSpLocks noChangeShapeType="1"/>
            <a:stCxn id="20" idx="5"/>
          </p:cNvCxnSpPr>
          <p:nvPr/>
        </p:nvCxnSpPr>
        <p:spPr bwMode="auto">
          <a:xfrm>
            <a:off x="1707292" y="3514465"/>
            <a:ext cx="611187" cy="19685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8" name="AutoShape 5"/>
          <p:cNvCxnSpPr>
            <a:cxnSpLocks noChangeShapeType="1"/>
          </p:cNvCxnSpPr>
          <p:nvPr/>
        </p:nvCxnSpPr>
        <p:spPr bwMode="auto">
          <a:xfrm flipH="1">
            <a:off x="902429" y="3558915"/>
            <a:ext cx="577850" cy="1449388"/>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1" name="AutoShape 6"/>
          <p:cNvCxnSpPr>
            <a:cxnSpLocks noChangeShapeType="1"/>
          </p:cNvCxnSpPr>
          <p:nvPr/>
        </p:nvCxnSpPr>
        <p:spPr bwMode="auto">
          <a:xfrm flipH="1">
            <a:off x="2348642" y="4014528"/>
            <a:ext cx="1587" cy="2301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2" name="AutoShape 7"/>
          <p:cNvCxnSpPr>
            <a:cxnSpLocks noChangeShapeType="1"/>
          </p:cNvCxnSpPr>
          <p:nvPr/>
        </p:nvCxnSpPr>
        <p:spPr bwMode="auto">
          <a:xfrm>
            <a:off x="1510442" y="1957128"/>
            <a:ext cx="1587" cy="306387"/>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cxnSp>
        <p:nvCxnSpPr>
          <p:cNvPr id="13" name="AutoShape 8"/>
          <p:cNvCxnSpPr>
            <a:cxnSpLocks noChangeShapeType="1"/>
          </p:cNvCxnSpPr>
          <p:nvPr/>
        </p:nvCxnSpPr>
        <p:spPr bwMode="auto">
          <a:xfrm flipH="1">
            <a:off x="1205642" y="5843328"/>
            <a:ext cx="1587" cy="306387"/>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4" name="AutoShape 9"/>
          <p:cNvCxnSpPr>
            <a:cxnSpLocks noChangeShapeType="1"/>
          </p:cNvCxnSpPr>
          <p:nvPr/>
        </p:nvCxnSpPr>
        <p:spPr bwMode="auto">
          <a:xfrm>
            <a:off x="953229" y="5311515"/>
            <a:ext cx="222250" cy="228600"/>
          </a:xfrm>
          <a:prstGeom prst="straightConnector1">
            <a:avLst/>
          </a:prstGeom>
          <a:ln>
            <a:headEnd/>
            <a:tailEnd type="triangle" w="med" len="med"/>
          </a:ln>
        </p:spPr>
        <p:style>
          <a:lnRef idx="1">
            <a:schemeClr val="accent2"/>
          </a:lnRef>
          <a:fillRef idx="2">
            <a:schemeClr val="accent2"/>
          </a:fillRef>
          <a:effectRef idx="1">
            <a:schemeClr val="accent2"/>
          </a:effectRef>
          <a:fontRef idx="minor">
            <a:schemeClr val="dk1"/>
          </a:fontRef>
        </p:style>
      </p:cxnSp>
      <p:cxnSp>
        <p:nvCxnSpPr>
          <p:cNvPr id="17" name="AutoShape 12"/>
          <p:cNvCxnSpPr>
            <a:cxnSpLocks noChangeShapeType="1"/>
            <a:stCxn id="25" idx="4"/>
          </p:cNvCxnSpPr>
          <p:nvPr/>
        </p:nvCxnSpPr>
        <p:spPr bwMode="auto">
          <a:xfrm flipH="1">
            <a:off x="2348642" y="4549515"/>
            <a:ext cx="7937" cy="457200"/>
          </a:xfrm>
          <a:prstGeom prst="straightConnector1">
            <a:avLst/>
          </a:prstGeom>
          <a:ln>
            <a:headEnd/>
            <a:tailEnd type="triangle" w="med" len="med"/>
          </a:ln>
        </p:spPr>
        <p:style>
          <a:lnRef idx="1">
            <a:schemeClr val="accent2"/>
          </a:lnRef>
          <a:fillRef idx="3">
            <a:schemeClr val="accent2"/>
          </a:fillRef>
          <a:effectRef idx="2">
            <a:schemeClr val="accent2"/>
          </a:effectRef>
          <a:fontRef idx="minor">
            <a:schemeClr val="lt1"/>
          </a:fontRef>
        </p:style>
      </p:cxnSp>
      <p:sp>
        <p:nvSpPr>
          <p:cNvPr id="18" name="Oval 15"/>
          <p:cNvSpPr>
            <a:spLocks noChangeArrowheads="1"/>
          </p:cNvSpPr>
          <p:nvPr/>
        </p:nvSpPr>
        <p:spPr bwMode="auto">
          <a:xfrm>
            <a:off x="1251679" y="16539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dirty="0"/>
              <a:t>U</a:t>
            </a:r>
          </a:p>
        </p:txBody>
      </p:sp>
      <p:sp>
        <p:nvSpPr>
          <p:cNvPr id="19" name="Oval 16"/>
          <p:cNvSpPr>
            <a:spLocks noChangeArrowheads="1"/>
          </p:cNvSpPr>
          <p:nvPr/>
        </p:nvSpPr>
        <p:spPr bwMode="auto">
          <a:xfrm>
            <a:off x="1251679" y="22635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0" name="Oval 17"/>
          <p:cNvSpPr>
            <a:spLocks noChangeArrowheads="1"/>
          </p:cNvSpPr>
          <p:nvPr/>
        </p:nvSpPr>
        <p:spPr bwMode="auto">
          <a:xfrm>
            <a:off x="1251679" y="32541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1" name="Oval 18"/>
          <p:cNvSpPr>
            <a:spLocks noChangeArrowheads="1"/>
          </p:cNvSpPr>
          <p:nvPr/>
        </p:nvSpPr>
        <p:spPr bwMode="auto">
          <a:xfrm>
            <a:off x="642079" y="5006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2" name="Oval 19"/>
          <p:cNvSpPr>
            <a:spLocks noChangeArrowheads="1"/>
          </p:cNvSpPr>
          <p:nvPr/>
        </p:nvSpPr>
        <p:spPr bwMode="auto">
          <a:xfrm>
            <a:off x="946879" y="55401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L</a:t>
            </a:r>
          </a:p>
        </p:txBody>
      </p:sp>
      <p:sp>
        <p:nvSpPr>
          <p:cNvPr id="23" name="Oval 20"/>
          <p:cNvSpPr>
            <a:spLocks noChangeArrowheads="1"/>
          </p:cNvSpPr>
          <p:nvPr/>
        </p:nvSpPr>
        <p:spPr bwMode="auto">
          <a:xfrm>
            <a:off x="946879" y="6149715"/>
            <a:ext cx="533400" cy="304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2000" b="0"/>
              <a:t>U</a:t>
            </a:r>
          </a:p>
        </p:txBody>
      </p:sp>
      <p:sp>
        <p:nvSpPr>
          <p:cNvPr id="24" name="Oval 21"/>
          <p:cNvSpPr>
            <a:spLocks noChangeArrowheads="1"/>
          </p:cNvSpPr>
          <p:nvPr/>
        </p:nvSpPr>
        <p:spPr bwMode="auto">
          <a:xfrm>
            <a:off x="2089879" y="37113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L</a:t>
            </a:r>
          </a:p>
        </p:txBody>
      </p:sp>
      <p:sp>
        <p:nvSpPr>
          <p:cNvPr id="25" name="Oval 22"/>
          <p:cNvSpPr>
            <a:spLocks noChangeArrowheads="1"/>
          </p:cNvSpPr>
          <p:nvPr/>
        </p:nvSpPr>
        <p:spPr bwMode="auto">
          <a:xfrm>
            <a:off x="2089879" y="42447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a:t>U</a:t>
            </a:r>
          </a:p>
        </p:txBody>
      </p:sp>
      <p:sp>
        <p:nvSpPr>
          <p:cNvPr id="26" name="Oval 23"/>
          <p:cNvSpPr>
            <a:spLocks noChangeArrowheads="1"/>
          </p:cNvSpPr>
          <p:nvPr/>
        </p:nvSpPr>
        <p:spPr bwMode="auto">
          <a:xfrm>
            <a:off x="2089879" y="5006715"/>
            <a:ext cx="533400" cy="304800"/>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2000" b="0" dirty="0"/>
              <a:t>U</a:t>
            </a:r>
          </a:p>
        </p:txBody>
      </p:sp>
      <p:sp>
        <p:nvSpPr>
          <p:cNvPr id="32" name="TextBox 31"/>
          <p:cNvSpPr txBox="1"/>
          <p:nvPr/>
        </p:nvSpPr>
        <p:spPr>
          <a:xfrm>
            <a:off x="854580" y="3187581"/>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4" name="TextBox 33"/>
          <p:cNvSpPr txBox="1"/>
          <p:nvPr/>
        </p:nvSpPr>
        <p:spPr>
          <a:xfrm>
            <a:off x="289133" y="4929499"/>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5" name="TextBox 34"/>
          <p:cNvSpPr txBox="1"/>
          <p:nvPr/>
        </p:nvSpPr>
        <p:spPr>
          <a:xfrm>
            <a:off x="596782" y="5467883"/>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6" name="TextBox 35"/>
          <p:cNvSpPr txBox="1"/>
          <p:nvPr/>
        </p:nvSpPr>
        <p:spPr>
          <a:xfrm>
            <a:off x="588236" y="6066090"/>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7" name="TextBox 36"/>
          <p:cNvSpPr txBox="1"/>
          <p:nvPr/>
        </p:nvSpPr>
        <p:spPr>
          <a:xfrm>
            <a:off x="2656318" y="3621992"/>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8" name="TextBox 37"/>
          <p:cNvSpPr txBox="1"/>
          <p:nvPr/>
        </p:nvSpPr>
        <p:spPr>
          <a:xfrm>
            <a:off x="2656318" y="4151832"/>
            <a:ext cx="346570"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sp>
        <p:nvSpPr>
          <p:cNvPr id="39" name="TextBox 38"/>
          <p:cNvSpPr txBox="1"/>
          <p:nvPr/>
        </p:nvSpPr>
        <p:spPr>
          <a:xfrm>
            <a:off x="2605043" y="4929499"/>
            <a:ext cx="450764" cy="461665"/>
          </a:xfrm>
          <a:prstGeom prst="rect">
            <a:avLst/>
          </a:prstGeom>
          <a:noFill/>
        </p:spPr>
        <p:txBody>
          <a:bodyPr wrap="none" rtlCol="0">
            <a:spAutoFit/>
          </a:bodyPr>
          <a:lstStyle/>
          <a:p>
            <a:r>
              <a:rPr lang="en-US" sz="2400" b="1" dirty="0" smtClean="0">
                <a:solidFill>
                  <a:schemeClr val="accent2">
                    <a:lumMod val="75000"/>
                  </a:schemeClr>
                </a:solidFill>
                <a:effectLst>
                  <a:outerShdw blurRad="38100" dist="38100" dir="2700000" algn="tl">
                    <a:srgbClr val="000000">
                      <a:alpha val="43137"/>
                    </a:srgbClr>
                  </a:outerShdw>
                </a:effectLst>
                <a:latin typeface="Calibri" pitchFamily="34" charset="0"/>
              </a:rPr>
              <a:t>!b</a:t>
            </a:r>
          </a:p>
        </p:txBody>
      </p:sp>
      <p:cxnSp>
        <p:nvCxnSpPr>
          <p:cNvPr id="29" name="AutoShape 26"/>
          <p:cNvCxnSpPr>
            <a:cxnSpLocks noChangeShapeType="1"/>
          </p:cNvCxnSpPr>
          <p:nvPr/>
        </p:nvCxnSpPr>
        <p:spPr bwMode="auto">
          <a:xfrm rot="16200000" flipV="1">
            <a:off x="105042" y="3094646"/>
            <a:ext cx="3657600" cy="838200"/>
          </a:xfrm>
          <a:prstGeom prst="bentConnector5">
            <a:avLst>
              <a:gd name="adj1" fmla="val -6250"/>
              <a:gd name="adj2" fmla="val -95226"/>
              <a:gd name="adj3" fmla="val 106250"/>
            </a:avLst>
          </a:prstGeom>
          <a:ln>
            <a:headEnd/>
            <a:tailEnd type="triangle" w="med" len="med"/>
          </a:ln>
        </p:spPr>
        <p:style>
          <a:lnRef idx="1">
            <a:schemeClr val="accent2"/>
          </a:lnRef>
          <a:fillRef idx="3">
            <a:schemeClr val="accent2"/>
          </a:fillRef>
          <a:effectRef idx="2">
            <a:schemeClr val="accent2"/>
          </a:effectRef>
          <a:fontRef idx="minor">
            <a:schemeClr val="lt1"/>
          </a:fontRef>
        </p:style>
      </p:cxn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Observations about SLAM</a:t>
            </a:r>
            <a:endParaRPr lang="en-US" dirty="0">
              <a:latin typeface="Calibri" pitchFamily="34" charset="0"/>
            </a:endParaRPr>
          </a:p>
        </p:txBody>
      </p:sp>
      <p:sp>
        <p:nvSpPr>
          <p:cNvPr id="3" name="Content Placeholder 2"/>
          <p:cNvSpPr>
            <a:spLocks noGrp="1"/>
          </p:cNvSpPr>
          <p:nvPr>
            <p:ph idx="1"/>
          </p:nvPr>
        </p:nvSpPr>
        <p:spPr>
          <a:xfrm>
            <a:off x="402266" y="1614893"/>
            <a:ext cx="8382000" cy="2210862"/>
          </a:xfrm>
        </p:spPr>
        <p:txBody>
          <a:bodyPr/>
          <a:lstStyle/>
          <a:p>
            <a:pPr>
              <a:lnSpc>
                <a:spcPct val="80000"/>
              </a:lnSpc>
            </a:pPr>
            <a:r>
              <a:rPr lang="en-US" sz="2400" dirty="0" smtClean="0"/>
              <a:t>Automatic discovery of invariants</a:t>
            </a:r>
          </a:p>
          <a:p>
            <a:pPr lvl="1">
              <a:lnSpc>
                <a:spcPct val="80000"/>
              </a:lnSpc>
            </a:pPr>
            <a:r>
              <a:rPr lang="en-US" sz="2000" dirty="0" smtClean="0"/>
              <a:t>driven by property and a finite set of (false) execution paths</a:t>
            </a:r>
          </a:p>
          <a:p>
            <a:pPr lvl="1">
              <a:lnSpc>
                <a:spcPct val="80000"/>
              </a:lnSpc>
            </a:pPr>
            <a:r>
              <a:rPr lang="en-US" sz="2000" dirty="0" smtClean="0"/>
              <a:t>predicates are </a:t>
            </a:r>
            <a:r>
              <a:rPr lang="en-US" sz="2000" b="1" i="1" u="sng" dirty="0" smtClean="0"/>
              <a:t>not</a:t>
            </a:r>
            <a:r>
              <a:rPr lang="en-US" sz="2000" dirty="0" smtClean="0"/>
              <a:t> invariants, but </a:t>
            </a:r>
            <a:r>
              <a:rPr lang="en-US" sz="2000" i="1" dirty="0" smtClean="0"/>
              <a:t>observations</a:t>
            </a:r>
            <a:endParaRPr lang="en-US" sz="2000" dirty="0" smtClean="0"/>
          </a:p>
          <a:p>
            <a:pPr lvl="1">
              <a:lnSpc>
                <a:spcPct val="80000"/>
              </a:lnSpc>
            </a:pPr>
            <a:r>
              <a:rPr lang="en-US" sz="2000" dirty="0" smtClean="0"/>
              <a:t>abstraction + model checking computes inductive invariants (</a:t>
            </a:r>
            <a:r>
              <a:rPr lang="en-US" sz="2000" dirty="0" err="1" smtClean="0"/>
              <a:t>boolean</a:t>
            </a:r>
            <a:r>
              <a:rPr lang="en-US" sz="2000" dirty="0" smtClean="0"/>
              <a:t> combinations of observations)</a:t>
            </a:r>
          </a:p>
          <a:p>
            <a:pPr>
              <a:lnSpc>
                <a:spcPct val="80000"/>
              </a:lnSpc>
            </a:pPr>
            <a:endParaRPr lang="en-US" sz="2400" dirty="0" smtClean="0"/>
          </a:p>
          <a:p>
            <a:pPr>
              <a:lnSpc>
                <a:spcPct val="80000"/>
              </a:lnSpc>
            </a:pPr>
            <a:r>
              <a:rPr lang="en-US" sz="2400" dirty="0" smtClean="0"/>
              <a:t>A hybrid dynamic/static analysis</a:t>
            </a:r>
          </a:p>
          <a:p>
            <a:pPr lvl="1">
              <a:lnSpc>
                <a:spcPct val="80000"/>
              </a:lnSpc>
            </a:pPr>
            <a:r>
              <a:rPr lang="en-US" sz="2000" dirty="0" err="1" smtClean="0"/>
              <a:t>newton</a:t>
            </a:r>
            <a:r>
              <a:rPr lang="en-US" sz="2000" dirty="0" smtClean="0"/>
              <a:t> executes path through C code symbolically </a:t>
            </a:r>
          </a:p>
          <a:p>
            <a:pPr lvl="1">
              <a:lnSpc>
                <a:spcPct val="80000"/>
              </a:lnSpc>
            </a:pPr>
            <a:r>
              <a:rPr lang="en-US" sz="2000" dirty="0" smtClean="0"/>
              <a:t>c2bp+bebop explore all paths through abstraction</a:t>
            </a:r>
          </a:p>
          <a:p>
            <a:pPr>
              <a:lnSpc>
                <a:spcPct val="80000"/>
              </a:lnSpc>
            </a:pPr>
            <a:endParaRPr lang="en-US" sz="2400" dirty="0" smtClean="0"/>
          </a:p>
          <a:p>
            <a:pPr>
              <a:lnSpc>
                <a:spcPct val="80000"/>
              </a:lnSpc>
            </a:pPr>
            <a:r>
              <a:rPr lang="en-US" sz="2400" dirty="0" smtClean="0"/>
              <a:t>A new form of program slicing</a:t>
            </a:r>
          </a:p>
          <a:p>
            <a:pPr lvl="1">
              <a:lnSpc>
                <a:spcPct val="80000"/>
              </a:lnSpc>
            </a:pPr>
            <a:r>
              <a:rPr lang="en-US" sz="2000" dirty="0" smtClean="0"/>
              <a:t>program code and data not relevant to property are dropped</a:t>
            </a:r>
          </a:p>
          <a:p>
            <a:pPr lvl="1">
              <a:lnSpc>
                <a:spcPct val="80000"/>
              </a:lnSpc>
            </a:pPr>
            <a:r>
              <a:rPr lang="en-US" sz="2000" dirty="0" smtClean="0"/>
              <a:t>non-determinism allows slices to have more behaviors</a:t>
            </a:r>
          </a:p>
          <a:p>
            <a:pPr>
              <a:buNone/>
            </a:pPr>
            <a:endParaRPr lang="en-US" sz="2400"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Syntatic Sugar</a:t>
            </a:r>
            <a:endParaRPr lang="en-US" dirty="0">
              <a:latin typeface="Calibri" pitchFamily="34" charset="0"/>
            </a:endParaRPr>
          </a:p>
        </p:txBody>
      </p:sp>
      <p:sp>
        <p:nvSpPr>
          <p:cNvPr id="5" name="Rectangle 3"/>
          <p:cNvSpPr>
            <a:spLocks noChangeArrowheads="1"/>
          </p:cNvSpPr>
          <p:nvPr/>
        </p:nvSpPr>
        <p:spPr bwMode="auto">
          <a:xfrm>
            <a:off x="1371600" y="990600"/>
            <a:ext cx="2362200" cy="4572000"/>
          </a:xfrm>
          <a:prstGeom prst="rect">
            <a:avLst/>
          </a:prstGeom>
          <a:noFill/>
          <a:ln w="9525">
            <a:noFill/>
            <a:miter lim="800000"/>
            <a:headEnd/>
            <a:tailEnd/>
          </a:ln>
          <a:effectLst/>
        </p:spPr>
        <p:txBody>
          <a:bodyPr/>
          <a:lstStyle/>
          <a:p>
            <a:pPr marL="342900" indent="-342900">
              <a:lnSpc>
                <a:spcPct val="90000"/>
              </a:lnSpc>
              <a:spcBef>
                <a:spcPct val="20000"/>
              </a:spcBef>
            </a:pPr>
            <a:endParaRPr lang="en-US" sz="2400" b="0" dirty="0">
              <a:solidFill>
                <a:schemeClr val="bg1"/>
              </a:solidFill>
            </a:endParaRPr>
          </a:p>
          <a:p>
            <a:pPr marL="342900" indent="-342900">
              <a:lnSpc>
                <a:spcPct val="90000"/>
              </a:lnSpc>
              <a:spcBef>
                <a:spcPct val="20000"/>
              </a:spcBef>
            </a:pPr>
            <a:endParaRPr lang="en-US" sz="2400" b="0" dirty="0">
              <a:solidFill>
                <a:schemeClr val="bg1"/>
              </a:solidFill>
            </a:endParaRPr>
          </a:p>
          <a:p>
            <a:pPr marL="342900" indent="-342900">
              <a:lnSpc>
                <a:spcPct val="90000"/>
              </a:lnSpc>
              <a:spcBef>
                <a:spcPct val="20000"/>
              </a:spcBef>
            </a:pPr>
            <a:endParaRPr lang="en-US" sz="2400" b="0" dirty="0">
              <a:solidFill>
                <a:schemeClr val="bg1"/>
              </a:solidFill>
            </a:endParaRPr>
          </a:p>
          <a:p>
            <a:pPr marL="342900" indent="-342900">
              <a:lnSpc>
                <a:spcPct val="90000"/>
              </a:lnSpc>
              <a:spcBef>
                <a:spcPct val="20000"/>
              </a:spcBef>
            </a:pPr>
            <a:r>
              <a:rPr lang="en-US" sz="2400" b="0" dirty="0">
                <a:solidFill>
                  <a:schemeClr val="bg1"/>
                </a:solidFill>
              </a:rPr>
              <a:t>if (</a:t>
            </a:r>
            <a:r>
              <a:rPr lang="en-US" sz="2400" b="0" dirty="0">
                <a:solidFill>
                  <a:srgbClr val="92D050"/>
                </a:solidFill>
              </a:rPr>
              <a:t>e</a:t>
            </a:r>
            <a:r>
              <a:rPr lang="en-US" sz="2400" b="0" dirty="0">
                <a:solidFill>
                  <a:schemeClr val="bg1"/>
                </a:solidFill>
              </a:rPr>
              <a:t>) {</a:t>
            </a:r>
          </a:p>
          <a:p>
            <a:pPr marL="342900" indent="-342900">
              <a:lnSpc>
                <a:spcPct val="90000"/>
              </a:lnSpc>
              <a:spcBef>
                <a:spcPct val="20000"/>
              </a:spcBef>
            </a:pPr>
            <a:r>
              <a:rPr lang="en-US" sz="2400" b="0" dirty="0">
                <a:solidFill>
                  <a:schemeClr val="bg1"/>
                </a:solidFill>
              </a:rPr>
              <a:t>     </a:t>
            </a:r>
            <a:r>
              <a:rPr lang="en-US" sz="2400" b="0" dirty="0">
                <a:solidFill>
                  <a:srgbClr val="FF0000"/>
                </a:solidFill>
              </a:rPr>
              <a:t>S1;</a:t>
            </a:r>
          </a:p>
          <a:p>
            <a:pPr marL="342900" indent="-342900">
              <a:lnSpc>
                <a:spcPct val="90000"/>
              </a:lnSpc>
              <a:spcBef>
                <a:spcPct val="20000"/>
              </a:spcBef>
            </a:pPr>
            <a:r>
              <a:rPr lang="en-US" sz="2400" b="0" dirty="0">
                <a:solidFill>
                  <a:schemeClr val="bg1"/>
                </a:solidFill>
              </a:rPr>
              <a:t>} else {</a:t>
            </a:r>
          </a:p>
          <a:p>
            <a:pPr marL="342900" indent="-342900">
              <a:lnSpc>
                <a:spcPct val="90000"/>
              </a:lnSpc>
              <a:spcBef>
                <a:spcPct val="20000"/>
              </a:spcBef>
            </a:pPr>
            <a:r>
              <a:rPr lang="en-US" sz="2400" b="0" dirty="0">
                <a:solidFill>
                  <a:schemeClr val="bg1"/>
                </a:solidFill>
              </a:rPr>
              <a:t>     </a:t>
            </a:r>
            <a:r>
              <a:rPr lang="en-US" sz="2400" b="0" dirty="0">
                <a:solidFill>
                  <a:srgbClr val="0070C0"/>
                </a:solidFill>
              </a:rPr>
              <a:t>S2;</a:t>
            </a:r>
          </a:p>
          <a:p>
            <a:pPr marL="342900" indent="-342900">
              <a:lnSpc>
                <a:spcPct val="90000"/>
              </a:lnSpc>
              <a:spcBef>
                <a:spcPct val="20000"/>
              </a:spcBef>
            </a:pPr>
            <a:r>
              <a:rPr lang="en-US" sz="2400" b="0" dirty="0">
                <a:solidFill>
                  <a:schemeClr val="bg1"/>
                </a:solidFill>
              </a:rPr>
              <a:t>}</a:t>
            </a:r>
          </a:p>
          <a:p>
            <a:pPr marL="342900" indent="-342900">
              <a:lnSpc>
                <a:spcPct val="90000"/>
              </a:lnSpc>
              <a:spcBef>
                <a:spcPct val="20000"/>
              </a:spcBef>
            </a:pPr>
            <a:r>
              <a:rPr lang="en-US" sz="2400" b="0" dirty="0">
                <a:solidFill>
                  <a:schemeClr val="bg1"/>
                </a:solidFill>
              </a:rPr>
              <a:t>S3;</a:t>
            </a:r>
          </a:p>
        </p:txBody>
      </p:sp>
      <p:sp>
        <p:nvSpPr>
          <p:cNvPr id="6" name="Rectangle 4"/>
          <p:cNvSpPr>
            <a:spLocks noChangeArrowheads="1"/>
          </p:cNvSpPr>
          <p:nvPr/>
        </p:nvSpPr>
        <p:spPr bwMode="auto">
          <a:xfrm>
            <a:off x="5105400" y="609600"/>
            <a:ext cx="3657600" cy="4572000"/>
          </a:xfrm>
          <a:prstGeom prst="rect">
            <a:avLst/>
          </a:prstGeom>
          <a:noFill/>
          <a:ln w="9525">
            <a:noFill/>
            <a:miter lim="800000"/>
            <a:headEnd/>
            <a:tailEnd/>
          </a:ln>
          <a:effectLst/>
        </p:spPr>
        <p:txBody>
          <a:bodyPr/>
          <a:lstStyle/>
          <a:p>
            <a:pPr marL="342900" indent="-342900">
              <a:lnSpc>
                <a:spcPct val="90000"/>
              </a:lnSpc>
              <a:spcBef>
                <a:spcPct val="20000"/>
              </a:spcBef>
            </a:pPr>
            <a:endParaRPr lang="en-US" sz="2400" b="0" dirty="0">
              <a:solidFill>
                <a:schemeClr val="bg1"/>
              </a:solidFill>
            </a:endParaRPr>
          </a:p>
          <a:p>
            <a:pPr marL="342900" indent="-342900">
              <a:lnSpc>
                <a:spcPct val="90000"/>
              </a:lnSpc>
              <a:spcBef>
                <a:spcPct val="20000"/>
              </a:spcBef>
            </a:pPr>
            <a:endParaRPr lang="en-US" sz="2400" b="0" dirty="0">
              <a:solidFill>
                <a:schemeClr val="bg1"/>
              </a:solidFill>
            </a:endParaRPr>
          </a:p>
          <a:p>
            <a:pPr marL="342900" indent="-342900">
              <a:lnSpc>
                <a:spcPct val="90000"/>
              </a:lnSpc>
              <a:spcBef>
                <a:spcPct val="20000"/>
              </a:spcBef>
            </a:pPr>
            <a:endParaRPr lang="en-US" sz="2400" b="0" dirty="0">
              <a:solidFill>
                <a:schemeClr val="bg1"/>
              </a:solidFill>
            </a:endParaRPr>
          </a:p>
          <a:p>
            <a:pPr marL="342900" indent="-342900">
              <a:lnSpc>
                <a:spcPct val="90000"/>
              </a:lnSpc>
              <a:spcBef>
                <a:spcPct val="20000"/>
              </a:spcBef>
            </a:pPr>
            <a:r>
              <a:rPr lang="en-US" sz="2400" b="0" dirty="0" err="1">
                <a:solidFill>
                  <a:schemeClr val="bg1"/>
                </a:solidFill>
              </a:rPr>
              <a:t>goto</a:t>
            </a:r>
            <a:r>
              <a:rPr lang="en-US" sz="2400" b="0" dirty="0">
                <a:solidFill>
                  <a:schemeClr val="bg1"/>
                </a:solidFill>
              </a:rPr>
              <a:t> L1, L2;</a:t>
            </a:r>
          </a:p>
          <a:p>
            <a:pPr marL="342900" indent="-342900">
              <a:lnSpc>
                <a:spcPct val="90000"/>
              </a:lnSpc>
              <a:spcBef>
                <a:spcPct val="20000"/>
              </a:spcBef>
            </a:pPr>
            <a:endParaRPr lang="en-US" sz="2400" b="0" dirty="0">
              <a:solidFill>
                <a:schemeClr val="bg1"/>
              </a:solidFill>
            </a:endParaRPr>
          </a:p>
          <a:p>
            <a:pPr marL="342900" indent="-342900">
              <a:lnSpc>
                <a:spcPct val="90000"/>
              </a:lnSpc>
              <a:spcBef>
                <a:spcPct val="20000"/>
              </a:spcBef>
            </a:pPr>
            <a:r>
              <a:rPr lang="en-US" sz="2400" b="0" dirty="0">
                <a:solidFill>
                  <a:schemeClr val="bg1"/>
                </a:solidFill>
              </a:rPr>
              <a:t>    L1:  assume(</a:t>
            </a:r>
            <a:r>
              <a:rPr lang="en-US" sz="2400" b="0" dirty="0">
                <a:solidFill>
                  <a:srgbClr val="92D050"/>
                </a:solidFill>
              </a:rPr>
              <a:t>e</a:t>
            </a:r>
            <a:r>
              <a:rPr lang="en-US" sz="2400" b="0" dirty="0">
                <a:solidFill>
                  <a:schemeClr val="bg1"/>
                </a:solidFill>
              </a:rPr>
              <a:t>);</a:t>
            </a:r>
          </a:p>
          <a:p>
            <a:pPr marL="342900" indent="-342900">
              <a:lnSpc>
                <a:spcPct val="90000"/>
              </a:lnSpc>
              <a:spcBef>
                <a:spcPct val="20000"/>
              </a:spcBef>
            </a:pPr>
            <a:r>
              <a:rPr lang="en-US" sz="2400" b="0" dirty="0">
                <a:solidFill>
                  <a:srgbClr val="FF0000"/>
                </a:solidFill>
              </a:rPr>
              <a:t>    S1;</a:t>
            </a:r>
          </a:p>
          <a:p>
            <a:pPr marL="342900" indent="-342900">
              <a:lnSpc>
                <a:spcPct val="90000"/>
              </a:lnSpc>
              <a:spcBef>
                <a:spcPct val="20000"/>
              </a:spcBef>
            </a:pPr>
            <a:r>
              <a:rPr lang="en-US" sz="2400" b="0" dirty="0">
                <a:solidFill>
                  <a:schemeClr val="bg1"/>
                </a:solidFill>
              </a:rPr>
              <a:t>    </a:t>
            </a:r>
            <a:r>
              <a:rPr lang="en-US" sz="2400" b="0" dirty="0" err="1">
                <a:solidFill>
                  <a:schemeClr val="bg1"/>
                </a:solidFill>
              </a:rPr>
              <a:t>goto</a:t>
            </a:r>
            <a:r>
              <a:rPr lang="en-US" sz="2400" b="0" dirty="0">
                <a:solidFill>
                  <a:schemeClr val="bg1"/>
                </a:solidFill>
              </a:rPr>
              <a:t> L3;</a:t>
            </a:r>
          </a:p>
          <a:p>
            <a:pPr marL="342900" indent="-342900">
              <a:lnSpc>
                <a:spcPct val="90000"/>
              </a:lnSpc>
              <a:spcBef>
                <a:spcPct val="20000"/>
              </a:spcBef>
            </a:pPr>
            <a:endParaRPr lang="en-US" sz="2400" b="0" dirty="0">
              <a:solidFill>
                <a:schemeClr val="bg1"/>
              </a:solidFill>
            </a:endParaRPr>
          </a:p>
          <a:p>
            <a:pPr marL="342900" indent="-342900">
              <a:lnSpc>
                <a:spcPct val="90000"/>
              </a:lnSpc>
              <a:spcBef>
                <a:spcPct val="20000"/>
              </a:spcBef>
            </a:pPr>
            <a:r>
              <a:rPr lang="en-US" sz="2400" b="0" dirty="0">
                <a:solidFill>
                  <a:schemeClr val="bg1"/>
                </a:solidFill>
              </a:rPr>
              <a:t>    L2: assume(!</a:t>
            </a:r>
            <a:r>
              <a:rPr lang="en-US" sz="2400" b="0" dirty="0">
                <a:solidFill>
                  <a:srgbClr val="92D050"/>
                </a:solidFill>
              </a:rPr>
              <a:t>e</a:t>
            </a:r>
            <a:r>
              <a:rPr lang="en-US" sz="2400" b="0" dirty="0">
                <a:solidFill>
                  <a:schemeClr val="bg1"/>
                </a:solidFill>
              </a:rPr>
              <a:t>);</a:t>
            </a:r>
          </a:p>
          <a:p>
            <a:pPr marL="342900" indent="-342900">
              <a:lnSpc>
                <a:spcPct val="90000"/>
              </a:lnSpc>
              <a:spcBef>
                <a:spcPct val="20000"/>
              </a:spcBef>
            </a:pPr>
            <a:r>
              <a:rPr lang="en-US" sz="2400" b="0" dirty="0">
                <a:solidFill>
                  <a:srgbClr val="0070C0"/>
                </a:solidFill>
              </a:rPr>
              <a:t>    S2;</a:t>
            </a:r>
          </a:p>
          <a:p>
            <a:pPr marL="342900" indent="-342900">
              <a:lnSpc>
                <a:spcPct val="90000"/>
              </a:lnSpc>
              <a:spcBef>
                <a:spcPct val="20000"/>
              </a:spcBef>
            </a:pPr>
            <a:r>
              <a:rPr lang="en-US" sz="2400" b="0" dirty="0">
                <a:solidFill>
                  <a:schemeClr val="bg1"/>
                </a:solidFill>
              </a:rPr>
              <a:t>    </a:t>
            </a:r>
            <a:r>
              <a:rPr lang="en-US" sz="2400" b="0" dirty="0" err="1">
                <a:solidFill>
                  <a:schemeClr val="bg1"/>
                </a:solidFill>
              </a:rPr>
              <a:t>goto</a:t>
            </a:r>
            <a:r>
              <a:rPr lang="en-US" sz="2400" b="0" dirty="0">
                <a:solidFill>
                  <a:schemeClr val="bg1"/>
                </a:solidFill>
              </a:rPr>
              <a:t> L3;</a:t>
            </a:r>
          </a:p>
          <a:p>
            <a:pPr marL="342900" indent="-342900">
              <a:lnSpc>
                <a:spcPct val="90000"/>
              </a:lnSpc>
              <a:spcBef>
                <a:spcPct val="20000"/>
              </a:spcBef>
            </a:pPr>
            <a:endParaRPr lang="en-US" sz="2400" b="0" dirty="0">
              <a:solidFill>
                <a:schemeClr val="bg1"/>
              </a:solidFill>
            </a:endParaRPr>
          </a:p>
          <a:p>
            <a:pPr marL="342900" indent="-342900">
              <a:lnSpc>
                <a:spcPct val="90000"/>
              </a:lnSpc>
              <a:spcBef>
                <a:spcPct val="20000"/>
              </a:spcBef>
            </a:pPr>
            <a:r>
              <a:rPr lang="en-US" sz="2400" b="0" dirty="0">
                <a:solidFill>
                  <a:schemeClr val="bg1"/>
                </a:solidFill>
              </a:rPr>
              <a:t>L3: S3;</a:t>
            </a:r>
          </a:p>
        </p:txBody>
      </p:sp>
      <p:grpSp>
        <p:nvGrpSpPr>
          <p:cNvPr id="3" name="Group 10"/>
          <p:cNvGrpSpPr>
            <a:grpSpLocks/>
          </p:cNvGrpSpPr>
          <p:nvPr/>
        </p:nvGrpSpPr>
        <p:grpSpPr bwMode="auto">
          <a:xfrm>
            <a:off x="4518025" y="2070100"/>
            <a:ext cx="1041400" cy="2092325"/>
            <a:chOff x="2846" y="1304"/>
            <a:chExt cx="656" cy="1318"/>
          </a:xfrm>
        </p:grpSpPr>
        <p:sp>
          <p:nvSpPr>
            <p:cNvPr id="8" name="Freeform 5"/>
            <p:cNvSpPr>
              <a:spLocks/>
            </p:cNvSpPr>
            <p:nvPr/>
          </p:nvSpPr>
          <p:spPr bwMode="auto">
            <a:xfrm>
              <a:off x="3125" y="1344"/>
              <a:ext cx="285" cy="371"/>
            </a:xfrm>
            <a:custGeom>
              <a:avLst/>
              <a:gdLst/>
              <a:ahLst/>
              <a:cxnLst>
                <a:cxn ang="0">
                  <a:pos x="126" y="0"/>
                </a:cxn>
                <a:cxn ang="0">
                  <a:pos x="0" y="179"/>
                </a:cxn>
                <a:cxn ang="0">
                  <a:pos x="139" y="324"/>
                </a:cxn>
                <a:cxn ang="0">
                  <a:pos x="258" y="364"/>
                </a:cxn>
                <a:cxn ang="0">
                  <a:pos x="285" y="371"/>
                </a:cxn>
              </a:cxnLst>
              <a:rect l="0" t="0" r="r" b="b"/>
              <a:pathLst>
                <a:path w="285" h="371">
                  <a:moveTo>
                    <a:pt x="126" y="0"/>
                  </a:moveTo>
                  <a:cubicBezTo>
                    <a:pt x="32" y="66"/>
                    <a:pt x="19" y="71"/>
                    <a:pt x="0" y="179"/>
                  </a:cubicBezTo>
                  <a:cubicBezTo>
                    <a:pt x="20" y="250"/>
                    <a:pt x="71" y="295"/>
                    <a:pt x="139" y="324"/>
                  </a:cubicBezTo>
                  <a:cubicBezTo>
                    <a:pt x="177" y="340"/>
                    <a:pt x="217" y="353"/>
                    <a:pt x="258" y="364"/>
                  </a:cubicBezTo>
                  <a:cubicBezTo>
                    <a:pt x="267" y="366"/>
                    <a:pt x="285" y="371"/>
                    <a:pt x="285" y="371"/>
                  </a:cubicBezTo>
                </a:path>
              </a:pathLst>
            </a:cu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9" name="Freeform 6"/>
            <p:cNvSpPr>
              <a:spLocks/>
            </p:cNvSpPr>
            <p:nvPr/>
          </p:nvSpPr>
          <p:spPr bwMode="auto">
            <a:xfrm>
              <a:off x="2846" y="1304"/>
              <a:ext cx="656" cy="1318"/>
            </a:xfrm>
            <a:custGeom>
              <a:avLst/>
              <a:gdLst/>
              <a:ahLst/>
              <a:cxnLst>
                <a:cxn ang="0">
                  <a:pos x="398" y="0"/>
                </a:cxn>
                <a:cxn ang="0">
                  <a:pos x="47" y="311"/>
                </a:cxn>
                <a:cxn ang="0">
                  <a:pos x="21" y="596"/>
                </a:cxn>
                <a:cxn ang="0">
                  <a:pos x="153" y="854"/>
                </a:cxn>
                <a:cxn ang="0">
                  <a:pos x="471" y="1179"/>
                </a:cxn>
                <a:cxn ang="0">
                  <a:pos x="636" y="1298"/>
                </a:cxn>
                <a:cxn ang="0">
                  <a:pos x="656" y="1318"/>
                </a:cxn>
              </a:cxnLst>
              <a:rect l="0" t="0" r="r" b="b"/>
              <a:pathLst>
                <a:path w="656" h="1318">
                  <a:moveTo>
                    <a:pt x="398" y="0"/>
                  </a:moveTo>
                  <a:cubicBezTo>
                    <a:pt x="214" y="101"/>
                    <a:pt x="156" y="153"/>
                    <a:pt x="47" y="311"/>
                  </a:cubicBezTo>
                  <a:cubicBezTo>
                    <a:pt x="12" y="451"/>
                    <a:pt x="0" y="446"/>
                    <a:pt x="21" y="596"/>
                  </a:cubicBezTo>
                  <a:cubicBezTo>
                    <a:pt x="35" y="697"/>
                    <a:pt x="98" y="773"/>
                    <a:pt x="153" y="854"/>
                  </a:cubicBezTo>
                  <a:cubicBezTo>
                    <a:pt x="242" y="984"/>
                    <a:pt x="346" y="1084"/>
                    <a:pt x="471" y="1179"/>
                  </a:cubicBezTo>
                  <a:cubicBezTo>
                    <a:pt x="628" y="1299"/>
                    <a:pt x="547" y="1263"/>
                    <a:pt x="636" y="1298"/>
                  </a:cubicBezTo>
                  <a:cubicBezTo>
                    <a:pt x="643" y="1305"/>
                    <a:pt x="656" y="1318"/>
                    <a:pt x="656" y="1318"/>
                  </a:cubicBezTo>
                </a:path>
              </a:pathLst>
            </a:custGeom>
            <a:ln>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a:lstStyle/>
            <a:p>
              <a:endParaRPr lang="en-US"/>
            </a:p>
          </p:txBody>
        </p:sp>
      </p:grpSp>
      <p:grpSp>
        <p:nvGrpSpPr>
          <p:cNvPr id="7" name="Group 11"/>
          <p:cNvGrpSpPr>
            <a:grpSpLocks/>
          </p:cNvGrpSpPr>
          <p:nvPr/>
        </p:nvGrpSpPr>
        <p:grpSpPr bwMode="auto">
          <a:xfrm>
            <a:off x="5864225" y="3654425"/>
            <a:ext cx="2324100" cy="2305050"/>
            <a:chOff x="3694" y="2302"/>
            <a:chExt cx="1464" cy="1452"/>
          </a:xfrm>
        </p:grpSpPr>
        <p:sp>
          <p:nvSpPr>
            <p:cNvPr id="11" name="Freeform 7"/>
            <p:cNvSpPr>
              <a:spLocks/>
            </p:cNvSpPr>
            <p:nvPr/>
          </p:nvSpPr>
          <p:spPr bwMode="auto">
            <a:xfrm>
              <a:off x="3694" y="3423"/>
              <a:ext cx="218" cy="265"/>
            </a:xfrm>
            <a:custGeom>
              <a:avLst/>
              <a:gdLst/>
              <a:ahLst/>
              <a:cxnLst>
                <a:cxn ang="0">
                  <a:pos x="206" y="0"/>
                </a:cxn>
                <a:cxn ang="0">
                  <a:pos x="206" y="86"/>
                </a:cxn>
                <a:cxn ang="0">
                  <a:pos x="179" y="112"/>
                </a:cxn>
                <a:cxn ang="0">
                  <a:pos x="93" y="205"/>
                </a:cxn>
                <a:cxn ang="0">
                  <a:pos x="47" y="232"/>
                </a:cxn>
                <a:cxn ang="0">
                  <a:pos x="0" y="265"/>
                </a:cxn>
              </a:cxnLst>
              <a:rect l="0" t="0" r="r" b="b"/>
              <a:pathLst>
                <a:path w="218" h="265">
                  <a:moveTo>
                    <a:pt x="206" y="0"/>
                  </a:moveTo>
                  <a:cubicBezTo>
                    <a:pt x="209" y="24"/>
                    <a:pt x="218" y="61"/>
                    <a:pt x="206" y="86"/>
                  </a:cubicBezTo>
                  <a:cubicBezTo>
                    <a:pt x="200" y="97"/>
                    <a:pt x="187" y="102"/>
                    <a:pt x="179" y="112"/>
                  </a:cubicBezTo>
                  <a:cubicBezTo>
                    <a:pt x="151" y="148"/>
                    <a:pt x="132" y="179"/>
                    <a:pt x="93" y="205"/>
                  </a:cubicBezTo>
                  <a:cubicBezTo>
                    <a:pt x="78" y="215"/>
                    <a:pt x="62" y="222"/>
                    <a:pt x="47" y="232"/>
                  </a:cubicBezTo>
                  <a:cubicBezTo>
                    <a:pt x="31" y="242"/>
                    <a:pt x="0" y="265"/>
                    <a:pt x="0" y="265"/>
                  </a:cubicBezTo>
                </a:path>
              </a:pathLst>
            </a:custGeom>
            <a:ln>
              <a:headEnd type="none" w="med" len="med"/>
              <a:tailEnd type="triangle" w="med" len="med"/>
            </a:ln>
          </p:spPr>
          <p:style>
            <a:lnRef idx="1">
              <a:schemeClr val="accent3"/>
            </a:lnRef>
            <a:fillRef idx="0">
              <a:schemeClr val="accent3"/>
            </a:fillRef>
            <a:effectRef idx="0">
              <a:schemeClr val="accent3"/>
            </a:effectRef>
            <a:fontRef idx="minor">
              <a:schemeClr val="tx1"/>
            </a:fontRef>
          </p:style>
          <p:txBody>
            <a:bodyPr/>
            <a:lstStyle/>
            <a:p>
              <a:endParaRPr lang="en-US"/>
            </a:p>
          </p:txBody>
        </p:sp>
        <p:sp>
          <p:nvSpPr>
            <p:cNvPr id="12" name="Freeform 9"/>
            <p:cNvSpPr>
              <a:spLocks/>
            </p:cNvSpPr>
            <p:nvPr/>
          </p:nvSpPr>
          <p:spPr bwMode="auto">
            <a:xfrm>
              <a:off x="3919" y="2302"/>
              <a:ext cx="1239" cy="1452"/>
            </a:xfrm>
            <a:custGeom>
              <a:avLst/>
              <a:gdLst/>
              <a:ahLst/>
              <a:cxnLst>
                <a:cxn ang="0">
                  <a:pos x="298" y="15"/>
                </a:cxn>
                <a:cxn ang="0">
                  <a:pos x="1093" y="128"/>
                </a:cxn>
                <a:cxn ang="0">
                  <a:pos x="1239" y="406"/>
                </a:cxn>
                <a:cxn ang="0">
                  <a:pos x="1205" y="618"/>
                </a:cxn>
                <a:cxn ang="0">
                  <a:pos x="1086" y="836"/>
                </a:cxn>
                <a:cxn ang="0">
                  <a:pos x="722" y="1101"/>
                </a:cxn>
                <a:cxn ang="0">
                  <a:pos x="139" y="1399"/>
                </a:cxn>
                <a:cxn ang="0">
                  <a:pos x="14" y="1445"/>
                </a:cxn>
                <a:cxn ang="0">
                  <a:pos x="0" y="1452"/>
                </a:cxn>
              </a:cxnLst>
              <a:rect l="0" t="0" r="r" b="b"/>
              <a:pathLst>
                <a:path w="1239" h="1452">
                  <a:moveTo>
                    <a:pt x="298" y="15"/>
                  </a:moveTo>
                  <a:cubicBezTo>
                    <a:pt x="612" y="0"/>
                    <a:pt x="799" y="13"/>
                    <a:pt x="1093" y="128"/>
                  </a:cubicBezTo>
                  <a:cubicBezTo>
                    <a:pt x="1201" y="282"/>
                    <a:pt x="1178" y="242"/>
                    <a:pt x="1239" y="406"/>
                  </a:cubicBezTo>
                  <a:cubicBezTo>
                    <a:pt x="1229" y="477"/>
                    <a:pt x="1238" y="555"/>
                    <a:pt x="1205" y="618"/>
                  </a:cubicBezTo>
                  <a:cubicBezTo>
                    <a:pt x="1166" y="691"/>
                    <a:pt x="1134" y="769"/>
                    <a:pt x="1086" y="836"/>
                  </a:cubicBezTo>
                  <a:cubicBezTo>
                    <a:pt x="987" y="975"/>
                    <a:pt x="867" y="1017"/>
                    <a:pt x="722" y="1101"/>
                  </a:cubicBezTo>
                  <a:cubicBezTo>
                    <a:pt x="517" y="1219"/>
                    <a:pt x="370" y="1291"/>
                    <a:pt x="139" y="1399"/>
                  </a:cubicBezTo>
                  <a:cubicBezTo>
                    <a:pt x="99" y="1418"/>
                    <a:pt x="55" y="1429"/>
                    <a:pt x="14" y="1445"/>
                  </a:cubicBezTo>
                  <a:cubicBezTo>
                    <a:pt x="9" y="1447"/>
                    <a:pt x="5" y="1450"/>
                    <a:pt x="0" y="1452"/>
                  </a:cubicBezTo>
                </a:path>
              </a:pathLst>
            </a:custGeom>
            <a:ln>
              <a:headEnd type="none" w="med" len="med"/>
              <a:tailEnd type="triangle" w="med" len="med"/>
            </a:ln>
          </p:spPr>
          <p:style>
            <a:lnRef idx="1">
              <a:schemeClr val="accent3"/>
            </a:lnRef>
            <a:fillRef idx="0">
              <a:schemeClr val="accent3"/>
            </a:fillRef>
            <a:effectRef idx="0">
              <a:schemeClr val="accent3"/>
            </a:effectRef>
            <a:fontRef idx="minor">
              <a:schemeClr val="tx1"/>
            </a:fontRef>
          </p:style>
          <p:txBody>
            <a:bodyPr/>
            <a:lstStyle/>
            <a:p>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t>Program Verification</a:t>
            </a:r>
            <a:endParaRPr spc="-167">
              <a:solidFill>
                <a:schemeClr val="accent1"/>
              </a:solidFill>
              <a:effectLst>
                <a:outerShdw blurRad="50800" dist="38100" dir="2700000" algn="tl" rotWithShape="0">
                  <a:prstClr val="black">
                    <a:alpha val="61000"/>
                  </a:prstClr>
                </a:outerShdw>
              </a:effectLst>
            </a:endParaRPr>
          </a:p>
        </p:txBody>
      </p:sp>
      <p:sp>
        <p:nvSpPr>
          <p:cNvPr id="6" name="Rounded Rectangle 5"/>
          <p:cNvSpPr/>
          <p:nvPr/>
        </p:nvSpPr>
        <p:spPr>
          <a:xfrm>
            <a:off x="3810502" y="2876603"/>
            <a:ext cx="2008527" cy="59049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solidFill>
                  <a:srgbClr val="FF0000"/>
                </a:solidFill>
                <a:latin typeface="Calibri" pitchFamily="34" charset="0"/>
              </a:rPr>
              <a:t>VCC</a:t>
            </a:r>
            <a:endParaRPr lang="en-US" sz="3200" b="1" dirty="0">
              <a:solidFill>
                <a:srgbClr val="FF0000"/>
              </a:solidFill>
              <a:latin typeface="Calibri" pitchFamily="34" charset="0"/>
            </a:endParaRPr>
          </a:p>
        </p:txBody>
      </p:sp>
      <p:sp>
        <p:nvSpPr>
          <p:cNvPr id="7" name="Rounded Rectangle 6"/>
          <p:cNvSpPr/>
          <p:nvPr/>
        </p:nvSpPr>
        <p:spPr>
          <a:xfrm>
            <a:off x="6809532" y="2872150"/>
            <a:ext cx="1972661" cy="534338"/>
          </a:xfrm>
          <a:prstGeom prst="round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sz="3600" b="1" dirty="0" smtClean="0">
                <a:latin typeface="Calibri" pitchFamily="34" charset="0"/>
              </a:rPr>
              <a:t>Boogie</a:t>
            </a:r>
            <a:endParaRPr lang="en-US" sz="3600" b="1" dirty="0">
              <a:latin typeface="Calibri" pitchFamily="34" charset="0"/>
            </a:endParaRPr>
          </a:p>
        </p:txBody>
      </p:sp>
      <p:pic>
        <p:nvPicPr>
          <p:cNvPr id="10" name="Picture 9" descr="SpecSharpLogo-h100-w367.png"/>
          <p:cNvPicPr>
            <a:picLocks noChangeAspect="1"/>
          </p:cNvPicPr>
          <p:nvPr/>
        </p:nvPicPr>
        <p:blipFill>
          <a:blip r:embed="rId3"/>
          <a:stretch>
            <a:fillRect/>
          </a:stretch>
        </p:blipFill>
        <p:spPr>
          <a:xfrm>
            <a:off x="2422173" y="1769660"/>
            <a:ext cx="2969751" cy="798716"/>
          </a:xfrm>
          <a:prstGeom prst="rect">
            <a:avLst/>
          </a:prstGeom>
        </p:spPr>
      </p:pic>
      <p:grpSp>
        <p:nvGrpSpPr>
          <p:cNvPr id="3" name="Group 6"/>
          <p:cNvGrpSpPr/>
          <p:nvPr/>
        </p:nvGrpSpPr>
        <p:grpSpPr>
          <a:xfrm>
            <a:off x="148735" y="2768636"/>
            <a:ext cx="3119766" cy="777252"/>
            <a:chOff x="1485114" y="2859314"/>
            <a:chExt cx="3156226" cy="618689"/>
          </a:xfrm>
        </p:grpSpPr>
        <p:pic>
          <p:nvPicPr>
            <p:cNvPr id="12" name="Picture 7" descr="logo.gif"/>
            <p:cNvPicPr>
              <a:picLocks noChangeAspect="1"/>
            </p:cNvPicPr>
            <p:nvPr/>
          </p:nvPicPr>
          <p:blipFill>
            <a:blip r:embed="rId4"/>
            <a:stretch>
              <a:fillRect/>
            </a:stretch>
          </p:blipFill>
          <p:spPr>
            <a:xfrm>
              <a:off x="1485114" y="2888344"/>
              <a:ext cx="3156226" cy="589659"/>
            </a:xfrm>
            <a:prstGeom prst="rect">
              <a:avLst/>
            </a:prstGeom>
          </p:spPr>
          <p:style>
            <a:lnRef idx="1">
              <a:schemeClr val="accent4"/>
            </a:lnRef>
            <a:fillRef idx="3">
              <a:schemeClr val="accent4"/>
            </a:fillRef>
            <a:effectRef idx="2">
              <a:schemeClr val="accent4"/>
            </a:effectRef>
            <a:fontRef idx="minor">
              <a:schemeClr val="lt1"/>
            </a:fontRef>
          </p:style>
        </p:pic>
        <p:sp>
          <p:nvSpPr>
            <p:cNvPr id="13" name="TextBox 12"/>
            <p:cNvSpPr txBox="1"/>
            <p:nvPr/>
          </p:nvSpPr>
          <p:spPr>
            <a:xfrm>
              <a:off x="2394858" y="2859314"/>
              <a:ext cx="1245818" cy="367483"/>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2400" b="1" dirty="0" smtClean="0">
                  <a:latin typeface="Calibri" pitchFamily="34" charset="0"/>
                </a:rPr>
                <a:t>Hyper-V</a:t>
              </a:r>
              <a:endParaRPr lang="en-US" sz="2400" b="1" dirty="0">
                <a:latin typeface="Calibri" pitchFamily="34" charset="0"/>
              </a:endParaRPr>
            </a:p>
          </p:txBody>
        </p:sp>
      </p:grpSp>
      <p:sp>
        <p:nvSpPr>
          <p:cNvPr id="18" name="Rounded Rectangle 17"/>
          <p:cNvSpPr/>
          <p:nvPr/>
        </p:nvSpPr>
        <p:spPr>
          <a:xfrm>
            <a:off x="193040" y="3862281"/>
            <a:ext cx="2993195" cy="615764"/>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libri" pitchFamily="34" charset="0"/>
              </a:rPr>
              <a:t>Win. Modules</a:t>
            </a:r>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libri" pitchFamily="34" charset="0"/>
            </a:endParaRPr>
          </a:p>
        </p:txBody>
      </p:sp>
      <p:sp>
        <p:nvSpPr>
          <p:cNvPr id="19" name="TextBox 18"/>
          <p:cNvSpPr txBox="1"/>
          <p:nvPr/>
        </p:nvSpPr>
        <p:spPr>
          <a:xfrm>
            <a:off x="156835" y="5843602"/>
            <a:ext cx="5572125" cy="618631"/>
          </a:xfrm>
          <a:prstGeom prst="rect">
            <a:avLst/>
          </a:prstGeom>
          <a:noFill/>
        </p:spPr>
        <p:txBody>
          <a:bodyPr wrap="square" lIns="64008" tIns="32004" rIns="64008" bIns="32004" rtlCol="0">
            <a:spAutoFit/>
          </a:bodyPr>
          <a:lstStyle/>
          <a:p>
            <a:r>
              <a:rPr lang="en-US" sz="1200" dirty="0" smtClean="0">
                <a:solidFill>
                  <a:srgbClr val="9C42E6"/>
                </a:solidFill>
                <a:latin typeface="Calibri" pitchFamily="34" charset="0"/>
              </a:rPr>
              <a:t>Rustan Leino, Mike Barnet, Michal </a:t>
            </a:r>
            <a:r>
              <a:rPr lang="en-US" sz="1200" dirty="0" err="1" smtClean="0">
                <a:solidFill>
                  <a:srgbClr val="9C42E6"/>
                </a:solidFill>
                <a:latin typeface="Calibri" pitchFamily="34" charset="0"/>
              </a:rPr>
              <a:t>Mosƙal</a:t>
            </a:r>
            <a:r>
              <a:rPr lang="en-US" sz="1200" dirty="0" smtClean="0">
                <a:solidFill>
                  <a:srgbClr val="9C42E6"/>
                </a:solidFill>
                <a:latin typeface="Calibri" pitchFamily="34" charset="0"/>
              </a:rPr>
              <a:t>, Shaz Qadeer, </a:t>
            </a:r>
            <a:br>
              <a:rPr lang="en-US" sz="1200" dirty="0" smtClean="0">
                <a:solidFill>
                  <a:srgbClr val="9C42E6"/>
                </a:solidFill>
                <a:latin typeface="Calibri" pitchFamily="34" charset="0"/>
              </a:rPr>
            </a:br>
            <a:r>
              <a:rPr lang="en-US" sz="1200" dirty="0" smtClean="0">
                <a:solidFill>
                  <a:srgbClr val="9C42E6"/>
                </a:solidFill>
                <a:latin typeface="Calibri" pitchFamily="34" charset="0"/>
              </a:rPr>
              <a:t>Shuvendu Lahiri,  Herman Venter,  Peter Muller,</a:t>
            </a:r>
          </a:p>
          <a:p>
            <a:r>
              <a:rPr lang="en-US" sz="1200" dirty="0" smtClean="0">
                <a:solidFill>
                  <a:srgbClr val="9C42E6"/>
                </a:solidFill>
                <a:latin typeface="Calibri" pitchFamily="34" charset="0"/>
              </a:rPr>
              <a:t>Wolfram Schulte, Ernie Cohen</a:t>
            </a:r>
            <a:endParaRPr lang="en-US" sz="1200" dirty="0">
              <a:solidFill>
                <a:srgbClr val="9C42E6"/>
              </a:solidFill>
              <a:latin typeface="Calibri" pitchFamily="34" charset="0"/>
            </a:endParaRPr>
          </a:p>
        </p:txBody>
      </p:sp>
      <p:sp>
        <p:nvSpPr>
          <p:cNvPr id="20" name="TextBox 19"/>
          <p:cNvSpPr txBox="1"/>
          <p:nvPr/>
        </p:nvSpPr>
        <p:spPr>
          <a:xfrm>
            <a:off x="6381030" y="3855054"/>
            <a:ext cx="2010971" cy="680186"/>
          </a:xfrm>
          <a:prstGeom prst="rect">
            <a:avLst/>
          </a:prstGeom>
          <a:noFill/>
        </p:spPr>
        <p:txBody>
          <a:bodyPr wrap="square" lIns="64008" tIns="32004" rIns="64008" bIns="32004" rtlCol="0">
            <a:spAutoFit/>
          </a:bodyPr>
          <a:lstStyle/>
          <a:p>
            <a:r>
              <a:rPr lang="en-US" sz="2000" dirty="0" smtClean="0"/>
              <a:t>Verification </a:t>
            </a:r>
          </a:p>
          <a:p>
            <a:r>
              <a:rPr lang="en-US" sz="2000" dirty="0" smtClean="0"/>
              <a:t>condition</a:t>
            </a:r>
            <a:endParaRPr lang="en-US" sz="2000" dirty="0"/>
          </a:p>
        </p:txBody>
      </p:sp>
      <p:sp>
        <p:nvSpPr>
          <p:cNvPr id="22" name="TextBox 21"/>
          <p:cNvSpPr txBox="1"/>
          <p:nvPr/>
        </p:nvSpPr>
        <p:spPr>
          <a:xfrm>
            <a:off x="4287175" y="5065656"/>
            <a:ext cx="1937387" cy="557076"/>
          </a:xfrm>
          <a:prstGeom prst="rect">
            <a:avLst/>
          </a:prstGeom>
          <a:noFill/>
        </p:spPr>
        <p:txBody>
          <a:bodyPr wrap="square" lIns="64008" tIns="32004" rIns="64008" bIns="32004" rtlCol="0">
            <a:spAutoFit/>
          </a:bodyPr>
          <a:lstStyle/>
          <a:p>
            <a:r>
              <a:rPr lang="en-US" sz="3200" dirty="0" smtClean="0">
                <a:solidFill>
                  <a:schemeClr val="bg1"/>
                </a:solidFill>
                <a:latin typeface="Calibri" pitchFamily="34" charset="0"/>
              </a:rPr>
              <a:t>Bug path</a:t>
            </a:r>
            <a:endParaRPr lang="en-US" sz="3200" dirty="0">
              <a:solidFill>
                <a:schemeClr val="bg1"/>
              </a:solidFill>
              <a:latin typeface="Calibri" pitchFamily="34" charset="0"/>
            </a:endParaRPr>
          </a:p>
        </p:txBody>
      </p:sp>
      <p:pic>
        <p:nvPicPr>
          <p:cNvPr id="23" name="Picture 22" descr="z3.png"/>
          <p:cNvPicPr>
            <a:picLocks noChangeAspect="1"/>
          </p:cNvPicPr>
          <p:nvPr/>
        </p:nvPicPr>
        <p:blipFill>
          <a:blip r:embed="rId5"/>
          <a:stretch>
            <a:fillRect/>
          </a:stretch>
        </p:blipFill>
        <p:spPr>
          <a:xfrm>
            <a:off x="7309612" y="4958411"/>
            <a:ext cx="1213872" cy="701903"/>
          </a:xfrm>
          <a:prstGeom prst="rect">
            <a:avLst/>
          </a:prstGeom>
        </p:spPr>
      </p:pic>
      <p:sp>
        <p:nvSpPr>
          <p:cNvPr id="24" name="Up Arrow 23"/>
          <p:cNvSpPr/>
          <p:nvPr/>
        </p:nvSpPr>
        <p:spPr bwMode="auto">
          <a:xfrm rot="6437446">
            <a:off x="6013901" y="1942558"/>
            <a:ext cx="188002" cy="1433238"/>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 name="Up Arrow 25"/>
          <p:cNvSpPr/>
          <p:nvPr/>
        </p:nvSpPr>
        <p:spPr bwMode="auto">
          <a:xfrm rot="3746608">
            <a:off x="6086102" y="3032166"/>
            <a:ext cx="198742" cy="1351756"/>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Rounded Rectangle 15"/>
          <p:cNvSpPr/>
          <p:nvPr/>
        </p:nvSpPr>
        <p:spPr>
          <a:xfrm>
            <a:off x="3799451" y="3848992"/>
            <a:ext cx="1982391" cy="64680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solidFill>
                  <a:srgbClr val="FF0000"/>
                </a:solidFill>
                <a:latin typeface="Calibri" pitchFamily="34" charset="0"/>
              </a:rPr>
              <a:t>HAVOC</a:t>
            </a:r>
            <a:endParaRPr lang="en-US" sz="3200" b="1" dirty="0">
              <a:solidFill>
                <a:srgbClr val="FF0000"/>
              </a:solidFill>
              <a:latin typeface="Calibri" pitchFamily="34" charset="0"/>
            </a:endParaRPr>
          </a:p>
        </p:txBody>
      </p:sp>
      <p:sp>
        <p:nvSpPr>
          <p:cNvPr id="28" name="Up Arrow 27"/>
          <p:cNvSpPr/>
          <p:nvPr/>
        </p:nvSpPr>
        <p:spPr bwMode="auto">
          <a:xfrm rot="5400000">
            <a:off x="3450452" y="2996215"/>
            <a:ext cx="213068" cy="435005"/>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9" name="Up Arrow 28"/>
          <p:cNvSpPr/>
          <p:nvPr/>
        </p:nvSpPr>
        <p:spPr bwMode="auto">
          <a:xfrm rot="5400000">
            <a:off x="3416421" y="3938731"/>
            <a:ext cx="213068" cy="435005"/>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0" name="Up Arrow 29"/>
          <p:cNvSpPr/>
          <p:nvPr/>
        </p:nvSpPr>
        <p:spPr bwMode="auto">
          <a:xfrm rot="5400000">
            <a:off x="6232862" y="2727669"/>
            <a:ext cx="205669" cy="893684"/>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1" name="Up Arrow 30"/>
          <p:cNvSpPr/>
          <p:nvPr/>
        </p:nvSpPr>
        <p:spPr bwMode="auto">
          <a:xfrm rot="10800000">
            <a:off x="7625916" y="3524435"/>
            <a:ext cx="221944" cy="1305016"/>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2" name="Up Arrow 31"/>
          <p:cNvSpPr/>
          <p:nvPr/>
        </p:nvSpPr>
        <p:spPr bwMode="auto">
          <a:xfrm rot="16200000">
            <a:off x="6473298" y="4715522"/>
            <a:ext cx="221944" cy="1305016"/>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5" name="Picture 24" descr="leino.jpg"/>
          <p:cNvPicPr>
            <a:picLocks noChangeAspect="1"/>
          </p:cNvPicPr>
          <p:nvPr/>
        </p:nvPicPr>
        <p:blipFill>
          <a:blip r:embed="rId6"/>
          <a:stretch>
            <a:fillRect/>
          </a:stretch>
        </p:blipFill>
        <p:spPr>
          <a:xfrm>
            <a:off x="7429473" y="2187026"/>
            <a:ext cx="566447" cy="622390"/>
          </a:xfrm>
          <a:prstGeom prst="rect">
            <a:avLst/>
          </a:prstGeom>
        </p:spPr>
      </p:pic>
      <p:pic>
        <p:nvPicPr>
          <p:cNvPr id="27" name="Picture 26" descr="shuvendu.jpg"/>
          <p:cNvPicPr>
            <a:picLocks noChangeAspect="1"/>
          </p:cNvPicPr>
          <p:nvPr/>
        </p:nvPicPr>
        <p:blipFill>
          <a:blip r:embed="rId7" cstate="print"/>
          <a:stretch>
            <a:fillRect/>
          </a:stretch>
        </p:blipFill>
        <p:spPr>
          <a:xfrm>
            <a:off x="1551632" y="4582047"/>
            <a:ext cx="554645" cy="604717"/>
          </a:xfrm>
          <a:prstGeom prst="rect">
            <a:avLst/>
          </a:prstGeom>
        </p:spPr>
      </p:pic>
      <p:pic>
        <p:nvPicPr>
          <p:cNvPr id="33" name="Picture 32" descr="qadeer.jpg"/>
          <p:cNvPicPr>
            <a:picLocks noChangeAspect="1"/>
          </p:cNvPicPr>
          <p:nvPr/>
        </p:nvPicPr>
        <p:blipFill>
          <a:blip r:embed="rId8"/>
          <a:stretch>
            <a:fillRect/>
          </a:stretch>
        </p:blipFill>
        <p:spPr>
          <a:xfrm>
            <a:off x="2105860" y="4582161"/>
            <a:ext cx="573741" cy="609600"/>
          </a:xfrm>
          <a:prstGeom prst="rect">
            <a:avLst/>
          </a:prstGeom>
        </p:spPr>
      </p:pic>
      <p:pic>
        <p:nvPicPr>
          <p:cNvPr id="35" name="Picture 34" descr="mbarnett.jpg"/>
          <p:cNvPicPr>
            <a:picLocks noChangeAspect="1"/>
          </p:cNvPicPr>
          <p:nvPr/>
        </p:nvPicPr>
        <p:blipFill>
          <a:blip r:embed="rId9"/>
          <a:stretch>
            <a:fillRect/>
          </a:stretch>
        </p:blipFill>
        <p:spPr>
          <a:xfrm>
            <a:off x="1852798" y="1871728"/>
            <a:ext cx="575442" cy="566672"/>
          </a:xfrm>
          <a:prstGeom prst="rect">
            <a:avLst/>
          </a:prstGeom>
        </p:spPr>
      </p:pic>
      <p:pic>
        <p:nvPicPr>
          <p:cNvPr id="36" name="Picture 35" descr="mueller.jpg"/>
          <p:cNvPicPr>
            <a:picLocks noChangeAspect="1"/>
          </p:cNvPicPr>
          <p:nvPr/>
        </p:nvPicPr>
        <p:blipFill>
          <a:blip r:embed="rId10"/>
          <a:stretch>
            <a:fillRect/>
          </a:stretch>
        </p:blipFill>
        <p:spPr>
          <a:xfrm>
            <a:off x="1467298" y="1871728"/>
            <a:ext cx="417322" cy="566671"/>
          </a:xfrm>
          <a:prstGeom prst="rect">
            <a:avLst/>
          </a:prstGeom>
        </p:spPr>
      </p:pic>
      <p:pic>
        <p:nvPicPr>
          <p:cNvPr id="37" name="Picture 36" descr="schulte.jpg"/>
          <p:cNvPicPr>
            <a:picLocks noChangeAspect="1"/>
          </p:cNvPicPr>
          <p:nvPr/>
        </p:nvPicPr>
        <p:blipFill>
          <a:blip r:embed="rId11"/>
          <a:stretch>
            <a:fillRect/>
          </a:stretch>
        </p:blipFill>
        <p:spPr>
          <a:xfrm>
            <a:off x="940745" y="1871728"/>
            <a:ext cx="552537" cy="552537"/>
          </a:xfrm>
          <a:prstGeom prst="rect">
            <a:avLst/>
          </a:prstGeom>
        </p:spPr>
      </p:pic>
      <p:pic>
        <p:nvPicPr>
          <p:cNvPr id="38" name="Picture 37" descr="michal-new-small.jpg"/>
          <p:cNvPicPr>
            <a:picLocks noChangeAspect="1"/>
          </p:cNvPicPr>
          <p:nvPr/>
        </p:nvPicPr>
        <p:blipFill>
          <a:blip r:embed="rId12" cstate="print"/>
          <a:stretch>
            <a:fillRect/>
          </a:stretch>
        </p:blipFill>
        <p:spPr>
          <a:xfrm>
            <a:off x="3911544" y="2528146"/>
            <a:ext cx="402548" cy="500845"/>
          </a:xfrm>
          <a:prstGeom prst="rect">
            <a:avLst/>
          </a:prstGeom>
        </p:spPr>
      </p:pic>
      <p:pic>
        <p:nvPicPr>
          <p:cNvPr id="39" name="Picture 2" descr="hermanv.jpg"/>
          <p:cNvPicPr>
            <a:picLocks noChangeAspect="1" noChangeArrowheads="1"/>
          </p:cNvPicPr>
          <p:nvPr/>
        </p:nvPicPr>
        <p:blipFill>
          <a:blip r:embed="rId13"/>
          <a:srcRect/>
          <a:stretch>
            <a:fillRect/>
          </a:stretch>
        </p:blipFill>
        <p:spPr bwMode="auto">
          <a:xfrm>
            <a:off x="4352437" y="2526985"/>
            <a:ext cx="430578" cy="506118"/>
          </a:xfrm>
          <a:prstGeom prst="rect">
            <a:avLst/>
          </a:prstGeom>
          <a:noFill/>
          <a:ln w="9525">
            <a:noFill/>
            <a:miter lim="800000"/>
            <a:headEnd/>
            <a:tailEnd/>
          </a:ln>
        </p:spPr>
      </p:pic>
      <p:pic>
        <p:nvPicPr>
          <p:cNvPr id="40" name="Picture 1" descr="Cohen_Jackson.jpg"/>
          <p:cNvPicPr>
            <a:picLocks noChangeAspect="1" noChangeArrowheads="1"/>
          </p:cNvPicPr>
          <p:nvPr/>
        </p:nvPicPr>
        <p:blipFill>
          <a:blip r:embed="rId14"/>
          <a:srcRect/>
          <a:stretch>
            <a:fillRect/>
          </a:stretch>
        </p:blipFill>
        <p:spPr bwMode="auto">
          <a:xfrm>
            <a:off x="269143" y="2494818"/>
            <a:ext cx="465504" cy="5553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Predicate Abstraction: </a:t>
            </a:r>
            <a:r>
              <a:rPr i="1" smtClean="0">
                <a:latin typeface="Calibri" pitchFamily="34" charset="0"/>
              </a:rPr>
              <a:t>c2bp</a:t>
            </a:r>
            <a:endParaRPr lang="en-US" i="1" dirty="0">
              <a:latin typeface="Calibri" pitchFamily="34" charset="0"/>
            </a:endParaRPr>
          </a:p>
        </p:txBody>
      </p:sp>
      <p:sp>
        <p:nvSpPr>
          <p:cNvPr id="3" name="Content Placeholder 2"/>
          <p:cNvSpPr>
            <a:spLocks noGrp="1"/>
          </p:cNvSpPr>
          <p:nvPr>
            <p:ph idx="1"/>
          </p:nvPr>
        </p:nvSpPr>
        <p:spPr/>
        <p:txBody>
          <a:bodyPr/>
          <a:lstStyle/>
          <a:p>
            <a:r>
              <a:rPr lang="en-US" sz="2800" b="1" dirty="0" smtClean="0">
                <a:latin typeface="Calibri" pitchFamily="34" charset="0"/>
              </a:rPr>
              <a:t>Given</a:t>
            </a:r>
            <a:r>
              <a:rPr lang="en-US" sz="2800" dirty="0" smtClean="0">
                <a:latin typeface="Calibri" pitchFamily="34" charset="0"/>
              </a:rPr>
              <a:t> a C program </a:t>
            </a:r>
            <a:r>
              <a:rPr lang="en-US" sz="2800" i="1" dirty="0" smtClean="0">
                <a:solidFill>
                  <a:srgbClr val="FF0000"/>
                </a:solidFill>
                <a:latin typeface="Calibri" pitchFamily="34" charset="0"/>
              </a:rPr>
              <a:t>P</a:t>
            </a:r>
            <a:r>
              <a:rPr lang="en-US" sz="2800" dirty="0" smtClean="0">
                <a:latin typeface="Calibri" pitchFamily="34" charset="0"/>
              </a:rPr>
              <a:t> and </a:t>
            </a:r>
            <a:r>
              <a:rPr lang="en-US" sz="2800" i="1" dirty="0" smtClean="0">
                <a:solidFill>
                  <a:srgbClr val="FF0000"/>
                </a:solidFill>
                <a:latin typeface="Calibri" pitchFamily="34" charset="0"/>
              </a:rPr>
              <a:t>F </a:t>
            </a:r>
            <a:r>
              <a:rPr lang="en-US" sz="2800" dirty="0" smtClean="0">
                <a:solidFill>
                  <a:srgbClr val="FF0000"/>
                </a:solidFill>
                <a:latin typeface="Calibri" pitchFamily="34" charset="0"/>
              </a:rPr>
              <a:t>= {</a:t>
            </a:r>
            <a:r>
              <a:rPr lang="en-US" sz="2800" i="1" dirty="0" smtClean="0">
                <a:solidFill>
                  <a:srgbClr val="FF0000"/>
                </a:solidFill>
                <a:latin typeface="Calibri" pitchFamily="34" charset="0"/>
              </a:rPr>
              <a:t>p</a:t>
            </a:r>
            <a:r>
              <a:rPr lang="en-US" sz="2800" i="1" baseline="-25000" dirty="0" smtClean="0">
                <a:solidFill>
                  <a:srgbClr val="FF0000"/>
                </a:solidFill>
                <a:latin typeface="Calibri" pitchFamily="34" charset="0"/>
              </a:rPr>
              <a:t>1</a:t>
            </a:r>
            <a:r>
              <a:rPr lang="en-US" sz="2800" dirty="0" smtClean="0">
                <a:solidFill>
                  <a:srgbClr val="FF0000"/>
                </a:solidFill>
                <a:latin typeface="Calibri" pitchFamily="34" charset="0"/>
              </a:rPr>
              <a:t>, … , </a:t>
            </a:r>
            <a:r>
              <a:rPr lang="en-US" sz="2800" i="1" dirty="0" err="1" smtClean="0">
                <a:solidFill>
                  <a:srgbClr val="FF0000"/>
                </a:solidFill>
                <a:latin typeface="Calibri" pitchFamily="34" charset="0"/>
              </a:rPr>
              <a:t>p</a:t>
            </a:r>
            <a:r>
              <a:rPr lang="en-US" sz="2800" i="1" baseline="-25000" dirty="0" err="1" smtClean="0">
                <a:solidFill>
                  <a:srgbClr val="FF0000"/>
                </a:solidFill>
                <a:latin typeface="Calibri" pitchFamily="34" charset="0"/>
              </a:rPr>
              <a:t>n</a:t>
            </a:r>
            <a:r>
              <a:rPr lang="en-US" sz="2800" dirty="0" smtClean="0">
                <a:solidFill>
                  <a:srgbClr val="FF0000"/>
                </a:solidFill>
                <a:latin typeface="Calibri" pitchFamily="34" charset="0"/>
              </a:rPr>
              <a:t>}</a:t>
            </a:r>
            <a:r>
              <a:rPr lang="en-US" sz="2800" dirty="0" smtClean="0">
                <a:latin typeface="Calibri" pitchFamily="34" charset="0"/>
              </a:rPr>
              <a:t>.</a:t>
            </a:r>
          </a:p>
          <a:p>
            <a:r>
              <a:rPr lang="en-US" sz="2800" b="1" dirty="0" smtClean="0">
                <a:latin typeface="Calibri" pitchFamily="34" charset="0"/>
              </a:rPr>
              <a:t>Produce </a:t>
            </a:r>
            <a:r>
              <a:rPr lang="en-US" sz="2800" dirty="0" smtClean="0">
                <a:latin typeface="Calibri" pitchFamily="34" charset="0"/>
              </a:rPr>
              <a:t>a Boolean program </a:t>
            </a:r>
            <a:r>
              <a:rPr lang="en-US" sz="2800" i="1" dirty="0" smtClean="0">
                <a:latin typeface="Calibri" pitchFamily="34" charset="0"/>
              </a:rPr>
              <a:t>B</a:t>
            </a:r>
            <a:r>
              <a:rPr lang="en-US" sz="2800" dirty="0" smtClean="0">
                <a:latin typeface="Calibri" pitchFamily="34" charset="0"/>
              </a:rPr>
              <a:t>(</a:t>
            </a:r>
            <a:r>
              <a:rPr lang="en-US" sz="2800" i="1" dirty="0" smtClean="0">
                <a:latin typeface="Calibri" pitchFamily="34" charset="0"/>
              </a:rPr>
              <a:t>P</a:t>
            </a:r>
            <a:r>
              <a:rPr lang="en-US" sz="2800" dirty="0" smtClean="0">
                <a:latin typeface="Calibri" pitchFamily="34" charset="0"/>
              </a:rPr>
              <a:t>, </a:t>
            </a:r>
            <a:r>
              <a:rPr lang="en-US" sz="2800" i="1" dirty="0" smtClean="0">
                <a:latin typeface="Calibri" pitchFamily="34" charset="0"/>
              </a:rPr>
              <a:t>F</a:t>
            </a:r>
            <a:r>
              <a:rPr lang="en-US" sz="2800" dirty="0" smtClean="0">
                <a:latin typeface="Calibri" pitchFamily="34" charset="0"/>
              </a:rPr>
              <a:t>)</a:t>
            </a:r>
          </a:p>
          <a:p>
            <a:pPr lvl="1"/>
            <a:r>
              <a:rPr lang="en-US" sz="2800" dirty="0" smtClean="0">
                <a:latin typeface="Calibri" pitchFamily="34" charset="0"/>
              </a:rPr>
              <a:t>Same control flow structure as P.</a:t>
            </a:r>
          </a:p>
          <a:p>
            <a:pPr lvl="1"/>
            <a:r>
              <a:rPr lang="en-US" sz="2800" dirty="0" smtClean="0">
                <a:latin typeface="Calibri" pitchFamily="34" charset="0"/>
              </a:rPr>
              <a:t>Boolean variables {b</a:t>
            </a:r>
            <a:r>
              <a:rPr lang="en-US" sz="2800" baseline="-25000" dirty="0" smtClean="0">
                <a:latin typeface="Calibri" pitchFamily="34" charset="0"/>
              </a:rPr>
              <a:t>1</a:t>
            </a:r>
            <a:r>
              <a:rPr lang="en-US" sz="2800" dirty="0" smtClean="0">
                <a:latin typeface="Calibri" pitchFamily="34" charset="0"/>
              </a:rPr>
              <a:t>, … , </a:t>
            </a:r>
            <a:r>
              <a:rPr lang="en-US" sz="2800" dirty="0" err="1" smtClean="0">
                <a:latin typeface="Calibri" pitchFamily="34" charset="0"/>
              </a:rPr>
              <a:t>b</a:t>
            </a:r>
            <a:r>
              <a:rPr lang="en-US" sz="2800" baseline="-25000" dirty="0" err="1" smtClean="0">
                <a:latin typeface="Calibri" pitchFamily="34" charset="0"/>
              </a:rPr>
              <a:t>n</a:t>
            </a:r>
            <a:r>
              <a:rPr lang="en-US" sz="2800" dirty="0" smtClean="0">
                <a:latin typeface="Calibri" pitchFamily="34" charset="0"/>
              </a:rPr>
              <a:t>} to match {</a:t>
            </a:r>
            <a:r>
              <a:rPr lang="en-US" sz="2800" i="1" dirty="0" smtClean="0">
                <a:latin typeface="Calibri" pitchFamily="34" charset="0"/>
              </a:rPr>
              <a:t>p</a:t>
            </a:r>
            <a:r>
              <a:rPr lang="en-US" sz="2800" i="1" baseline="-25000" dirty="0" smtClean="0">
                <a:latin typeface="Calibri" pitchFamily="34" charset="0"/>
              </a:rPr>
              <a:t>1</a:t>
            </a:r>
            <a:r>
              <a:rPr lang="en-US" sz="2800" dirty="0" smtClean="0">
                <a:latin typeface="Calibri" pitchFamily="34" charset="0"/>
              </a:rPr>
              <a:t>, … , </a:t>
            </a:r>
            <a:r>
              <a:rPr lang="en-US" sz="2800" i="1" dirty="0" err="1" smtClean="0">
                <a:latin typeface="Calibri" pitchFamily="34" charset="0"/>
              </a:rPr>
              <a:t>p</a:t>
            </a:r>
            <a:r>
              <a:rPr lang="en-US" sz="2800" i="1" baseline="-25000" dirty="0" err="1" smtClean="0">
                <a:latin typeface="Calibri" pitchFamily="34" charset="0"/>
              </a:rPr>
              <a:t>n</a:t>
            </a:r>
            <a:r>
              <a:rPr lang="en-US" sz="2800" dirty="0" smtClean="0">
                <a:latin typeface="Calibri" pitchFamily="34" charset="0"/>
              </a:rPr>
              <a:t>}.</a:t>
            </a:r>
          </a:p>
          <a:p>
            <a:pPr lvl="1"/>
            <a:r>
              <a:rPr lang="en-US" sz="2800" dirty="0" smtClean="0">
                <a:latin typeface="Calibri" pitchFamily="34" charset="0"/>
              </a:rPr>
              <a:t>Properties true in </a:t>
            </a:r>
            <a:r>
              <a:rPr lang="en-US" sz="2800" i="1" dirty="0" smtClean="0">
                <a:latin typeface="Calibri" pitchFamily="34" charset="0"/>
              </a:rPr>
              <a:t>B</a:t>
            </a:r>
            <a:r>
              <a:rPr lang="en-US" sz="2800" dirty="0" smtClean="0">
                <a:latin typeface="Calibri" pitchFamily="34" charset="0"/>
              </a:rPr>
              <a:t>(</a:t>
            </a:r>
            <a:r>
              <a:rPr lang="en-US" sz="2800" i="1" dirty="0" smtClean="0">
                <a:latin typeface="Calibri" pitchFamily="34" charset="0"/>
              </a:rPr>
              <a:t>P</a:t>
            </a:r>
            <a:r>
              <a:rPr lang="en-US" sz="2800" dirty="0" smtClean="0">
                <a:latin typeface="Calibri" pitchFamily="34" charset="0"/>
              </a:rPr>
              <a:t>, </a:t>
            </a:r>
            <a:r>
              <a:rPr lang="en-US" sz="2800" i="1" dirty="0" smtClean="0">
                <a:latin typeface="Calibri" pitchFamily="34" charset="0"/>
              </a:rPr>
              <a:t>F</a:t>
            </a:r>
            <a:r>
              <a:rPr lang="en-US" sz="2800" dirty="0" smtClean="0">
                <a:latin typeface="Calibri" pitchFamily="34" charset="0"/>
              </a:rPr>
              <a:t>) are true in </a:t>
            </a:r>
            <a:r>
              <a:rPr lang="en-US" sz="2800" i="1" dirty="0" smtClean="0">
                <a:latin typeface="Calibri" pitchFamily="34" charset="0"/>
              </a:rPr>
              <a:t>P</a:t>
            </a:r>
            <a:r>
              <a:rPr lang="en-US" sz="2800" dirty="0" smtClean="0">
                <a:latin typeface="Calibri" pitchFamily="34" charset="0"/>
              </a:rPr>
              <a:t>.</a:t>
            </a:r>
          </a:p>
          <a:p>
            <a:r>
              <a:rPr lang="en-US" sz="2800" dirty="0" smtClean="0">
                <a:latin typeface="Calibri" pitchFamily="34" charset="0"/>
              </a:rPr>
              <a:t>Each </a:t>
            </a:r>
            <a:r>
              <a:rPr lang="en-US" sz="2800" i="1" dirty="0" smtClean="0">
                <a:latin typeface="Calibri" pitchFamily="34" charset="0"/>
              </a:rPr>
              <a:t>p</a:t>
            </a:r>
            <a:r>
              <a:rPr lang="en-US" sz="2800" i="1" baseline="-25000" dirty="0" smtClean="0">
                <a:latin typeface="Calibri" pitchFamily="34" charset="0"/>
              </a:rPr>
              <a:t>i</a:t>
            </a:r>
            <a:r>
              <a:rPr lang="en-US" sz="2800" dirty="0" smtClean="0">
                <a:latin typeface="Calibri" pitchFamily="34" charset="0"/>
              </a:rPr>
              <a:t> is a pure Boolean expression.</a:t>
            </a:r>
          </a:p>
          <a:p>
            <a:r>
              <a:rPr lang="en-US" sz="2800" dirty="0" smtClean="0">
                <a:latin typeface="Calibri" pitchFamily="34" charset="0"/>
              </a:rPr>
              <a:t>Each </a:t>
            </a:r>
            <a:r>
              <a:rPr lang="en-US" sz="2800" i="1" dirty="0" smtClean="0">
                <a:latin typeface="Calibri" pitchFamily="34" charset="0"/>
              </a:rPr>
              <a:t>p</a:t>
            </a:r>
            <a:r>
              <a:rPr lang="en-US" sz="2800" i="1" baseline="-25000" dirty="0" smtClean="0">
                <a:latin typeface="Calibri" pitchFamily="34" charset="0"/>
              </a:rPr>
              <a:t>i</a:t>
            </a:r>
            <a:r>
              <a:rPr lang="en-US" sz="2800" dirty="0" smtClean="0">
                <a:latin typeface="Calibri" pitchFamily="34" charset="0"/>
              </a:rPr>
              <a:t> represents set of states for which </a:t>
            </a:r>
            <a:r>
              <a:rPr lang="en-US" sz="2800" i="1" dirty="0" smtClean="0">
                <a:latin typeface="Calibri" pitchFamily="34" charset="0"/>
              </a:rPr>
              <a:t>p</a:t>
            </a:r>
            <a:r>
              <a:rPr lang="en-US" sz="2800" i="1" baseline="-25000" dirty="0" smtClean="0">
                <a:latin typeface="Calibri" pitchFamily="34" charset="0"/>
              </a:rPr>
              <a:t>i</a:t>
            </a:r>
            <a:r>
              <a:rPr lang="en-US" sz="2800" dirty="0" smtClean="0">
                <a:latin typeface="Calibri" pitchFamily="34" charset="0"/>
              </a:rPr>
              <a:t> is true.</a:t>
            </a:r>
          </a:p>
          <a:p>
            <a:r>
              <a:rPr lang="en-US" sz="2800" dirty="0" smtClean="0">
                <a:latin typeface="Calibri" pitchFamily="34" charset="0"/>
              </a:rPr>
              <a:t>Performs modular abstraction.</a:t>
            </a:r>
            <a:endParaRPr lang="en-US" sz="2800"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Abstracting Assignments via WP</a:t>
            </a:r>
            <a:endParaRPr lang="en-US" i="1" dirty="0">
              <a:latin typeface="Calibri" pitchFamily="34" charset="0"/>
            </a:endParaRPr>
          </a:p>
        </p:txBody>
      </p:sp>
      <p:sp>
        <p:nvSpPr>
          <p:cNvPr id="3" name="Content Placeholder 2"/>
          <p:cNvSpPr>
            <a:spLocks noGrp="1"/>
          </p:cNvSpPr>
          <p:nvPr>
            <p:ph idx="1"/>
          </p:nvPr>
        </p:nvSpPr>
        <p:spPr>
          <a:xfrm>
            <a:off x="381000" y="1412875"/>
            <a:ext cx="8382000" cy="3825663"/>
          </a:xfrm>
        </p:spPr>
        <p:txBody>
          <a:bodyPr/>
          <a:lstStyle/>
          <a:p>
            <a:r>
              <a:rPr lang="en-US" dirty="0" smtClean="0">
                <a:latin typeface="Calibri" pitchFamily="34" charset="0"/>
              </a:rPr>
              <a:t>Statement y=y+1 and F={ </a:t>
            </a:r>
            <a:r>
              <a:rPr lang="en-US" dirty="0" smtClean="0">
                <a:solidFill>
                  <a:srgbClr val="FF0000"/>
                </a:solidFill>
                <a:latin typeface="Calibri" pitchFamily="34" charset="0"/>
              </a:rPr>
              <a:t>y&lt;4</a:t>
            </a:r>
            <a:r>
              <a:rPr lang="en-US" dirty="0" smtClean="0">
                <a:latin typeface="Calibri" pitchFamily="34" charset="0"/>
              </a:rPr>
              <a:t>, </a:t>
            </a:r>
            <a:r>
              <a:rPr lang="en-US" dirty="0" smtClean="0">
                <a:solidFill>
                  <a:srgbClr val="FF0000"/>
                </a:solidFill>
                <a:latin typeface="Calibri" pitchFamily="34" charset="0"/>
              </a:rPr>
              <a:t>y&lt;5</a:t>
            </a:r>
            <a:r>
              <a:rPr lang="en-US" dirty="0" smtClean="0">
                <a:latin typeface="Calibri" pitchFamily="34" charset="0"/>
              </a:rPr>
              <a:t> }</a:t>
            </a:r>
          </a:p>
          <a:p>
            <a:pPr lvl="1"/>
            <a:r>
              <a:rPr lang="en-US" dirty="0" smtClean="0">
                <a:solidFill>
                  <a:srgbClr val="FF0000"/>
                </a:solidFill>
                <a:latin typeface="Calibri" pitchFamily="34" charset="0"/>
              </a:rPr>
              <a:t>{y&lt;4}</a:t>
            </a:r>
            <a:r>
              <a:rPr lang="en-US" dirty="0" smtClean="0">
                <a:latin typeface="Calibri" pitchFamily="34" charset="0"/>
              </a:rPr>
              <a:t>, </a:t>
            </a:r>
            <a:r>
              <a:rPr lang="en-US" dirty="0" smtClean="0">
                <a:solidFill>
                  <a:srgbClr val="FF0000"/>
                </a:solidFill>
                <a:latin typeface="Calibri" pitchFamily="34" charset="0"/>
              </a:rPr>
              <a:t>{y&lt;5} </a:t>
            </a:r>
            <a:r>
              <a:rPr lang="en-US" dirty="0" smtClean="0">
                <a:latin typeface="Calibri" pitchFamily="34" charset="0"/>
              </a:rPr>
              <a:t>= ((!</a:t>
            </a:r>
            <a:r>
              <a:rPr lang="en-US" dirty="0" smtClean="0">
                <a:solidFill>
                  <a:srgbClr val="FF0000"/>
                </a:solidFill>
                <a:latin typeface="Calibri" pitchFamily="34" charset="0"/>
              </a:rPr>
              <a:t>{y&lt;5} </a:t>
            </a:r>
            <a:r>
              <a:rPr lang="en-US" dirty="0" smtClean="0">
                <a:latin typeface="Calibri" pitchFamily="34" charset="0"/>
              </a:rPr>
              <a:t>|| </a:t>
            </a:r>
            <a:r>
              <a:rPr lang="en-US" dirty="0" smtClean="0">
                <a:solidFill>
                  <a:srgbClr val="FF0000"/>
                </a:solidFill>
                <a:latin typeface="Calibri" pitchFamily="34" charset="0"/>
              </a:rPr>
              <a:t>!{y&lt;4}</a:t>
            </a:r>
            <a:r>
              <a:rPr lang="en-US" dirty="0" smtClean="0">
                <a:latin typeface="Calibri" pitchFamily="34" charset="0"/>
              </a:rPr>
              <a:t>) ? false : *), </a:t>
            </a:r>
            <a:r>
              <a:rPr lang="en-US" dirty="0" smtClean="0">
                <a:solidFill>
                  <a:srgbClr val="FF0000"/>
                </a:solidFill>
                <a:latin typeface="Calibri" pitchFamily="34" charset="0"/>
              </a:rPr>
              <a:t>{y&lt;4}</a:t>
            </a:r>
            <a:r>
              <a:rPr lang="en-US" dirty="0" smtClean="0">
                <a:latin typeface="Calibri" pitchFamily="34" charset="0"/>
              </a:rPr>
              <a:t>)</a:t>
            </a:r>
          </a:p>
          <a:p>
            <a:pPr lvl="1">
              <a:buNone/>
            </a:pPr>
            <a:endParaRPr lang="en-US" dirty="0" smtClean="0">
              <a:latin typeface="Calibri" pitchFamily="34" charset="0"/>
            </a:endParaRPr>
          </a:p>
          <a:p>
            <a:r>
              <a:rPr lang="en-US" dirty="0" smtClean="0">
                <a:latin typeface="Calibri" pitchFamily="34" charset="0"/>
              </a:rPr>
              <a:t>WP(x=</a:t>
            </a:r>
            <a:r>
              <a:rPr lang="en-US" dirty="0" err="1" smtClean="0">
                <a:latin typeface="Calibri" pitchFamily="34" charset="0"/>
              </a:rPr>
              <a:t>e,</a:t>
            </a:r>
            <a:r>
              <a:rPr lang="en-US" dirty="0" err="1" smtClean="0">
                <a:solidFill>
                  <a:srgbClr val="FF0000"/>
                </a:solidFill>
                <a:latin typeface="Calibri" pitchFamily="34" charset="0"/>
              </a:rPr>
              <a:t>Q</a:t>
            </a:r>
            <a:r>
              <a:rPr lang="en-US" dirty="0" smtClean="0">
                <a:latin typeface="Calibri" pitchFamily="34" charset="0"/>
              </a:rPr>
              <a:t>)  =  </a:t>
            </a:r>
            <a:r>
              <a:rPr lang="en-US" dirty="0" smtClean="0">
                <a:solidFill>
                  <a:srgbClr val="FF0000"/>
                </a:solidFill>
                <a:latin typeface="Calibri" pitchFamily="34" charset="0"/>
              </a:rPr>
              <a:t>Q</a:t>
            </a:r>
            <a:r>
              <a:rPr lang="en-US" dirty="0" smtClean="0">
                <a:latin typeface="Calibri" pitchFamily="34" charset="0"/>
              </a:rPr>
              <a:t>[e/x]</a:t>
            </a:r>
          </a:p>
          <a:p>
            <a:r>
              <a:rPr lang="en-US" sz="2800" dirty="0" smtClean="0">
                <a:latin typeface="Calibri" pitchFamily="34" charset="0"/>
              </a:rPr>
              <a:t>WP(y=y+1, </a:t>
            </a:r>
            <a:r>
              <a:rPr lang="en-US" sz="2800" dirty="0" smtClean="0">
                <a:solidFill>
                  <a:srgbClr val="FF0000"/>
                </a:solidFill>
                <a:latin typeface="Calibri" pitchFamily="34" charset="0"/>
              </a:rPr>
              <a:t>y&lt;5</a:t>
            </a:r>
            <a:r>
              <a:rPr lang="en-US" sz="2800" dirty="0" smtClean="0">
                <a:latin typeface="Calibri" pitchFamily="34" charset="0"/>
              </a:rPr>
              <a:t>)	=  </a:t>
            </a:r>
          </a:p>
          <a:p>
            <a:pPr lvl="1">
              <a:buNone/>
            </a:pPr>
            <a:r>
              <a:rPr lang="en-US" sz="2400" dirty="0" smtClean="0">
                <a:latin typeface="Calibri" pitchFamily="34" charset="0"/>
              </a:rPr>
              <a:t>		    </a:t>
            </a:r>
            <a:r>
              <a:rPr lang="en-US" sz="2400" dirty="0" smtClean="0">
                <a:solidFill>
                  <a:srgbClr val="FF0000"/>
                </a:solidFill>
                <a:latin typeface="Calibri" pitchFamily="34" charset="0"/>
              </a:rPr>
              <a:t>(y&lt;5)</a:t>
            </a:r>
            <a:r>
              <a:rPr lang="en-US" sz="2400" dirty="0" smtClean="0">
                <a:latin typeface="Calibri" pitchFamily="34" charset="0"/>
              </a:rPr>
              <a:t> [y+1/y]  	=  </a:t>
            </a:r>
          </a:p>
          <a:p>
            <a:pPr lvl="1">
              <a:buNone/>
            </a:pPr>
            <a:r>
              <a:rPr lang="en-US" sz="2400" dirty="0" smtClean="0">
                <a:latin typeface="Calibri" pitchFamily="34" charset="0"/>
              </a:rPr>
              <a:t>          </a:t>
            </a:r>
            <a:r>
              <a:rPr lang="en-US" sz="2400" dirty="0" smtClean="0">
                <a:solidFill>
                  <a:srgbClr val="FF0000"/>
                </a:solidFill>
                <a:latin typeface="Calibri" pitchFamily="34" charset="0"/>
              </a:rPr>
              <a:t>(y+1&lt;5)               	</a:t>
            </a:r>
            <a:r>
              <a:rPr lang="en-US" sz="2400" dirty="0" smtClean="0">
                <a:latin typeface="Calibri" pitchFamily="34" charset="0"/>
              </a:rPr>
              <a:t>=</a:t>
            </a:r>
          </a:p>
          <a:p>
            <a:pPr lvl="1">
              <a:buNone/>
            </a:pPr>
            <a:r>
              <a:rPr lang="en-US" dirty="0" smtClean="0">
                <a:solidFill>
                  <a:srgbClr val="FF0000"/>
                </a:solidFill>
                <a:latin typeface="Calibri" pitchFamily="34" charset="0"/>
              </a:rPr>
              <a:t>	     </a:t>
            </a:r>
            <a:r>
              <a:rPr lang="en-US" sz="2400" dirty="0" smtClean="0">
                <a:solidFill>
                  <a:srgbClr val="FF0000"/>
                </a:solidFill>
                <a:latin typeface="Calibri" pitchFamily="34" charset="0"/>
              </a:rPr>
              <a:t>(y&lt;4)</a:t>
            </a: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WP Problem</a:t>
            </a:r>
            <a:endParaRPr lang="en-US" i="1" dirty="0">
              <a:latin typeface="Calibri" pitchFamily="34" charset="0"/>
            </a:endParaRPr>
          </a:p>
        </p:txBody>
      </p:sp>
      <p:sp>
        <p:nvSpPr>
          <p:cNvPr id="3" name="Content Placeholder 2"/>
          <p:cNvSpPr>
            <a:spLocks noGrp="1"/>
          </p:cNvSpPr>
          <p:nvPr>
            <p:ph idx="1"/>
          </p:nvPr>
        </p:nvSpPr>
        <p:spPr>
          <a:xfrm>
            <a:off x="391633" y="1604261"/>
            <a:ext cx="8382000" cy="2210862"/>
          </a:xfrm>
        </p:spPr>
        <p:txBody>
          <a:bodyPr/>
          <a:lstStyle/>
          <a:p>
            <a:r>
              <a:rPr lang="en-US" dirty="0" smtClean="0">
                <a:latin typeface="Calibri" pitchFamily="34" charset="0"/>
              </a:rPr>
              <a:t>WP(s, </a:t>
            </a:r>
            <a:r>
              <a:rPr lang="en-US" dirty="0" smtClean="0">
                <a:solidFill>
                  <a:srgbClr val="FF0000"/>
                </a:solidFill>
                <a:latin typeface="Calibri" pitchFamily="34" charset="0"/>
              </a:rPr>
              <a:t>p</a:t>
            </a:r>
            <a:r>
              <a:rPr lang="en-US" baseline="-25000" dirty="0" smtClean="0">
                <a:solidFill>
                  <a:srgbClr val="FF0000"/>
                </a:solidFill>
                <a:latin typeface="Calibri" pitchFamily="34" charset="0"/>
              </a:rPr>
              <a:t>i</a:t>
            </a:r>
            <a:r>
              <a:rPr lang="en-US" dirty="0" smtClean="0">
                <a:latin typeface="Calibri" pitchFamily="34" charset="0"/>
              </a:rPr>
              <a:t>) is not always expressible via {p</a:t>
            </a:r>
            <a:r>
              <a:rPr lang="en-US" baseline="-25000" dirty="0" smtClean="0">
                <a:latin typeface="Calibri" pitchFamily="34" charset="0"/>
              </a:rPr>
              <a:t>1</a:t>
            </a:r>
            <a:r>
              <a:rPr lang="en-US" dirty="0" smtClean="0">
                <a:latin typeface="Calibri" pitchFamily="34" charset="0"/>
              </a:rPr>
              <a:t>, …, </a:t>
            </a:r>
            <a:r>
              <a:rPr lang="en-US" dirty="0" err="1" smtClean="0">
                <a:latin typeface="Calibri" pitchFamily="34" charset="0"/>
              </a:rPr>
              <a:t>p</a:t>
            </a:r>
            <a:r>
              <a:rPr lang="en-US" baseline="-25000" dirty="0" err="1" smtClean="0">
                <a:latin typeface="Calibri" pitchFamily="34" charset="0"/>
              </a:rPr>
              <a:t>n</a:t>
            </a:r>
            <a:r>
              <a:rPr lang="en-US" dirty="0" smtClean="0">
                <a:latin typeface="Calibri" pitchFamily="34" charset="0"/>
              </a:rPr>
              <a:t>}</a:t>
            </a:r>
          </a:p>
          <a:p>
            <a:r>
              <a:rPr lang="en-US" dirty="0" smtClean="0">
                <a:latin typeface="Calibri" pitchFamily="34" charset="0"/>
              </a:rPr>
              <a:t>Example:</a:t>
            </a:r>
          </a:p>
          <a:p>
            <a:pPr lvl="1"/>
            <a:r>
              <a:rPr lang="en-US" dirty="0" smtClean="0">
                <a:latin typeface="Calibri" pitchFamily="34" charset="0"/>
              </a:rPr>
              <a:t>F = { </a:t>
            </a:r>
            <a:r>
              <a:rPr lang="en-US" dirty="0" smtClean="0">
                <a:solidFill>
                  <a:srgbClr val="FF0000"/>
                </a:solidFill>
                <a:latin typeface="Calibri" pitchFamily="34" charset="0"/>
              </a:rPr>
              <a:t>x==0</a:t>
            </a:r>
            <a:r>
              <a:rPr lang="en-US" dirty="0" smtClean="0">
                <a:latin typeface="Calibri" pitchFamily="34" charset="0"/>
              </a:rPr>
              <a:t>, </a:t>
            </a:r>
            <a:r>
              <a:rPr lang="en-US" dirty="0" smtClean="0">
                <a:solidFill>
                  <a:srgbClr val="FF0000"/>
                </a:solidFill>
                <a:latin typeface="Calibri" pitchFamily="34" charset="0"/>
              </a:rPr>
              <a:t>x==1</a:t>
            </a:r>
            <a:r>
              <a:rPr lang="en-US" dirty="0" smtClean="0">
                <a:latin typeface="Calibri" pitchFamily="34" charset="0"/>
              </a:rPr>
              <a:t>, </a:t>
            </a:r>
            <a:r>
              <a:rPr lang="en-US" dirty="0" smtClean="0">
                <a:solidFill>
                  <a:srgbClr val="FF0000"/>
                </a:solidFill>
                <a:latin typeface="Calibri" pitchFamily="34" charset="0"/>
              </a:rPr>
              <a:t>x &lt; 5</a:t>
            </a:r>
            <a:r>
              <a:rPr lang="en-US" dirty="0" smtClean="0">
                <a:latin typeface="Calibri" pitchFamily="34" charset="0"/>
              </a:rPr>
              <a:t>}</a:t>
            </a:r>
          </a:p>
          <a:p>
            <a:pPr lvl="1"/>
            <a:r>
              <a:rPr lang="en-US" dirty="0" smtClean="0">
                <a:latin typeface="Calibri" pitchFamily="34" charset="0"/>
              </a:rPr>
              <a:t>WP(x = x+1, </a:t>
            </a:r>
            <a:r>
              <a:rPr lang="en-US" dirty="0" smtClean="0">
                <a:solidFill>
                  <a:srgbClr val="FF0000"/>
                </a:solidFill>
                <a:latin typeface="Calibri" pitchFamily="34" charset="0"/>
              </a:rPr>
              <a:t>x &lt; 5</a:t>
            </a:r>
            <a:r>
              <a:rPr lang="en-US" dirty="0" smtClean="0">
                <a:latin typeface="Calibri" pitchFamily="34" charset="0"/>
              </a:rPr>
              <a:t>) = </a:t>
            </a:r>
            <a:r>
              <a:rPr lang="en-US" dirty="0" smtClean="0">
                <a:solidFill>
                  <a:srgbClr val="FF0000"/>
                </a:solidFill>
                <a:latin typeface="Calibri" pitchFamily="34" charset="0"/>
              </a:rPr>
              <a:t>x &lt; 4</a:t>
            </a: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Abstracting Expressions via </a:t>
            </a:r>
            <a:r>
              <a:rPr i="1" smtClean="0">
                <a:latin typeface="Calibri" pitchFamily="34" charset="0"/>
              </a:rPr>
              <a:t>F</a:t>
            </a:r>
            <a:endParaRPr lang="en-US" i="1" dirty="0">
              <a:latin typeface="Calibri" pitchFamily="34" charset="0"/>
            </a:endParaRPr>
          </a:p>
        </p:txBody>
      </p:sp>
      <p:sp>
        <p:nvSpPr>
          <p:cNvPr id="3" name="Content Placeholder 2"/>
          <p:cNvSpPr>
            <a:spLocks noGrp="1"/>
          </p:cNvSpPr>
          <p:nvPr>
            <p:ph idx="1"/>
          </p:nvPr>
        </p:nvSpPr>
        <p:spPr>
          <a:xfrm>
            <a:off x="497957" y="2167787"/>
            <a:ext cx="8382000" cy="2210862"/>
          </a:xfrm>
        </p:spPr>
        <p:txBody>
          <a:bodyPr/>
          <a:lstStyle/>
          <a:p>
            <a:r>
              <a:rPr lang="en-US" i="1" dirty="0" err="1" smtClean="0">
                <a:solidFill>
                  <a:srgbClr val="FF0000"/>
                </a:solidFill>
                <a:latin typeface="Calibri" pitchFamily="34" charset="0"/>
              </a:rPr>
              <a:t>Implies</a:t>
            </a:r>
            <a:r>
              <a:rPr lang="en-US" i="1" baseline="-25000" dirty="0" err="1" smtClean="0">
                <a:solidFill>
                  <a:srgbClr val="FF0000"/>
                </a:solidFill>
                <a:latin typeface="Calibri" pitchFamily="34" charset="0"/>
              </a:rPr>
              <a:t>F</a:t>
            </a:r>
            <a:r>
              <a:rPr lang="en-US" i="1" dirty="0" smtClean="0">
                <a:solidFill>
                  <a:srgbClr val="FF0000"/>
                </a:solidFill>
                <a:latin typeface="Calibri" pitchFamily="34" charset="0"/>
              </a:rPr>
              <a:t> (e)</a:t>
            </a:r>
          </a:p>
          <a:p>
            <a:pPr lvl="1"/>
            <a:r>
              <a:rPr lang="en-US" dirty="0" smtClean="0">
                <a:latin typeface="Calibri" pitchFamily="34" charset="0"/>
              </a:rPr>
              <a:t>Best Boolean function over </a:t>
            </a:r>
            <a:r>
              <a:rPr lang="en-US" i="1" dirty="0" smtClean="0">
                <a:latin typeface="Calibri" pitchFamily="34" charset="0"/>
              </a:rPr>
              <a:t>F</a:t>
            </a:r>
            <a:r>
              <a:rPr lang="en-US" dirty="0" smtClean="0">
                <a:latin typeface="Calibri" pitchFamily="34" charset="0"/>
              </a:rPr>
              <a:t> that implies </a:t>
            </a:r>
            <a:r>
              <a:rPr lang="en-US" i="1" dirty="0" smtClean="0">
                <a:latin typeface="Calibri" pitchFamily="34" charset="0"/>
              </a:rPr>
              <a:t>e.</a:t>
            </a:r>
          </a:p>
          <a:p>
            <a:r>
              <a:rPr lang="en-US" i="1" dirty="0" err="1" smtClean="0">
                <a:solidFill>
                  <a:srgbClr val="FF0000"/>
                </a:solidFill>
                <a:latin typeface="Calibri" pitchFamily="34" charset="0"/>
              </a:rPr>
              <a:t>ImpliedBy</a:t>
            </a:r>
            <a:r>
              <a:rPr lang="en-US" i="1" baseline="-25000" dirty="0" err="1" smtClean="0">
                <a:solidFill>
                  <a:srgbClr val="FF0000"/>
                </a:solidFill>
                <a:latin typeface="Calibri" pitchFamily="34" charset="0"/>
              </a:rPr>
              <a:t>F</a:t>
            </a:r>
            <a:r>
              <a:rPr lang="en-US" i="1" dirty="0" smtClean="0">
                <a:solidFill>
                  <a:srgbClr val="FF0000"/>
                </a:solidFill>
                <a:latin typeface="Calibri" pitchFamily="34" charset="0"/>
              </a:rPr>
              <a:t> (e)</a:t>
            </a:r>
          </a:p>
          <a:p>
            <a:pPr lvl="1"/>
            <a:r>
              <a:rPr lang="en-US" dirty="0" smtClean="0">
                <a:latin typeface="Calibri" pitchFamily="34" charset="0"/>
              </a:rPr>
              <a:t>Best Boolean function over </a:t>
            </a:r>
            <a:r>
              <a:rPr lang="en-US" i="1" dirty="0" smtClean="0">
                <a:latin typeface="Calibri" pitchFamily="34" charset="0"/>
              </a:rPr>
              <a:t>F</a:t>
            </a:r>
            <a:r>
              <a:rPr lang="en-US" dirty="0" smtClean="0">
                <a:latin typeface="Calibri" pitchFamily="34" charset="0"/>
              </a:rPr>
              <a:t> that is implied by </a:t>
            </a:r>
            <a:r>
              <a:rPr lang="en-US" i="1" dirty="0" smtClean="0">
                <a:latin typeface="Calibri" pitchFamily="34" charset="0"/>
              </a:rPr>
              <a:t>e.</a:t>
            </a:r>
          </a:p>
          <a:p>
            <a:pPr lvl="1"/>
            <a:r>
              <a:rPr lang="en-US" i="1" dirty="0" err="1" smtClean="0">
                <a:latin typeface="Calibri" pitchFamily="34" charset="0"/>
              </a:rPr>
              <a:t>ImpliedBy</a:t>
            </a:r>
            <a:r>
              <a:rPr lang="en-US" i="1" baseline="-25000" dirty="0" err="1" smtClean="0">
                <a:latin typeface="Calibri" pitchFamily="34" charset="0"/>
              </a:rPr>
              <a:t>F</a:t>
            </a:r>
            <a:r>
              <a:rPr lang="en-US" i="1" dirty="0" smtClean="0">
                <a:latin typeface="Calibri" pitchFamily="34" charset="0"/>
              </a:rPr>
              <a:t> (e) = not </a:t>
            </a:r>
            <a:r>
              <a:rPr lang="en-US" i="1" dirty="0" err="1" smtClean="0">
                <a:latin typeface="Calibri" pitchFamily="34" charset="0"/>
              </a:rPr>
              <a:t>Implies</a:t>
            </a:r>
            <a:r>
              <a:rPr lang="en-US" i="1" baseline="-25000" dirty="0" err="1" smtClean="0">
                <a:latin typeface="Calibri" pitchFamily="34" charset="0"/>
              </a:rPr>
              <a:t>F</a:t>
            </a:r>
            <a:r>
              <a:rPr lang="en-US" i="1" dirty="0" smtClean="0">
                <a:latin typeface="Calibri" pitchFamily="34" charset="0"/>
              </a:rPr>
              <a:t> (</a:t>
            </a:r>
            <a:r>
              <a:rPr lang="en-US" i="1" dirty="0" smtClean="0">
                <a:latin typeface="Calibri" pitchFamily="34" charset="0"/>
                <a:sym typeface="Symbol"/>
              </a:rPr>
              <a:t>not </a:t>
            </a:r>
            <a:r>
              <a:rPr lang="en-US" i="1" dirty="0" smtClean="0">
                <a:latin typeface="Calibri" pitchFamily="34" charset="0"/>
              </a:rPr>
              <a:t>e)</a:t>
            </a:r>
            <a:endParaRPr lang="en-US"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Implies</a:t>
            </a:r>
            <a:r>
              <a:rPr baseline="-25000" smtClean="0"/>
              <a:t>F</a:t>
            </a:r>
            <a:r>
              <a:rPr smtClean="0"/>
              <a:t>(e) and ImpliedBy</a:t>
            </a:r>
            <a:r>
              <a:rPr baseline="-25000" smtClean="0"/>
              <a:t>F</a:t>
            </a:r>
            <a:r>
              <a:rPr smtClean="0"/>
              <a:t>(e) </a:t>
            </a:r>
            <a:endParaRPr lang="en-US" dirty="0">
              <a:latin typeface="Calibri" pitchFamily="34" charset="0"/>
            </a:endParaRPr>
          </a:p>
        </p:txBody>
      </p:sp>
      <p:grpSp>
        <p:nvGrpSpPr>
          <p:cNvPr id="3" name="Group 65"/>
          <p:cNvGrpSpPr>
            <a:grpSpLocks/>
          </p:cNvGrpSpPr>
          <p:nvPr/>
        </p:nvGrpSpPr>
        <p:grpSpPr bwMode="auto">
          <a:xfrm>
            <a:off x="3048000" y="2667000"/>
            <a:ext cx="3352800" cy="2286000"/>
            <a:chOff x="1920" y="1680"/>
            <a:chExt cx="2112" cy="1440"/>
          </a:xfrm>
        </p:grpSpPr>
        <p:sp>
          <p:nvSpPr>
            <p:cNvPr id="61" name="Line 12"/>
            <p:cNvSpPr>
              <a:spLocks noChangeShapeType="1"/>
            </p:cNvSpPr>
            <p:nvPr/>
          </p:nvSpPr>
          <p:spPr bwMode="auto">
            <a:xfrm rot="-5400000">
              <a:off x="2976" y="2064"/>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62" name="Line 13"/>
            <p:cNvSpPr>
              <a:spLocks noChangeShapeType="1"/>
            </p:cNvSpPr>
            <p:nvPr/>
          </p:nvSpPr>
          <p:spPr bwMode="auto">
            <a:xfrm rot="-5400000">
              <a:off x="2976" y="1776"/>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63" name="Line 14"/>
            <p:cNvSpPr>
              <a:spLocks noChangeShapeType="1"/>
            </p:cNvSpPr>
            <p:nvPr/>
          </p:nvSpPr>
          <p:spPr bwMode="auto">
            <a:xfrm rot="-5400000">
              <a:off x="2976" y="1488"/>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64" name="Line 15"/>
            <p:cNvSpPr>
              <a:spLocks noChangeShapeType="1"/>
            </p:cNvSpPr>
            <p:nvPr/>
          </p:nvSpPr>
          <p:spPr bwMode="auto">
            <a:xfrm rot="-5400000">
              <a:off x="2976" y="1200"/>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65" name="Line 16"/>
            <p:cNvSpPr>
              <a:spLocks noChangeShapeType="1"/>
            </p:cNvSpPr>
            <p:nvPr/>
          </p:nvSpPr>
          <p:spPr bwMode="auto">
            <a:xfrm rot="-5400000">
              <a:off x="2976" y="912"/>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66" name="Line 19"/>
            <p:cNvSpPr>
              <a:spLocks noChangeShapeType="1"/>
            </p:cNvSpPr>
            <p:nvPr/>
          </p:nvSpPr>
          <p:spPr bwMode="auto">
            <a:xfrm rot="-5400000">
              <a:off x="2976" y="624"/>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grpSp>
      <p:grpSp>
        <p:nvGrpSpPr>
          <p:cNvPr id="5" name="Group 66"/>
          <p:cNvGrpSpPr>
            <a:grpSpLocks/>
          </p:cNvGrpSpPr>
          <p:nvPr/>
        </p:nvGrpSpPr>
        <p:grpSpPr bwMode="auto">
          <a:xfrm>
            <a:off x="3276600" y="2438400"/>
            <a:ext cx="2286000" cy="3352800"/>
            <a:chOff x="2064" y="1536"/>
            <a:chExt cx="1440" cy="2112"/>
          </a:xfrm>
        </p:grpSpPr>
        <p:sp>
          <p:nvSpPr>
            <p:cNvPr id="68" name="Line 6"/>
            <p:cNvSpPr>
              <a:spLocks noChangeShapeType="1"/>
            </p:cNvSpPr>
            <p:nvPr/>
          </p:nvSpPr>
          <p:spPr bwMode="auto">
            <a:xfrm>
              <a:off x="2352" y="1536"/>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69" name="Line 7"/>
            <p:cNvSpPr>
              <a:spLocks noChangeShapeType="1"/>
            </p:cNvSpPr>
            <p:nvPr/>
          </p:nvSpPr>
          <p:spPr bwMode="auto">
            <a:xfrm>
              <a:off x="2640" y="1536"/>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70" name="Line 8"/>
            <p:cNvSpPr>
              <a:spLocks noChangeShapeType="1"/>
            </p:cNvSpPr>
            <p:nvPr/>
          </p:nvSpPr>
          <p:spPr bwMode="auto">
            <a:xfrm>
              <a:off x="2928" y="1536"/>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71" name="Line 9"/>
            <p:cNvSpPr>
              <a:spLocks noChangeShapeType="1"/>
            </p:cNvSpPr>
            <p:nvPr/>
          </p:nvSpPr>
          <p:spPr bwMode="auto">
            <a:xfrm>
              <a:off x="3216" y="1536"/>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72" name="Line 10"/>
            <p:cNvSpPr>
              <a:spLocks noChangeShapeType="1"/>
            </p:cNvSpPr>
            <p:nvPr/>
          </p:nvSpPr>
          <p:spPr bwMode="auto">
            <a:xfrm>
              <a:off x="3504" y="1536"/>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73" name="Line 18"/>
            <p:cNvSpPr>
              <a:spLocks noChangeShapeType="1"/>
            </p:cNvSpPr>
            <p:nvPr/>
          </p:nvSpPr>
          <p:spPr bwMode="auto">
            <a:xfrm>
              <a:off x="2064" y="1536"/>
              <a:ext cx="0" cy="2112"/>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endParaRPr lang="en-US"/>
            </a:p>
          </p:txBody>
        </p:sp>
      </p:grpSp>
      <p:grpSp>
        <p:nvGrpSpPr>
          <p:cNvPr id="6" name="Group 70"/>
          <p:cNvGrpSpPr>
            <a:grpSpLocks/>
          </p:cNvGrpSpPr>
          <p:nvPr/>
        </p:nvGrpSpPr>
        <p:grpSpPr bwMode="auto">
          <a:xfrm>
            <a:off x="533400" y="2667000"/>
            <a:ext cx="5029200" cy="2286000"/>
            <a:chOff x="336" y="1680"/>
            <a:chExt cx="3168" cy="1440"/>
          </a:xfrm>
        </p:grpSpPr>
        <p:grpSp>
          <p:nvGrpSpPr>
            <p:cNvPr id="7" name="Group 54"/>
            <p:cNvGrpSpPr>
              <a:grpSpLocks/>
            </p:cNvGrpSpPr>
            <p:nvPr/>
          </p:nvGrpSpPr>
          <p:grpSpPr bwMode="auto">
            <a:xfrm>
              <a:off x="2064" y="1680"/>
              <a:ext cx="1440" cy="1440"/>
              <a:chOff x="3648" y="1680"/>
              <a:chExt cx="1440" cy="1440"/>
            </a:xfrm>
          </p:grpSpPr>
          <p:sp>
            <p:nvSpPr>
              <p:cNvPr id="78" name="Rectangle 31"/>
              <p:cNvSpPr>
                <a:spLocks noChangeArrowheads="1"/>
              </p:cNvSpPr>
              <p:nvPr/>
            </p:nvSpPr>
            <p:spPr bwMode="auto">
              <a:xfrm>
                <a:off x="3936" y="2256"/>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79" name="Rectangle 32"/>
              <p:cNvSpPr>
                <a:spLocks noChangeArrowheads="1"/>
              </p:cNvSpPr>
              <p:nvPr/>
            </p:nvSpPr>
            <p:spPr bwMode="auto">
              <a:xfrm>
                <a:off x="4224" y="2256"/>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80" name="Rectangle 33"/>
              <p:cNvSpPr>
                <a:spLocks noChangeArrowheads="1"/>
              </p:cNvSpPr>
              <p:nvPr/>
            </p:nvSpPr>
            <p:spPr bwMode="auto">
              <a:xfrm>
                <a:off x="4224" y="2544"/>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81" name="Rectangle 34"/>
              <p:cNvSpPr>
                <a:spLocks noChangeArrowheads="1"/>
              </p:cNvSpPr>
              <p:nvPr/>
            </p:nvSpPr>
            <p:spPr bwMode="auto">
              <a:xfrm>
                <a:off x="4224" y="1968"/>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82" name="Rectangle 35"/>
              <p:cNvSpPr>
                <a:spLocks noChangeArrowheads="1"/>
              </p:cNvSpPr>
              <p:nvPr/>
            </p:nvSpPr>
            <p:spPr bwMode="auto">
              <a:xfrm>
                <a:off x="4512" y="2256"/>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83" name="Rectangle 36"/>
              <p:cNvSpPr>
                <a:spLocks noChangeArrowheads="1"/>
              </p:cNvSpPr>
              <p:nvPr/>
            </p:nvSpPr>
            <p:spPr bwMode="auto">
              <a:xfrm>
                <a:off x="4512" y="2544"/>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84" name="Rectangle 37"/>
              <p:cNvSpPr>
                <a:spLocks noChangeArrowheads="1"/>
              </p:cNvSpPr>
              <p:nvPr/>
            </p:nvSpPr>
            <p:spPr bwMode="auto">
              <a:xfrm>
                <a:off x="3936" y="1968"/>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85" name="Rectangle 38"/>
              <p:cNvSpPr>
                <a:spLocks noChangeArrowheads="1"/>
              </p:cNvSpPr>
              <p:nvPr/>
            </p:nvSpPr>
            <p:spPr bwMode="auto">
              <a:xfrm>
                <a:off x="4224" y="1680"/>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86" name="Rectangle 39"/>
              <p:cNvSpPr>
                <a:spLocks noChangeArrowheads="1"/>
              </p:cNvSpPr>
              <p:nvPr/>
            </p:nvSpPr>
            <p:spPr bwMode="auto">
              <a:xfrm>
                <a:off x="4512" y="1680"/>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87" name="Rectangle 40"/>
              <p:cNvSpPr>
                <a:spLocks noChangeArrowheads="1"/>
              </p:cNvSpPr>
              <p:nvPr/>
            </p:nvSpPr>
            <p:spPr bwMode="auto">
              <a:xfrm>
                <a:off x="4512" y="1968"/>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88" name="Rectangle 41"/>
              <p:cNvSpPr>
                <a:spLocks noChangeArrowheads="1"/>
              </p:cNvSpPr>
              <p:nvPr/>
            </p:nvSpPr>
            <p:spPr bwMode="auto">
              <a:xfrm>
                <a:off x="4800" y="1968"/>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89" name="Rectangle 42"/>
              <p:cNvSpPr>
                <a:spLocks noChangeArrowheads="1"/>
              </p:cNvSpPr>
              <p:nvPr/>
            </p:nvSpPr>
            <p:spPr bwMode="auto">
              <a:xfrm>
                <a:off x="4800" y="2256"/>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90" name="Rectangle 43"/>
              <p:cNvSpPr>
                <a:spLocks noChangeArrowheads="1"/>
              </p:cNvSpPr>
              <p:nvPr/>
            </p:nvSpPr>
            <p:spPr bwMode="auto">
              <a:xfrm>
                <a:off x="4800" y="2544"/>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91" name="Rectangle 44"/>
              <p:cNvSpPr>
                <a:spLocks noChangeArrowheads="1"/>
              </p:cNvSpPr>
              <p:nvPr/>
            </p:nvSpPr>
            <p:spPr bwMode="auto">
              <a:xfrm>
                <a:off x="4224" y="2832"/>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92" name="Rectangle 45"/>
              <p:cNvSpPr>
                <a:spLocks noChangeArrowheads="1"/>
              </p:cNvSpPr>
              <p:nvPr/>
            </p:nvSpPr>
            <p:spPr bwMode="auto">
              <a:xfrm>
                <a:off x="4512" y="2832"/>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93" name="Rectangle 46"/>
              <p:cNvSpPr>
                <a:spLocks noChangeArrowheads="1"/>
              </p:cNvSpPr>
              <p:nvPr/>
            </p:nvSpPr>
            <p:spPr bwMode="auto">
              <a:xfrm>
                <a:off x="3936" y="2544"/>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94" name="Rectangle 47"/>
              <p:cNvSpPr>
                <a:spLocks noChangeArrowheads="1"/>
              </p:cNvSpPr>
              <p:nvPr/>
            </p:nvSpPr>
            <p:spPr bwMode="auto">
              <a:xfrm>
                <a:off x="3648" y="2544"/>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95" name="Rectangle 48"/>
              <p:cNvSpPr>
                <a:spLocks noChangeArrowheads="1"/>
              </p:cNvSpPr>
              <p:nvPr/>
            </p:nvSpPr>
            <p:spPr bwMode="auto">
              <a:xfrm>
                <a:off x="3648" y="2256"/>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96" name="Rectangle 52"/>
              <p:cNvSpPr>
                <a:spLocks noChangeArrowheads="1"/>
              </p:cNvSpPr>
              <p:nvPr/>
            </p:nvSpPr>
            <p:spPr bwMode="auto">
              <a:xfrm>
                <a:off x="3936" y="2832"/>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sp>
            <p:nvSpPr>
              <p:cNvPr id="97" name="Rectangle 53"/>
              <p:cNvSpPr>
                <a:spLocks noChangeArrowheads="1"/>
              </p:cNvSpPr>
              <p:nvPr/>
            </p:nvSpPr>
            <p:spPr bwMode="auto">
              <a:xfrm>
                <a:off x="4800" y="2832"/>
                <a:ext cx="288" cy="288"/>
              </a:xfrm>
              <a:prstGeom prst="rect">
                <a:avLst/>
              </a:prstGeom>
              <a:solidFill>
                <a:schemeClr val="folHlink">
                  <a:alpha val="47000"/>
                </a:schemeClr>
              </a:solidFill>
              <a:ln w="9525">
                <a:noFill/>
                <a:miter lim="800000"/>
                <a:headEnd/>
                <a:tailEnd/>
              </a:ln>
              <a:effectLst/>
            </p:spPr>
            <p:txBody>
              <a:bodyPr wrap="none" anchor="ctr"/>
              <a:lstStyle/>
              <a:p>
                <a:endParaRPr lang="en-US"/>
              </a:p>
            </p:txBody>
          </p:sp>
        </p:grpSp>
        <p:sp>
          <p:nvSpPr>
            <p:cNvPr id="76" name="Rectangle 60"/>
            <p:cNvSpPr>
              <a:spLocks noChangeArrowheads="1"/>
            </p:cNvSpPr>
            <p:nvPr/>
          </p:nvSpPr>
          <p:spPr bwMode="auto">
            <a:xfrm>
              <a:off x="336" y="2112"/>
              <a:ext cx="960" cy="288"/>
            </a:xfrm>
            <a:prstGeom prst="rect">
              <a:avLst/>
            </a:prstGeom>
            <a:solidFill>
              <a:schemeClr val="folHlink"/>
            </a:solidFill>
            <a:ln w="9525">
              <a:solidFill>
                <a:srgbClr val="FFFF00"/>
              </a:solidFill>
              <a:miter lim="800000"/>
              <a:headEnd/>
              <a:tailEnd/>
            </a:ln>
            <a:effectLst/>
          </p:spPr>
          <p:txBody>
            <a:bodyPr wrap="none" anchor="ctr"/>
            <a:lstStyle/>
            <a:p>
              <a:pPr algn="ctr"/>
              <a:r>
                <a:rPr lang="en-US" dirty="0" err="1">
                  <a:solidFill>
                    <a:schemeClr val="bg1"/>
                  </a:solidFill>
                </a:rPr>
                <a:t>ImpliedBy</a:t>
              </a:r>
              <a:r>
                <a:rPr lang="en-US" baseline="-25000" dirty="0" err="1">
                  <a:solidFill>
                    <a:schemeClr val="bg1"/>
                  </a:solidFill>
                </a:rPr>
                <a:t>F</a:t>
              </a:r>
              <a:r>
                <a:rPr lang="en-US" dirty="0">
                  <a:solidFill>
                    <a:schemeClr val="bg1"/>
                  </a:solidFill>
                </a:rPr>
                <a:t>(e)</a:t>
              </a:r>
              <a:endParaRPr lang="en-US" sz="4000" dirty="0">
                <a:solidFill>
                  <a:schemeClr val="bg1"/>
                </a:solidFill>
              </a:endParaRPr>
            </a:p>
          </p:txBody>
        </p:sp>
        <p:cxnSp>
          <p:nvCxnSpPr>
            <p:cNvPr id="77" name="AutoShape 61"/>
            <p:cNvCxnSpPr>
              <a:cxnSpLocks noChangeShapeType="1"/>
              <a:stCxn id="76" idx="3"/>
              <a:endCxn id="95" idx="1"/>
            </p:cNvCxnSpPr>
            <p:nvPr/>
          </p:nvCxnSpPr>
          <p:spPr bwMode="auto">
            <a:xfrm>
              <a:off x="1296" y="2256"/>
              <a:ext cx="768" cy="144"/>
            </a:xfrm>
            <a:prstGeom prst="straightConnector1">
              <a:avLst/>
            </a:prstGeom>
            <a:noFill/>
            <a:ln w="38100">
              <a:solidFill>
                <a:srgbClr val="FFFF00"/>
              </a:solidFill>
              <a:round/>
              <a:headEnd/>
              <a:tailEnd/>
            </a:ln>
            <a:effectLst/>
          </p:spPr>
        </p:cxnSp>
      </p:grpSp>
      <p:grpSp>
        <p:nvGrpSpPr>
          <p:cNvPr id="8" name="Group 63"/>
          <p:cNvGrpSpPr>
            <a:grpSpLocks/>
          </p:cNvGrpSpPr>
          <p:nvPr/>
        </p:nvGrpSpPr>
        <p:grpSpPr bwMode="auto">
          <a:xfrm>
            <a:off x="3668713" y="1981200"/>
            <a:ext cx="4191000" cy="2728913"/>
            <a:chOff x="2304" y="1248"/>
            <a:chExt cx="2640" cy="1719"/>
          </a:xfrm>
        </p:grpSpPr>
        <p:sp>
          <p:nvSpPr>
            <p:cNvPr id="99" name="Oval 4"/>
            <p:cNvSpPr>
              <a:spLocks noChangeArrowheads="1"/>
            </p:cNvSpPr>
            <p:nvPr/>
          </p:nvSpPr>
          <p:spPr bwMode="auto">
            <a:xfrm>
              <a:off x="2304" y="1911"/>
              <a:ext cx="1200" cy="1056"/>
            </a:xfrm>
            <a:prstGeom prst="ellipse">
              <a:avLst/>
            </a:prstGeom>
            <a:solidFill>
              <a:srgbClr val="FF0000">
                <a:alpha val="59000"/>
              </a:srgbClr>
            </a:solidFill>
            <a:ln w="9525">
              <a:solidFill>
                <a:srgbClr val="FF0000"/>
              </a:solidFill>
              <a:round/>
              <a:headEnd/>
              <a:tailEnd/>
            </a:ln>
            <a:effectLst/>
          </p:spPr>
          <p:txBody>
            <a:bodyPr wrap="none" anchor="ctr"/>
            <a:lstStyle/>
            <a:p>
              <a:endParaRPr lang="en-US"/>
            </a:p>
          </p:txBody>
        </p:sp>
        <p:cxnSp>
          <p:nvCxnSpPr>
            <p:cNvPr id="100" name="AutoShape 55"/>
            <p:cNvCxnSpPr>
              <a:cxnSpLocks noChangeShapeType="1"/>
              <a:stCxn id="99" idx="7"/>
              <a:endCxn id="101" idx="1"/>
            </p:cNvCxnSpPr>
            <p:nvPr/>
          </p:nvCxnSpPr>
          <p:spPr bwMode="auto">
            <a:xfrm flipV="1">
              <a:off x="3328" y="1392"/>
              <a:ext cx="1232" cy="674"/>
            </a:xfrm>
            <a:prstGeom prst="straightConnector1">
              <a:avLst/>
            </a:prstGeom>
            <a:noFill/>
            <a:ln w="38100">
              <a:solidFill>
                <a:srgbClr val="FF0000"/>
              </a:solidFill>
              <a:round/>
              <a:headEnd/>
              <a:tailEnd/>
            </a:ln>
            <a:effectLst/>
          </p:spPr>
        </p:cxnSp>
        <p:sp>
          <p:nvSpPr>
            <p:cNvPr id="101" name="Rectangle 57"/>
            <p:cNvSpPr>
              <a:spLocks noChangeArrowheads="1"/>
            </p:cNvSpPr>
            <p:nvPr/>
          </p:nvSpPr>
          <p:spPr bwMode="auto">
            <a:xfrm>
              <a:off x="4560" y="1248"/>
              <a:ext cx="384" cy="288"/>
            </a:xfrm>
            <a:prstGeom prst="rect">
              <a:avLst/>
            </a:prstGeom>
            <a:solidFill>
              <a:srgbClr val="FF0000">
                <a:alpha val="59000"/>
              </a:srgbClr>
            </a:solidFill>
            <a:ln w="9525">
              <a:solidFill>
                <a:srgbClr val="FF0000"/>
              </a:solidFill>
              <a:miter lim="800000"/>
              <a:headEnd/>
              <a:tailEnd/>
            </a:ln>
            <a:effectLst/>
          </p:spPr>
          <p:txBody>
            <a:bodyPr wrap="none" anchor="ctr"/>
            <a:lstStyle/>
            <a:p>
              <a:pPr algn="ctr"/>
              <a:r>
                <a:rPr lang="en-US" sz="2400">
                  <a:solidFill>
                    <a:schemeClr val="bg1"/>
                  </a:solidFill>
                </a:rPr>
                <a:t>e</a:t>
              </a:r>
            </a:p>
          </p:txBody>
        </p:sp>
      </p:grpSp>
      <p:grpSp>
        <p:nvGrpSpPr>
          <p:cNvPr id="9" name="Group 69"/>
          <p:cNvGrpSpPr>
            <a:grpSpLocks/>
          </p:cNvGrpSpPr>
          <p:nvPr/>
        </p:nvGrpSpPr>
        <p:grpSpPr bwMode="auto">
          <a:xfrm>
            <a:off x="3733800" y="3124200"/>
            <a:ext cx="1905000" cy="3124200"/>
            <a:chOff x="2352" y="1968"/>
            <a:chExt cx="1200" cy="1968"/>
          </a:xfrm>
        </p:grpSpPr>
        <p:grpSp>
          <p:nvGrpSpPr>
            <p:cNvPr id="10" name="Group 27"/>
            <p:cNvGrpSpPr>
              <a:grpSpLocks/>
            </p:cNvGrpSpPr>
            <p:nvPr/>
          </p:nvGrpSpPr>
          <p:grpSpPr bwMode="auto">
            <a:xfrm>
              <a:off x="2352" y="1968"/>
              <a:ext cx="864" cy="864"/>
              <a:chOff x="3264" y="1968"/>
              <a:chExt cx="864" cy="864"/>
            </a:xfrm>
          </p:grpSpPr>
          <p:sp>
            <p:nvSpPr>
              <p:cNvPr id="106" name="Rectangle 21"/>
              <p:cNvSpPr>
                <a:spLocks noChangeArrowheads="1"/>
              </p:cNvSpPr>
              <p:nvPr/>
            </p:nvSpPr>
            <p:spPr bwMode="auto">
              <a:xfrm>
                <a:off x="3264" y="2256"/>
                <a:ext cx="288" cy="288"/>
              </a:xfrm>
              <a:prstGeom prst="rect">
                <a:avLst/>
              </a:prstGeom>
              <a:solidFill>
                <a:srgbClr val="0066FF">
                  <a:alpha val="67000"/>
                </a:srgbClr>
              </a:solidFill>
              <a:ln w="9525">
                <a:solidFill>
                  <a:srgbClr val="0066FF"/>
                </a:solidFill>
                <a:miter lim="800000"/>
                <a:headEnd/>
                <a:tailEnd/>
              </a:ln>
              <a:effectLst/>
            </p:spPr>
            <p:txBody>
              <a:bodyPr wrap="none" anchor="ctr"/>
              <a:lstStyle/>
              <a:p>
                <a:endParaRPr lang="en-US"/>
              </a:p>
            </p:txBody>
          </p:sp>
          <p:sp>
            <p:nvSpPr>
              <p:cNvPr id="107" name="Rectangle 22"/>
              <p:cNvSpPr>
                <a:spLocks noChangeArrowheads="1"/>
              </p:cNvSpPr>
              <p:nvPr/>
            </p:nvSpPr>
            <p:spPr bwMode="auto">
              <a:xfrm>
                <a:off x="3552" y="2256"/>
                <a:ext cx="288" cy="288"/>
              </a:xfrm>
              <a:prstGeom prst="rect">
                <a:avLst/>
              </a:prstGeom>
              <a:solidFill>
                <a:srgbClr val="0066FF">
                  <a:alpha val="67000"/>
                </a:srgbClr>
              </a:solidFill>
              <a:ln w="9525">
                <a:solidFill>
                  <a:srgbClr val="0066FF"/>
                </a:solidFill>
                <a:miter lim="800000"/>
                <a:headEnd/>
                <a:tailEnd/>
              </a:ln>
              <a:effectLst/>
            </p:spPr>
            <p:txBody>
              <a:bodyPr wrap="none" anchor="ctr"/>
              <a:lstStyle/>
              <a:p>
                <a:endParaRPr lang="en-US"/>
              </a:p>
            </p:txBody>
          </p:sp>
          <p:sp>
            <p:nvSpPr>
              <p:cNvPr id="108" name="Rectangle 23"/>
              <p:cNvSpPr>
                <a:spLocks noChangeArrowheads="1"/>
              </p:cNvSpPr>
              <p:nvPr/>
            </p:nvSpPr>
            <p:spPr bwMode="auto">
              <a:xfrm>
                <a:off x="3552" y="2544"/>
                <a:ext cx="288" cy="288"/>
              </a:xfrm>
              <a:prstGeom prst="rect">
                <a:avLst/>
              </a:prstGeom>
              <a:solidFill>
                <a:srgbClr val="0066FF">
                  <a:alpha val="67000"/>
                </a:srgbClr>
              </a:solidFill>
              <a:ln w="9525">
                <a:solidFill>
                  <a:srgbClr val="0066FF"/>
                </a:solidFill>
                <a:miter lim="800000"/>
                <a:headEnd/>
                <a:tailEnd/>
              </a:ln>
              <a:effectLst/>
            </p:spPr>
            <p:txBody>
              <a:bodyPr wrap="none" anchor="ctr"/>
              <a:lstStyle/>
              <a:p>
                <a:endParaRPr lang="en-US"/>
              </a:p>
            </p:txBody>
          </p:sp>
          <p:sp>
            <p:nvSpPr>
              <p:cNvPr id="109" name="Rectangle 24"/>
              <p:cNvSpPr>
                <a:spLocks noChangeArrowheads="1"/>
              </p:cNvSpPr>
              <p:nvPr/>
            </p:nvSpPr>
            <p:spPr bwMode="auto">
              <a:xfrm>
                <a:off x="3552" y="1968"/>
                <a:ext cx="288" cy="288"/>
              </a:xfrm>
              <a:prstGeom prst="rect">
                <a:avLst/>
              </a:prstGeom>
              <a:solidFill>
                <a:srgbClr val="0066FF">
                  <a:alpha val="67000"/>
                </a:srgbClr>
              </a:solidFill>
              <a:ln w="9525">
                <a:solidFill>
                  <a:srgbClr val="0066FF"/>
                </a:solidFill>
                <a:miter lim="800000"/>
                <a:headEnd/>
                <a:tailEnd/>
              </a:ln>
              <a:effectLst/>
            </p:spPr>
            <p:txBody>
              <a:bodyPr wrap="none" anchor="ctr"/>
              <a:lstStyle/>
              <a:p>
                <a:endParaRPr lang="en-US"/>
              </a:p>
            </p:txBody>
          </p:sp>
          <p:sp>
            <p:nvSpPr>
              <p:cNvPr id="110" name="Rectangle 25"/>
              <p:cNvSpPr>
                <a:spLocks noChangeArrowheads="1"/>
              </p:cNvSpPr>
              <p:nvPr/>
            </p:nvSpPr>
            <p:spPr bwMode="auto">
              <a:xfrm>
                <a:off x="3840" y="2256"/>
                <a:ext cx="288" cy="288"/>
              </a:xfrm>
              <a:prstGeom prst="rect">
                <a:avLst/>
              </a:prstGeom>
              <a:solidFill>
                <a:srgbClr val="0066FF">
                  <a:alpha val="67000"/>
                </a:srgbClr>
              </a:solidFill>
              <a:ln w="9525">
                <a:solidFill>
                  <a:srgbClr val="0066FF"/>
                </a:solidFill>
                <a:miter lim="800000"/>
                <a:headEnd/>
                <a:tailEnd/>
              </a:ln>
              <a:effectLst/>
            </p:spPr>
            <p:txBody>
              <a:bodyPr wrap="none" anchor="ctr"/>
              <a:lstStyle/>
              <a:p>
                <a:endParaRPr lang="en-US"/>
              </a:p>
            </p:txBody>
          </p:sp>
          <p:sp>
            <p:nvSpPr>
              <p:cNvPr id="111" name="Rectangle 26"/>
              <p:cNvSpPr>
                <a:spLocks noChangeArrowheads="1"/>
              </p:cNvSpPr>
              <p:nvPr/>
            </p:nvSpPr>
            <p:spPr bwMode="auto">
              <a:xfrm>
                <a:off x="3840" y="2544"/>
                <a:ext cx="288" cy="288"/>
              </a:xfrm>
              <a:prstGeom prst="rect">
                <a:avLst/>
              </a:prstGeom>
              <a:solidFill>
                <a:srgbClr val="0066FF">
                  <a:alpha val="67000"/>
                </a:srgbClr>
              </a:solidFill>
              <a:ln w="9525">
                <a:solidFill>
                  <a:srgbClr val="0066FF"/>
                </a:solidFill>
                <a:miter lim="800000"/>
                <a:headEnd/>
                <a:tailEnd/>
              </a:ln>
              <a:effectLst/>
            </p:spPr>
            <p:txBody>
              <a:bodyPr wrap="none" anchor="ctr"/>
              <a:lstStyle/>
              <a:p>
                <a:endParaRPr lang="en-US"/>
              </a:p>
            </p:txBody>
          </p:sp>
        </p:grpSp>
        <p:cxnSp>
          <p:nvCxnSpPr>
            <p:cNvPr id="104" name="AutoShape 58"/>
            <p:cNvCxnSpPr>
              <a:cxnSpLocks noChangeShapeType="1"/>
              <a:stCxn id="108" idx="2"/>
              <a:endCxn id="105" idx="0"/>
            </p:cNvCxnSpPr>
            <p:nvPr/>
          </p:nvCxnSpPr>
          <p:spPr bwMode="auto">
            <a:xfrm>
              <a:off x="2784" y="2832"/>
              <a:ext cx="336" cy="816"/>
            </a:xfrm>
            <a:prstGeom prst="straightConnector1">
              <a:avLst/>
            </a:prstGeom>
            <a:noFill/>
            <a:ln w="38100">
              <a:solidFill>
                <a:srgbClr val="0066FF"/>
              </a:solidFill>
              <a:round/>
              <a:headEnd/>
              <a:tailEnd/>
            </a:ln>
            <a:effectLst/>
          </p:spPr>
        </p:cxnSp>
        <p:sp>
          <p:nvSpPr>
            <p:cNvPr id="105" name="Rectangle 59"/>
            <p:cNvSpPr>
              <a:spLocks noChangeArrowheads="1"/>
            </p:cNvSpPr>
            <p:nvPr/>
          </p:nvSpPr>
          <p:spPr bwMode="auto">
            <a:xfrm>
              <a:off x="2688" y="3648"/>
              <a:ext cx="864" cy="288"/>
            </a:xfrm>
            <a:prstGeom prst="rect">
              <a:avLst/>
            </a:prstGeom>
            <a:solidFill>
              <a:srgbClr val="0066FF">
                <a:alpha val="67000"/>
              </a:srgbClr>
            </a:solidFill>
            <a:ln w="9525">
              <a:noFill/>
              <a:miter lim="800000"/>
              <a:headEnd/>
              <a:tailEnd/>
            </a:ln>
            <a:effectLst/>
          </p:spPr>
          <p:txBody>
            <a:bodyPr wrap="none" anchor="ctr"/>
            <a:lstStyle/>
            <a:p>
              <a:pPr algn="ctr"/>
              <a:r>
                <a:rPr lang="en-US" sz="2000" dirty="0" err="1">
                  <a:solidFill>
                    <a:schemeClr val="bg1"/>
                  </a:solidFill>
                </a:rPr>
                <a:t>Implies</a:t>
              </a:r>
              <a:r>
                <a:rPr lang="en-US" sz="2000" baseline="-25000" dirty="0" err="1">
                  <a:solidFill>
                    <a:schemeClr val="bg1"/>
                  </a:solidFill>
                </a:rPr>
                <a:t>F</a:t>
              </a:r>
              <a:r>
                <a:rPr lang="en-US" sz="2000" dirty="0">
                  <a:solidFill>
                    <a:schemeClr val="bg1"/>
                  </a:solidFill>
                </a:rPr>
                <a:t>(e)</a:t>
              </a:r>
              <a:endParaRPr lang="en-US" sz="4400" dirty="0">
                <a:solidFill>
                  <a:schemeClr val="bg1"/>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Computing </a:t>
            </a:r>
            <a:r>
              <a:rPr i="1" smtClean="0">
                <a:latin typeface="Calibri" pitchFamily="34" charset="0"/>
              </a:rPr>
              <a:t>Implies</a:t>
            </a:r>
            <a:r>
              <a:rPr i="1" baseline="-25000" smtClean="0">
                <a:latin typeface="Calibri" pitchFamily="34" charset="0"/>
              </a:rPr>
              <a:t>F</a:t>
            </a:r>
            <a:r>
              <a:rPr i="1" smtClean="0">
                <a:latin typeface="Calibri" pitchFamily="34" charset="0"/>
              </a:rPr>
              <a:t>(e)</a:t>
            </a:r>
            <a:endParaRPr lang="en-US" i="1" dirty="0">
              <a:latin typeface="Calibri" pitchFamily="34" charset="0"/>
            </a:endParaRPr>
          </a:p>
        </p:txBody>
      </p:sp>
      <p:sp>
        <p:nvSpPr>
          <p:cNvPr id="3" name="Content Placeholder 2"/>
          <p:cNvSpPr>
            <a:spLocks noGrp="1"/>
          </p:cNvSpPr>
          <p:nvPr>
            <p:ph idx="1"/>
          </p:nvPr>
        </p:nvSpPr>
        <p:spPr>
          <a:xfrm>
            <a:off x="423531" y="1604261"/>
            <a:ext cx="8382000" cy="2210862"/>
          </a:xfrm>
        </p:spPr>
        <p:txBody>
          <a:bodyPr/>
          <a:lstStyle/>
          <a:p>
            <a:r>
              <a:rPr lang="it-IT" sz="2800" dirty="0" smtClean="0">
                <a:latin typeface="Calibri" pitchFamily="34" charset="0"/>
              </a:rPr>
              <a:t>minterm </a:t>
            </a:r>
            <a:r>
              <a:rPr lang="it-IT" sz="2800" i="1" dirty="0" smtClean="0">
                <a:latin typeface="Calibri" pitchFamily="34" charset="0"/>
              </a:rPr>
              <a:t>m</a:t>
            </a:r>
            <a:r>
              <a:rPr lang="it-IT" sz="2800" dirty="0" smtClean="0">
                <a:latin typeface="Calibri" pitchFamily="34" charset="0"/>
              </a:rPr>
              <a:t> = </a:t>
            </a:r>
            <a:r>
              <a:rPr lang="it-IT" sz="2800" i="1" dirty="0" smtClean="0">
                <a:latin typeface="Calibri" pitchFamily="34" charset="0"/>
              </a:rPr>
              <a:t>l</a:t>
            </a:r>
            <a:r>
              <a:rPr lang="it-IT" sz="2800" i="1" baseline="-25000" dirty="0" smtClean="0">
                <a:latin typeface="Calibri" pitchFamily="34" charset="0"/>
              </a:rPr>
              <a:t>1</a:t>
            </a:r>
            <a:r>
              <a:rPr lang="it-IT" sz="2800" dirty="0" smtClean="0">
                <a:latin typeface="Calibri" pitchFamily="34" charset="0"/>
              </a:rPr>
              <a:t> ∧ ... ∧ </a:t>
            </a:r>
            <a:r>
              <a:rPr lang="it-IT" sz="2800" i="1" dirty="0" smtClean="0">
                <a:latin typeface="Calibri" pitchFamily="34" charset="0"/>
              </a:rPr>
              <a:t>l</a:t>
            </a:r>
            <a:r>
              <a:rPr lang="it-IT" sz="2800" i="1" baseline="-25000" dirty="0" smtClean="0">
                <a:latin typeface="Calibri" pitchFamily="34" charset="0"/>
              </a:rPr>
              <a:t>n</a:t>
            </a:r>
            <a:r>
              <a:rPr lang="it-IT" sz="2800" dirty="0" smtClean="0">
                <a:latin typeface="Calibri" pitchFamily="34" charset="0"/>
              </a:rPr>
              <a:t>, where </a:t>
            </a:r>
            <a:r>
              <a:rPr lang="it-IT" sz="2800" i="1" dirty="0" smtClean="0">
                <a:latin typeface="Calibri" pitchFamily="34" charset="0"/>
              </a:rPr>
              <a:t>l</a:t>
            </a:r>
            <a:r>
              <a:rPr lang="it-IT" sz="2800" i="1" baseline="-25000" dirty="0" smtClean="0">
                <a:latin typeface="Calibri" pitchFamily="34" charset="0"/>
              </a:rPr>
              <a:t>i</a:t>
            </a:r>
            <a:r>
              <a:rPr lang="it-IT" sz="2800" dirty="0" smtClean="0">
                <a:latin typeface="Calibri" pitchFamily="34" charset="0"/>
              </a:rPr>
              <a:t> = </a:t>
            </a:r>
            <a:r>
              <a:rPr lang="it-IT" sz="2800" i="1" dirty="0" smtClean="0">
                <a:latin typeface="Calibri" pitchFamily="34" charset="0"/>
              </a:rPr>
              <a:t>p</a:t>
            </a:r>
            <a:r>
              <a:rPr lang="it-IT" sz="2800" i="1" baseline="-25000" dirty="0" smtClean="0">
                <a:latin typeface="Calibri" pitchFamily="34" charset="0"/>
              </a:rPr>
              <a:t>i</a:t>
            </a:r>
            <a:r>
              <a:rPr lang="it-IT" sz="2800" dirty="0" smtClean="0">
                <a:latin typeface="Calibri" pitchFamily="34" charset="0"/>
              </a:rPr>
              <a:t>, or </a:t>
            </a:r>
            <a:r>
              <a:rPr lang="it-IT" sz="2800" i="1" dirty="0" smtClean="0">
                <a:latin typeface="Calibri" pitchFamily="34" charset="0"/>
              </a:rPr>
              <a:t>l</a:t>
            </a:r>
            <a:r>
              <a:rPr lang="it-IT" sz="2800" i="1" baseline="-25000" dirty="0" smtClean="0">
                <a:latin typeface="Calibri" pitchFamily="34" charset="0"/>
              </a:rPr>
              <a:t>i</a:t>
            </a:r>
            <a:r>
              <a:rPr lang="it-IT" sz="2800" dirty="0" smtClean="0">
                <a:latin typeface="Calibri" pitchFamily="34" charset="0"/>
              </a:rPr>
              <a:t> = </a:t>
            </a:r>
            <a:r>
              <a:rPr lang="it-IT" sz="2800" i="1" dirty="0" smtClean="0">
                <a:latin typeface="Calibri" pitchFamily="34" charset="0"/>
              </a:rPr>
              <a:t>not p</a:t>
            </a:r>
            <a:r>
              <a:rPr lang="it-IT" sz="2800" i="1" baseline="-25000" dirty="0" smtClean="0">
                <a:latin typeface="Calibri" pitchFamily="34" charset="0"/>
              </a:rPr>
              <a:t>i</a:t>
            </a:r>
            <a:r>
              <a:rPr lang="it-IT" sz="2800" dirty="0" smtClean="0">
                <a:latin typeface="Calibri" pitchFamily="34" charset="0"/>
              </a:rPr>
              <a:t>.</a:t>
            </a:r>
          </a:p>
          <a:p>
            <a:r>
              <a:rPr lang="en-US" sz="2800" i="1" dirty="0" err="1" smtClean="0">
                <a:latin typeface="Calibri" pitchFamily="34" charset="0"/>
              </a:rPr>
              <a:t>Implies</a:t>
            </a:r>
            <a:r>
              <a:rPr lang="en-US" sz="2800" i="1" baseline="-25000" dirty="0" err="1" smtClean="0">
                <a:latin typeface="Calibri" pitchFamily="34" charset="0"/>
              </a:rPr>
              <a:t>F</a:t>
            </a:r>
            <a:r>
              <a:rPr lang="en-US" sz="2800" i="1" dirty="0" smtClean="0">
                <a:latin typeface="Calibri" pitchFamily="34" charset="0"/>
              </a:rPr>
              <a:t> (e)</a:t>
            </a:r>
            <a:r>
              <a:rPr lang="en-US" sz="2800" dirty="0" smtClean="0">
                <a:latin typeface="Calibri" pitchFamily="34" charset="0"/>
              </a:rPr>
              <a:t>:</a:t>
            </a:r>
            <a:r>
              <a:rPr lang="en-US" sz="2800" i="1" dirty="0" smtClean="0">
                <a:latin typeface="Calibri" pitchFamily="34" charset="0"/>
              </a:rPr>
              <a:t> </a:t>
            </a:r>
            <a:r>
              <a:rPr lang="en-US" sz="2800" dirty="0" smtClean="0">
                <a:latin typeface="Calibri" pitchFamily="34" charset="0"/>
              </a:rPr>
              <a:t>disjunction of all </a:t>
            </a:r>
            <a:r>
              <a:rPr lang="en-US" sz="2800" dirty="0" err="1" smtClean="0">
                <a:latin typeface="Calibri" pitchFamily="34" charset="0"/>
              </a:rPr>
              <a:t>minterms</a:t>
            </a:r>
            <a:r>
              <a:rPr lang="en-US" sz="2800" dirty="0" smtClean="0">
                <a:latin typeface="Calibri" pitchFamily="34" charset="0"/>
              </a:rPr>
              <a:t> that imply</a:t>
            </a:r>
            <a:r>
              <a:rPr lang="en-US" sz="2800" i="1" dirty="0" smtClean="0">
                <a:latin typeface="Calibri" pitchFamily="34" charset="0"/>
              </a:rPr>
              <a:t> e.</a:t>
            </a:r>
          </a:p>
          <a:p>
            <a:r>
              <a:rPr lang="en-US" sz="2800" dirty="0" smtClean="0">
                <a:latin typeface="Calibri" pitchFamily="34" charset="0"/>
              </a:rPr>
              <a:t>Naive approach</a:t>
            </a:r>
          </a:p>
          <a:p>
            <a:pPr lvl="1"/>
            <a:r>
              <a:rPr lang="en-US" sz="2800" dirty="0" smtClean="0">
                <a:latin typeface="Calibri" pitchFamily="34" charset="0"/>
              </a:rPr>
              <a:t>Generate all 2</a:t>
            </a:r>
            <a:r>
              <a:rPr lang="en-US" sz="2800" i="1" baseline="30000" dirty="0" smtClean="0">
                <a:latin typeface="Calibri" pitchFamily="34" charset="0"/>
              </a:rPr>
              <a:t>n</a:t>
            </a:r>
            <a:r>
              <a:rPr lang="en-US" sz="2800" dirty="0" smtClean="0">
                <a:latin typeface="Calibri" pitchFamily="34" charset="0"/>
              </a:rPr>
              <a:t> possible </a:t>
            </a:r>
            <a:r>
              <a:rPr lang="en-US" sz="2800" dirty="0" err="1" smtClean="0">
                <a:latin typeface="Calibri" pitchFamily="34" charset="0"/>
              </a:rPr>
              <a:t>minterms</a:t>
            </a:r>
            <a:r>
              <a:rPr lang="en-US" sz="2800" dirty="0" smtClean="0">
                <a:latin typeface="Calibri" pitchFamily="34" charset="0"/>
              </a:rPr>
              <a:t>.</a:t>
            </a:r>
          </a:p>
          <a:p>
            <a:pPr lvl="1"/>
            <a:r>
              <a:rPr lang="en-US" sz="2800" dirty="0" smtClean="0">
                <a:latin typeface="Calibri" pitchFamily="34" charset="0"/>
              </a:rPr>
              <a:t>For each </a:t>
            </a:r>
            <a:r>
              <a:rPr lang="en-US" sz="2800" dirty="0" err="1" smtClean="0">
                <a:latin typeface="Calibri" pitchFamily="34" charset="0"/>
              </a:rPr>
              <a:t>minterm</a:t>
            </a:r>
            <a:r>
              <a:rPr lang="en-US" sz="2800" dirty="0" smtClean="0">
                <a:latin typeface="Calibri" pitchFamily="34" charset="0"/>
              </a:rPr>
              <a:t> </a:t>
            </a:r>
            <a:r>
              <a:rPr lang="en-US" sz="2800" i="1" dirty="0" smtClean="0">
                <a:latin typeface="Calibri" pitchFamily="34" charset="0"/>
              </a:rPr>
              <a:t>m</a:t>
            </a:r>
            <a:r>
              <a:rPr lang="en-US" sz="2800" dirty="0" smtClean="0">
                <a:latin typeface="Calibri" pitchFamily="34" charset="0"/>
              </a:rPr>
              <a:t>, use SMT solver to check validity of 	</a:t>
            </a:r>
            <a:r>
              <a:rPr lang="en-US" sz="2800" i="1" dirty="0" smtClean="0">
                <a:latin typeface="Calibri" pitchFamily="34" charset="0"/>
              </a:rPr>
              <a:t>m</a:t>
            </a:r>
            <a:r>
              <a:rPr lang="en-US" sz="2800" dirty="0" smtClean="0">
                <a:latin typeface="Calibri" pitchFamily="34" charset="0"/>
              </a:rPr>
              <a:t> ⇒ </a:t>
            </a:r>
            <a:r>
              <a:rPr lang="en-US" sz="2800" i="1" dirty="0" smtClean="0">
                <a:latin typeface="Calibri" pitchFamily="34" charset="0"/>
              </a:rPr>
              <a:t>e</a:t>
            </a:r>
            <a:r>
              <a:rPr lang="en-US" sz="2800" dirty="0" smtClean="0">
                <a:latin typeface="Calibri" pitchFamily="34" charset="0"/>
              </a:rPr>
              <a:t>.</a:t>
            </a:r>
          </a:p>
          <a:p>
            <a:r>
              <a:rPr lang="en-US" sz="2800" dirty="0" smtClean="0">
                <a:latin typeface="Calibri" pitchFamily="34" charset="0"/>
              </a:rPr>
              <a:t>Many possible optimizations</a:t>
            </a:r>
            <a:endParaRPr lang="en-US" sz="2800"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Computing </a:t>
            </a:r>
            <a:r>
              <a:rPr i="1" smtClean="0">
                <a:latin typeface="Calibri" pitchFamily="34" charset="0"/>
              </a:rPr>
              <a:t>Implies</a:t>
            </a:r>
            <a:r>
              <a:rPr i="1" baseline="-25000" smtClean="0">
                <a:latin typeface="Calibri" pitchFamily="34" charset="0"/>
              </a:rPr>
              <a:t>F</a:t>
            </a:r>
            <a:r>
              <a:rPr i="1" smtClean="0">
                <a:latin typeface="Calibri" pitchFamily="34" charset="0"/>
              </a:rPr>
              <a:t>(e)</a:t>
            </a:r>
            <a:endParaRPr lang="en-US" i="1" dirty="0">
              <a:latin typeface="Calibri" pitchFamily="34" charset="0"/>
            </a:endParaRPr>
          </a:p>
        </p:txBody>
      </p:sp>
      <p:sp>
        <p:nvSpPr>
          <p:cNvPr id="3" name="Content Placeholder 2"/>
          <p:cNvSpPr>
            <a:spLocks noGrp="1"/>
          </p:cNvSpPr>
          <p:nvPr>
            <p:ph idx="1"/>
          </p:nvPr>
        </p:nvSpPr>
        <p:spPr>
          <a:xfrm>
            <a:off x="381000" y="1561731"/>
            <a:ext cx="8382000" cy="2210862"/>
          </a:xfrm>
        </p:spPr>
        <p:txBody>
          <a:bodyPr/>
          <a:lstStyle/>
          <a:p>
            <a:r>
              <a:rPr lang="it-IT" sz="2800" dirty="0" smtClean="0">
                <a:latin typeface="Calibri" pitchFamily="34" charset="0"/>
              </a:rPr>
              <a:t>F = { x &lt; y, x = 2}</a:t>
            </a:r>
          </a:p>
          <a:p>
            <a:r>
              <a:rPr lang="en-US" sz="2800" i="1" dirty="0" smtClean="0">
                <a:latin typeface="Calibri" pitchFamily="34" charset="0"/>
              </a:rPr>
              <a:t>e </a:t>
            </a:r>
            <a:r>
              <a:rPr lang="en-US" sz="2800" dirty="0" smtClean="0">
                <a:latin typeface="Calibri" pitchFamily="34" charset="0"/>
              </a:rPr>
              <a:t>: y &gt; 1</a:t>
            </a:r>
            <a:endParaRPr lang="en-US" sz="2800" i="1" dirty="0" smtClean="0">
              <a:latin typeface="Calibri" pitchFamily="34" charset="0"/>
            </a:endParaRPr>
          </a:p>
          <a:p>
            <a:r>
              <a:rPr lang="en-US" sz="2800" dirty="0" err="1" smtClean="0">
                <a:latin typeface="Calibri" pitchFamily="34" charset="0"/>
              </a:rPr>
              <a:t>Minterms</a:t>
            </a:r>
            <a:r>
              <a:rPr lang="en-US" sz="2800" dirty="0" smtClean="0">
                <a:latin typeface="Calibri" pitchFamily="34" charset="0"/>
              </a:rPr>
              <a:t> over F</a:t>
            </a:r>
          </a:p>
          <a:p>
            <a:pPr lvl="1"/>
            <a:r>
              <a:rPr lang="en-US" sz="2500" dirty="0" smtClean="0">
                <a:latin typeface="Calibri" pitchFamily="34" charset="0"/>
              </a:rPr>
              <a:t>!x&lt;y, !x=2 implies y&gt;1</a:t>
            </a:r>
          </a:p>
          <a:p>
            <a:pPr lvl="1"/>
            <a:r>
              <a:rPr lang="en-US" sz="2500" dirty="0" smtClean="0">
                <a:latin typeface="Calibri" pitchFamily="34" charset="0"/>
              </a:rPr>
              <a:t> x&lt;y, !x=2  implies y&gt;1</a:t>
            </a:r>
          </a:p>
          <a:p>
            <a:pPr lvl="1"/>
            <a:r>
              <a:rPr lang="en-US" sz="2500" dirty="0" smtClean="0">
                <a:latin typeface="Calibri" pitchFamily="34" charset="0"/>
              </a:rPr>
              <a:t>!x&lt;y, x=2   implies y&gt;1</a:t>
            </a:r>
          </a:p>
          <a:p>
            <a:pPr lvl="1"/>
            <a:r>
              <a:rPr lang="en-US" sz="2500" dirty="0" smtClean="0">
                <a:latin typeface="Calibri" pitchFamily="34" charset="0"/>
              </a:rPr>
              <a:t> x&lt;y,  x=2   implies y&gt;1</a:t>
            </a:r>
          </a:p>
          <a:p>
            <a:pPr lvl="1">
              <a:buNone/>
            </a:pPr>
            <a:r>
              <a:rPr lang="en-US" sz="2500" dirty="0" smtClean="0">
                <a:latin typeface="Calibri" pitchFamily="34" charset="0"/>
              </a:rPr>
              <a:t>	</a:t>
            </a:r>
          </a:p>
        </p:txBody>
      </p:sp>
      <p:sp>
        <p:nvSpPr>
          <p:cNvPr id="5" name="&quot;No&quot; Symbol 4"/>
          <p:cNvSpPr/>
          <p:nvPr/>
        </p:nvSpPr>
        <p:spPr bwMode="auto">
          <a:xfrm>
            <a:off x="4136165" y="2972769"/>
            <a:ext cx="247828" cy="273466"/>
          </a:xfrm>
          <a:prstGeom prst="noSmoking">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quot;No&quot; Symbol 5"/>
          <p:cNvSpPr/>
          <p:nvPr/>
        </p:nvSpPr>
        <p:spPr bwMode="auto">
          <a:xfrm>
            <a:off x="4136165" y="3398635"/>
            <a:ext cx="247828" cy="273466"/>
          </a:xfrm>
          <a:prstGeom prst="noSmoking">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quot;No&quot; Symbol 6"/>
          <p:cNvSpPr/>
          <p:nvPr/>
        </p:nvSpPr>
        <p:spPr bwMode="auto">
          <a:xfrm>
            <a:off x="4136165" y="3825924"/>
            <a:ext cx="247828" cy="273466"/>
          </a:xfrm>
          <a:prstGeom prst="noSmoking">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Freeform 8"/>
          <p:cNvSpPr/>
          <p:nvPr/>
        </p:nvSpPr>
        <p:spPr bwMode="auto">
          <a:xfrm>
            <a:off x="4136165" y="4203364"/>
            <a:ext cx="418744" cy="239282"/>
          </a:xfrm>
          <a:custGeom>
            <a:avLst/>
            <a:gdLst>
              <a:gd name="connsiteX0" fmla="*/ 0 w 418744"/>
              <a:gd name="connsiteY0" fmla="*/ 111096 h 239282"/>
              <a:gd name="connsiteX1" fmla="*/ 34183 w 418744"/>
              <a:gd name="connsiteY1" fmla="*/ 239282 h 239282"/>
              <a:gd name="connsiteX2" fmla="*/ 418744 w 418744"/>
              <a:gd name="connsiteY2" fmla="*/ 0 h 239282"/>
              <a:gd name="connsiteX3" fmla="*/ 42729 w 418744"/>
              <a:gd name="connsiteY3" fmla="*/ 170916 h 239282"/>
              <a:gd name="connsiteX4" fmla="*/ 0 w 418744"/>
              <a:gd name="connsiteY4" fmla="*/ 111096 h 239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44" h="239282">
                <a:moveTo>
                  <a:pt x="0" y="111096"/>
                </a:moveTo>
                <a:lnTo>
                  <a:pt x="34183" y="239282"/>
                </a:lnTo>
                <a:lnTo>
                  <a:pt x="418744" y="0"/>
                </a:lnTo>
                <a:lnTo>
                  <a:pt x="42729" y="170916"/>
                </a:lnTo>
                <a:lnTo>
                  <a:pt x="0" y="111096"/>
                </a:lnTo>
                <a:close/>
              </a:path>
            </a:pathLst>
          </a:cu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TextBox 9"/>
          <p:cNvSpPr txBox="1"/>
          <p:nvPr/>
        </p:nvSpPr>
        <p:spPr>
          <a:xfrm>
            <a:off x="760575" y="4768553"/>
            <a:ext cx="3256020" cy="461665"/>
          </a:xfrm>
          <a:prstGeom prst="rect">
            <a:avLst/>
          </a:prstGeom>
          <a:noFill/>
        </p:spPr>
        <p:txBody>
          <a:bodyPr wrap="none" rtlCol="0">
            <a:spAutoFit/>
          </a:bodyPr>
          <a:lstStyle/>
          <a:p>
            <a:r>
              <a:rPr lang="en-US" sz="2400" i="1" dirty="0" err="1" smtClean="0">
                <a:solidFill>
                  <a:srgbClr val="FF0000"/>
                </a:solidFill>
                <a:latin typeface="Calibri" pitchFamily="34" charset="0"/>
              </a:rPr>
              <a:t>Implies</a:t>
            </a:r>
            <a:r>
              <a:rPr lang="en-US" sz="2400" i="1" baseline="-25000" dirty="0" err="1" smtClean="0">
                <a:solidFill>
                  <a:srgbClr val="FF0000"/>
                </a:solidFill>
                <a:latin typeface="Calibri" pitchFamily="34" charset="0"/>
              </a:rPr>
              <a:t>F</a:t>
            </a:r>
            <a:r>
              <a:rPr lang="en-US" sz="2400" dirty="0" smtClean="0">
                <a:solidFill>
                  <a:srgbClr val="FF0000"/>
                </a:solidFill>
                <a:latin typeface="Calibri" pitchFamily="34" charset="0"/>
              </a:rPr>
              <a:t>(y&gt;1) = x&lt;y </a:t>
            </a:r>
            <a:r>
              <a:rPr lang="en-US" sz="2400" dirty="0" smtClean="0">
                <a:solidFill>
                  <a:srgbClr val="FF0000"/>
                </a:solidFill>
                <a:latin typeface="Calibri" pitchFamily="34" charset="0"/>
                <a:sym typeface="Symbol"/>
              </a:rPr>
              <a:t></a:t>
            </a:r>
            <a:r>
              <a:rPr lang="en-US" sz="2400" dirty="0" smtClean="0">
                <a:solidFill>
                  <a:srgbClr val="FF0000"/>
                </a:solidFill>
                <a:latin typeface="Calibri" pitchFamily="34" charset="0"/>
              </a:rPr>
              <a:t> x=2</a:t>
            </a:r>
          </a:p>
        </p:txBody>
      </p:sp>
      <p:sp>
        <p:nvSpPr>
          <p:cNvPr id="11" name="TextBox 10"/>
          <p:cNvSpPr txBox="1"/>
          <p:nvPr/>
        </p:nvSpPr>
        <p:spPr>
          <a:xfrm>
            <a:off x="787848" y="4776574"/>
            <a:ext cx="2949846" cy="461665"/>
          </a:xfrm>
          <a:prstGeom prst="rect">
            <a:avLst/>
          </a:prstGeom>
          <a:noFill/>
        </p:spPr>
        <p:txBody>
          <a:bodyPr wrap="none" rtlCol="0">
            <a:spAutoFit/>
          </a:bodyPr>
          <a:lstStyle/>
          <a:p>
            <a:r>
              <a:rPr lang="en-US" sz="2400" i="1" dirty="0" err="1" smtClean="0">
                <a:solidFill>
                  <a:srgbClr val="FF0000"/>
                </a:solidFill>
                <a:latin typeface="Calibri" pitchFamily="34" charset="0"/>
              </a:rPr>
              <a:t>Implies</a:t>
            </a:r>
            <a:r>
              <a:rPr lang="en-US" sz="2400" i="1" baseline="-25000" dirty="0" err="1" smtClean="0">
                <a:solidFill>
                  <a:srgbClr val="FF0000"/>
                </a:solidFill>
                <a:latin typeface="Calibri" pitchFamily="34" charset="0"/>
              </a:rPr>
              <a:t>F</a:t>
            </a:r>
            <a:r>
              <a:rPr lang="en-US" sz="2400" dirty="0" smtClean="0">
                <a:solidFill>
                  <a:srgbClr val="FF0000"/>
                </a:solidFill>
                <a:latin typeface="Calibri" pitchFamily="34" charset="0"/>
              </a:rPr>
              <a:t>(y&gt;1) = b</a:t>
            </a:r>
            <a:r>
              <a:rPr lang="en-US" sz="2400" baseline="-25000" dirty="0" smtClean="0">
                <a:solidFill>
                  <a:srgbClr val="FF0000"/>
                </a:solidFill>
                <a:latin typeface="Calibri" pitchFamily="34" charset="0"/>
              </a:rPr>
              <a:t>1</a:t>
            </a:r>
            <a:r>
              <a:rPr lang="en-US" sz="2400" dirty="0" smtClean="0">
                <a:solidFill>
                  <a:srgbClr val="FF0000"/>
                </a:solidFill>
                <a:latin typeface="Calibri" pitchFamily="34" charset="0"/>
              </a:rPr>
              <a:t> </a:t>
            </a:r>
            <a:r>
              <a:rPr lang="en-US" sz="2400" dirty="0" smtClean="0">
                <a:solidFill>
                  <a:srgbClr val="FF0000"/>
                </a:solidFill>
                <a:latin typeface="Calibri" pitchFamily="34" charset="0"/>
                <a:sym typeface="Symbol"/>
              </a:rPr>
              <a:t></a:t>
            </a:r>
            <a:r>
              <a:rPr lang="en-US" sz="2400" dirty="0" smtClean="0">
                <a:solidFill>
                  <a:srgbClr val="FF0000"/>
                </a:solidFill>
                <a:latin typeface="Calibri" pitchFamily="34" charset="0"/>
              </a:rPr>
              <a:t> b</a:t>
            </a:r>
            <a:r>
              <a:rPr lang="en-US" sz="2400" baseline="-25000" dirty="0" smtClean="0">
                <a:solidFill>
                  <a:srgbClr val="FF0000"/>
                </a:solidFill>
                <a:latin typeface="Calibri" pitchFamily="34" charset="0"/>
              </a:rPr>
              <a:t>2</a:t>
            </a:r>
            <a:endParaRPr lang="en-US" sz="2400" dirty="0" smtClean="0">
              <a:solidFill>
                <a:srgbClr val="FF0000"/>
              </a:solidFill>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p:bldP spid="10" grpId="1"/>
      <p:bldP spid="11"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Abstracting Assignments</a:t>
            </a:r>
            <a:endParaRPr lang="en-US" i="1" dirty="0">
              <a:latin typeface="Calibri" pitchFamily="34" charset="0"/>
            </a:endParaRPr>
          </a:p>
        </p:txBody>
      </p:sp>
      <p:sp>
        <p:nvSpPr>
          <p:cNvPr id="3" name="Content Placeholder 2"/>
          <p:cNvSpPr>
            <a:spLocks noGrp="1"/>
          </p:cNvSpPr>
          <p:nvPr>
            <p:ph idx="1"/>
          </p:nvPr>
        </p:nvSpPr>
        <p:spPr>
          <a:xfrm>
            <a:off x="412897" y="1614893"/>
            <a:ext cx="8382000" cy="2210862"/>
          </a:xfrm>
        </p:spPr>
        <p:txBody>
          <a:bodyPr/>
          <a:lstStyle/>
          <a:p>
            <a:r>
              <a:rPr lang="en-US" sz="2800" dirty="0" smtClean="0">
                <a:latin typeface="Calibri" pitchFamily="34" charset="0"/>
              </a:rPr>
              <a:t>if </a:t>
            </a:r>
            <a:r>
              <a:rPr lang="en-US" sz="2800" dirty="0" err="1" smtClean="0">
                <a:latin typeface="Calibri" pitchFamily="34" charset="0"/>
              </a:rPr>
              <a:t>Implies</a:t>
            </a:r>
            <a:r>
              <a:rPr lang="en-US" sz="2800" baseline="-25000" dirty="0" err="1" smtClean="0">
                <a:latin typeface="Calibri" pitchFamily="34" charset="0"/>
              </a:rPr>
              <a:t>F</a:t>
            </a:r>
            <a:r>
              <a:rPr lang="en-US" sz="2800" dirty="0" smtClean="0">
                <a:latin typeface="Calibri" pitchFamily="34" charset="0"/>
              </a:rPr>
              <a:t>(WP(s, </a:t>
            </a:r>
            <a:r>
              <a:rPr lang="en-US" sz="2800" dirty="0" smtClean="0">
                <a:solidFill>
                  <a:srgbClr val="FF0000"/>
                </a:solidFill>
                <a:latin typeface="Calibri" pitchFamily="34" charset="0"/>
              </a:rPr>
              <a:t>p</a:t>
            </a:r>
            <a:r>
              <a:rPr lang="en-US" sz="2800" baseline="-25000" dirty="0" smtClean="0">
                <a:solidFill>
                  <a:srgbClr val="FF0000"/>
                </a:solidFill>
                <a:latin typeface="Calibri" pitchFamily="34" charset="0"/>
              </a:rPr>
              <a:t>i</a:t>
            </a:r>
            <a:r>
              <a:rPr lang="en-US" sz="2800" dirty="0" smtClean="0">
                <a:latin typeface="Calibri" pitchFamily="34" charset="0"/>
              </a:rPr>
              <a:t>)) is true before s then</a:t>
            </a:r>
          </a:p>
          <a:p>
            <a:pPr lvl="1"/>
            <a:r>
              <a:rPr lang="en-US" sz="2400" dirty="0" smtClean="0">
                <a:solidFill>
                  <a:srgbClr val="FF0000"/>
                </a:solidFill>
                <a:latin typeface="Calibri" pitchFamily="34" charset="0"/>
              </a:rPr>
              <a:t>p</a:t>
            </a:r>
            <a:r>
              <a:rPr lang="en-US" sz="2400" baseline="-25000" dirty="0" smtClean="0">
                <a:solidFill>
                  <a:srgbClr val="FF0000"/>
                </a:solidFill>
                <a:latin typeface="Calibri" pitchFamily="34" charset="0"/>
              </a:rPr>
              <a:t>i</a:t>
            </a:r>
            <a:r>
              <a:rPr lang="en-US" sz="2400" dirty="0" smtClean="0">
                <a:latin typeface="Calibri" pitchFamily="34" charset="0"/>
              </a:rPr>
              <a:t> is true after s</a:t>
            </a:r>
          </a:p>
          <a:p>
            <a:endParaRPr lang="en-US" sz="2800" dirty="0" smtClean="0">
              <a:latin typeface="Calibri" pitchFamily="34" charset="0"/>
            </a:endParaRPr>
          </a:p>
          <a:p>
            <a:r>
              <a:rPr lang="en-US" sz="2800" dirty="0" smtClean="0">
                <a:latin typeface="Calibri" pitchFamily="34" charset="0"/>
              </a:rPr>
              <a:t>if </a:t>
            </a:r>
            <a:r>
              <a:rPr lang="en-US" sz="2800" dirty="0" err="1" smtClean="0">
                <a:latin typeface="Calibri" pitchFamily="34" charset="0"/>
              </a:rPr>
              <a:t>Implies</a:t>
            </a:r>
            <a:r>
              <a:rPr lang="en-US" sz="2800" baseline="-25000" dirty="0" err="1" smtClean="0">
                <a:latin typeface="Calibri" pitchFamily="34" charset="0"/>
              </a:rPr>
              <a:t>F</a:t>
            </a:r>
            <a:r>
              <a:rPr lang="en-US" sz="2800" dirty="0" smtClean="0">
                <a:latin typeface="Calibri" pitchFamily="34" charset="0"/>
              </a:rPr>
              <a:t>(WP(s, </a:t>
            </a:r>
            <a:r>
              <a:rPr lang="en-US" sz="2800" dirty="0" smtClean="0">
                <a:solidFill>
                  <a:srgbClr val="FF0000"/>
                </a:solidFill>
                <a:latin typeface="Calibri" pitchFamily="34" charset="0"/>
              </a:rPr>
              <a:t>!p</a:t>
            </a:r>
            <a:r>
              <a:rPr lang="en-US" sz="2800" baseline="-25000" dirty="0" smtClean="0">
                <a:solidFill>
                  <a:srgbClr val="FF0000"/>
                </a:solidFill>
                <a:latin typeface="Calibri" pitchFamily="34" charset="0"/>
              </a:rPr>
              <a:t>i</a:t>
            </a:r>
            <a:r>
              <a:rPr lang="en-US" sz="2800" dirty="0" smtClean="0">
                <a:latin typeface="Calibri" pitchFamily="34" charset="0"/>
              </a:rPr>
              <a:t>)) is true before s then</a:t>
            </a:r>
          </a:p>
          <a:p>
            <a:pPr lvl="1"/>
            <a:r>
              <a:rPr lang="en-US" sz="2400" dirty="0" smtClean="0">
                <a:solidFill>
                  <a:srgbClr val="FF0000"/>
                </a:solidFill>
                <a:latin typeface="Calibri" pitchFamily="34" charset="0"/>
              </a:rPr>
              <a:t>p</a:t>
            </a:r>
            <a:r>
              <a:rPr lang="en-US" sz="2400" baseline="-25000" dirty="0" smtClean="0">
                <a:solidFill>
                  <a:srgbClr val="FF0000"/>
                </a:solidFill>
                <a:latin typeface="Calibri" pitchFamily="34" charset="0"/>
              </a:rPr>
              <a:t>i</a:t>
            </a:r>
            <a:r>
              <a:rPr lang="en-US" sz="2400" dirty="0" smtClean="0">
                <a:latin typeface="Calibri" pitchFamily="34" charset="0"/>
              </a:rPr>
              <a:t> is false after s </a:t>
            </a:r>
          </a:p>
          <a:p>
            <a:pPr>
              <a:buNone/>
            </a:pPr>
            <a:endParaRPr lang="en-US" sz="2800" dirty="0" smtClean="0">
              <a:latin typeface="Calibri" pitchFamily="34" charset="0"/>
            </a:endParaRPr>
          </a:p>
          <a:p>
            <a:pPr>
              <a:buNone/>
            </a:pPr>
            <a:r>
              <a:rPr lang="en-US" sz="2800" dirty="0" smtClean="0">
                <a:latin typeface="Calibri" pitchFamily="34" charset="0"/>
              </a:rPr>
              <a:t>	</a:t>
            </a:r>
            <a:r>
              <a:rPr lang="en-US" sz="2800" dirty="0" smtClean="0">
                <a:solidFill>
                  <a:srgbClr val="FF0000"/>
                </a:solidFill>
                <a:latin typeface="Calibri" pitchFamily="34" charset="0"/>
              </a:rPr>
              <a:t>{p</a:t>
            </a:r>
            <a:r>
              <a:rPr lang="en-US" sz="2800" baseline="-25000" dirty="0" smtClean="0">
                <a:solidFill>
                  <a:srgbClr val="FF0000"/>
                </a:solidFill>
                <a:latin typeface="Calibri" pitchFamily="34" charset="0"/>
              </a:rPr>
              <a:t>i</a:t>
            </a:r>
            <a:r>
              <a:rPr lang="en-US" sz="2800" dirty="0" smtClean="0">
                <a:solidFill>
                  <a:srgbClr val="FF0000"/>
                </a:solidFill>
                <a:latin typeface="Calibri" pitchFamily="34" charset="0"/>
              </a:rPr>
              <a:t>}</a:t>
            </a:r>
            <a:r>
              <a:rPr lang="en-US" sz="2800" dirty="0" smtClean="0">
                <a:solidFill>
                  <a:srgbClr val="0066FF"/>
                </a:solidFill>
                <a:latin typeface="Calibri" pitchFamily="34" charset="0"/>
              </a:rPr>
              <a:t>  =   </a:t>
            </a:r>
            <a:r>
              <a:rPr lang="en-US" sz="2800" dirty="0" err="1" smtClean="0">
                <a:latin typeface="Calibri" pitchFamily="34" charset="0"/>
              </a:rPr>
              <a:t>Implies</a:t>
            </a:r>
            <a:r>
              <a:rPr lang="en-US" sz="2800" baseline="-25000" dirty="0" err="1" smtClean="0">
                <a:latin typeface="Calibri" pitchFamily="34" charset="0"/>
              </a:rPr>
              <a:t>F</a:t>
            </a:r>
            <a:r>
              <a:rPr lang="en-US" sz="2800" dirty="0" smtClean="0">
                <a:latin typeface="Calibri" pitchFamily="34" charset="0"/>
              </a:rPr>
              <a:t>(WP(s, </a:t>
            </a:r>
            <a:r>
              <a:rPr lang="en-US" sz="2800" dirty="0" smtClean="0">
                <a:solidFill>
                  <a:srgbClr val="FF0000"/>
                </a:solidFill>
                <a:latin typeface="Calibri" pitchFamily="34" charset="0"/>
              </a:rPr>
              <a:t>p</a:t>
            </a:r>
            <a:r>
              <a:rPr lang="en-US" sz="2800" baseline="-25000" dirty="0" smtClean="0">
                <a:solidFill>
                  <a:srgbClr val="FF0000"/>
                </a:solidFill>
                <a:latin typeface="Calibri" pitchFamily="34" charset="0"/>
              </a:rPr>
              <a:t>i</a:t>
            </a:r>
            <a:r>
              <a:rPr lang="en-US" sz="2800" dirty="0" smtClean="0">
                <a:latin typeface="Calibri" pitchFamily="34" charset="0"/>
              </a:rPr>
              <a:t>))     </a:t>
            </a:r>
            <a:r>
              <a:rPr lang="en-US" sz="2800" dirty="0" smtClean="0">
                <a:solidFill>
                  <a:srgbClr val="0066FF"/>
                </a:solidFill>
                <a:latin typeface="Calibri" pitchFamily="34" charset="0"/>
              </a:rPr>
              <a:t>?	true :   </a:t>
            </a:r>
          </a:p>
          <a:p>
            <a:pPr>
              <a:buNone/>
            </a:pPr>
            <a:r>
              <a:rPr lang="en-US" sz="2800" dirty="0" smtClean="0">
                <a:solidFill>
                  <a:srgbClr val="0066FF"/>
                </a:solidFill>
                <a:latin typeface="Calibri" pitchFamily="34" charset="0"/>
              </a:rPr>
              <a:t>		      </a:t>
            </a:r>
            <a:r>
              <a:rPr lang="en-US" sz="2800" dirty="0" err="1" smtClean="0">
                <a:latin typeface="Calibri" pitchFamily="34" charset="0"/>
              </a:rPr>
              <a:t>Implies</a:t>
            </a:r>
            <a:r>
              <a:rPr lang="en-US" sz="2800" baseline="-25000" dirty="0" err="1" smtClean="0">
                <a:latin typeface="Calibri" pitchFamily="34" charset="0"/>
              </a:rPr>
              <a:t>F</a:t>
            </a:r>
            <a:r>
              <a:rPr lang="en-US" sz="2800" dirty="0" smtClean="0">
                <a:latin typeface="Calibri" pitchFamily="34" charset="0"/>
              </a:rPr>
              <a:t>(WP(s, </a:t>
            </a:r>
            <a:r>
              <a:rPr lang="en-US" sz="2800" dirty="0" smtClean="0">
                <a:solidFill>
                  <a:srgbClr val="FF0000"/>
                </a:solidFill>
                <a:latin typeface="Calibri" pitchFamily="34" charset="0"/>
              </a:rPr>
              <a:t>!p</a:t>
            </a:r>
            <a:r>
              <a:rPr lang="en-US" sz="2800" baseline="-25000" dirty="0" smtClean="0">
                <a:solidFill>
                  <a:srgbClr val="FF0000"/>
                </a:solidFill>
                <a:latin typeface="Calibri" pitchFamily="34" charset="0"/>
              </a:rPr>
              <a:t>i</a:t>
            </a:r>
            <a:r>
              <a:rPr lang="en-US" sz="2800" dirty="0" smtClean="0">
                <a:latin typeface="Calibri" pitchFamily="34" charset="0"/>
              </a:rPr>
              <a:t>))    </a:t>
            </a:r>
            <a:r>
              <a:rPr lang="en-US" sz="2800" dirty="0" smtClean="0">
                <a:solidFill>
                  <a:srgbClr val="0066FF"/>
                </a:solidFill>
                <a:latin typeface="Calibri" pitchFamily="34" charset="0"/>
              </a:rPr>
              <a:t>? 	false</a:t>
            </a:r>
          </a:p>
          <a:p>
            <a:pPr>
              <a:buNone/>
            </a:pPr>
            <a:r>
              <a:rPr lang="en-US" sz="2800" dirty="0" smtClean="0">
                <a:solidFill>
                  <a:srgbClr val="0066FF"/>
                </a:solidFill>
                <a:latin typeface="Calibri" pitchFamily="34" charset="0"/>
              </a:rPr>
              <a:t>					          : 	*;</a:t>
            </a:r>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Assignment Example</a:t>
            </a:r>
            <a:endParaRPr lang="en-US" i="1" dirty="0">
              <a:latin typeface="Calibri" pitchFamily="34" charset="0"/>
            </a:endParaRPr>
          </a:p>
        </p:txBody>
      </p:sp>
      <p:sp>
        <p:nvSpPr>
          <p:cNvPr id="3" name="Content Placeholder 2"/>
          <p:cNvSpPr>
            <a:spLocks noGrp="1"/>
          </p:cNvSpPr>
          <p:nvPr>
            <p:ph idx="1"/>
          </p:nvPr>
        </p:nvSpPr>
        <p:spPr>
          <a:xfrm>
            <a:off x="349102" y="1529833"/>
            <a:ext cx="8382000" cy="2210862"/>
          </a:xfrm>
        </p:spPr>
        <p:txBody>
          <a:bodyPr/>
          <a:lstStyle/>
          <a:p>
            <a:pPr>
              <a:buNone/>
            </a:pPr>
            <a:r>
              <a:rPr lang="en-US" sz="2800" dirty="0" smtClean="0">
                <a:latin typeface="Calibri" pitchFamily="34" charset="0"/>
              </a:rPr>
              <a:t>Statement: y = y + 1               Predicates: </a:t>
            </a:r>
            <a:r>
              <a:rPr lang="en-US" sz="2800" dirty="0" smtClean="0">
                <a:solidFill>
                  <a:srgbClr val="FF0000"/>
                </a:solidFill>
                <a:latin typeface="Calibri" pitchFamily="34" charset="0"/>
              </a:rPr>
              <a:t>{x == y}</a:t>
            </a:r>
          </a:p>
          <a:p>
            <a:pPr>
              <a:buNone/>
            </a:pPr>
            <a:endParaRPr lang="en-US" sz="2800" dirty="0" smtClean="0">
              <a:latin typeface="Calibri" pitchFamily="34" charset="0"/>
            </a:endParaRPr>
          </a:p>
          <a:p>
            <a:pPr>
              <a:buNone/>
            </a:pPr>
            <a:r>
              <a:rPr lang="en-US" sz="2800" dirty="0" smtClean="0">
                <a:latin typeface="Calibri" pitchFamily="34" charset="0"/>
              </a:rPr>
              <a:t>Weakest Precondition:</a:t>
            </a:r>
          </a:p>
          <a:p>
            <a:pPr>
              <a:buNone/>
            </a:pPr>
            <a:r>
              <a:rPr lang="en-US" sz="2800" dirty="0" smtClean="0">
                <a:latin typeface="Calibri" pitchFamily="34" charset="0"/>
              </a:rPr>
              <a:t>WP(y = y + 1, x==y) = x == y + 1</a:t>
            </a:r>
          </a:p>
          <a:p>
            <a:pPr>
              <a:buNone/>
            </a:pPr>
            <a:endParaRPr lang="en-US" sz="2800" dirty="0" smtClean="0">
              <a:latin typeface="Calibri" pitchFamily="34" charset="0"/>
            </a:endParaRPr>
          </a:p>
          <a:p>
            <a:pPr marL="342900" indent="-342900">
              <a:buClr>
                <a:schemeClr val="accent2"/>
              </a:buClr>
              <a:buNone/>
            </a:pPr>
            <a:r>
              <a:rPr lang="en-US" sz="2800" dirty="0" err="1" smtClean="0">
                <a:latin typeface="Calibri" pitchFamily="34" charset="0"/>
              </a:rPr>
              <a:t>Implies</a:t>
            </a:r>
            <a:r>
              <a:rPr lang="en-US" sz="2800" baseline="-25000" dirty="0" err="1" smtClean="0">
                <a:latin typeface="Calibri" pitchFamily="34" charset="0"/>
              </a:rPr>
              <a:t>F</a:t>
            </a:r>
            <a:r>
              <a:rPr lang="en-US" sz="2800" dirty="0" smtClean="0">
                <a:latin typeface="Calibri" pitchFamily="34" charset="0"/>
              </a:rPr>
              <a:t>( </a:t>
            </a:r>
            <a:r>
              <a:rPr lang="en-US" sz="2800" dirty="0" smtClean="0">
                <a:solidFill>
                  <a:srgbClr val="FF0000"/>
                </a:solidFill>
                <a:latin typeface="Calibri" pitchFamily="34" charset="0"/>
              </a:rPr>
              <a:t>x==y+1</a:t>
            </a:r>
            <a:r>
              <a:rPr lang="en-US" sz="2800" dirty="0" smtClean="0">
                <a:latin typeface="Calibri" pitchFamily="34" charset="0"/>
              </a:rPr>
              <a:t> )  =  </a:t>
            </a:r>
            <a:r>
              <a:rPr lang="en-US" sz="2800" dirty="0" smtClean="0">
                <a:solidFill>
                  <a:srgbClr val="FF0000"/>
                </a:solidFill>
                <a:latin typeface="Calibri" pitchFamily="34" charset="0"/>
              </a:rPr>
              <a:t>false</a:t>
            </a:r>
            <a:r>
              <a:rPr lang="en-US" sz="2800" dirty="0" smtClean="0">
                <a:latin typeface="Calibri" pitchFamily="34" charset="0"/>
              </a:rPr>
              <a:t>   </a:t>
            </a:r>
          </a:p>
          <a:p>
            <a:pPr marL="342900" indent="-342900">
              <a:buClr>
                <a:schemeClr val="accent2"/>
              </a:buClr>
              <a:buNone/>
            </a:pPr>
            <a:r>
              <a:rPr lang="en-US" sz="2800" dirty="0" err="1" smtClean="0">
                <a:latin typeface="Calibri" pitchFamily="34" charset="0"/>
              </a:rPr>
              <a:t>Implies</a:t>
            </a:r>
            <a:r>
              <a:rPr lang="en-US" sz="2800" baseline="-25000" dirty="0" err="1" smtClean="0">
                <a:latin typeface="Calibri" pitchFamily="34" charset="0"/>
              </a:rPr>
              <a:t>F</a:t>
            </a:r>
            <a:r>
              <a:rPr lang="en-US" sz="2800" dirty="0" smtClean="0">
                <a:latin typeface="Calibri" pitchFamily="34" charset="0"/>
              </a:rPr>
              <a:t>( </a:t>
            </a:r>
            <a:r>
              <a:rPr lang="en-US" sz="2800" dirty="0" smtClean="0">
                <a:solidFill>
                  <a:srgbClr val="FF0000"/>
                </a:solidFill>
                <a:latin typeface="Calibri" pitchFamily="34" charset="0"/>
              </a:rPr>
              <a:t>x!=y+1</a:t>
            </a:r>
            <a:r>
              <a:rPr lang="en-US" sz="2800" dirty="0" smtClean="0">
                <a:latin typeface="Calibri" pitchFamily="34" charset="0"/>
              </a:rPr>
              <a:t> )   =  </a:t>
            </a:r>
            <a:r>
              <a:rPr lang="en-US" sz="2800" dirty="0" smtClean="0">
                <a:solidFill>
                  <a:srgbClr val="FF0000"/>
                </a:solidFill>
                <a:latin typeface="Calibri" pitchFamily="34" charset="0"/>
              </a:rPr>
              <a:t>x==y</a:t>
            </a:r>
          </a:p>
          <a:p>
            <a:pPr>
              <a:buNone/>
            </a:pPr>
            <a:endParaRPr lang="en-US" sz="2800" dirty="0" smtClean="0">
              <a:latin typeface="Calibri" pitchFamily="34" charset="0"/>
            </a:endParaRPr>
          </a:p>
          <a:p>
            <a:pPr>
              <a:buNone/>
            </a:pPr>
            <a:r>
              <a:rPr lang="en-US" sz="2800" dirty="0" smtClean="0">
                <a:latin typeface="Calibri" pitchFamily="34" charset="0"/>
              </a:rPr>
              <a:t>Abstraction of y = y +1</a:t>
            </a:r>
          </a:p>
          <a:p>
            <a:pPr>
              <a:buNone/>
            </a:pPr>
            <a:r>
              <a:rPr lang="en-US" sz="2800" dirty="0" smtClean="0">
                <a:solidFill>
                  <a:srgbClr val="FF0000"/>
                </a:solidFill>
                <a:latin typeface="Calibri" pitchFamily="34" charset="0"/>
              </a:rPr>
              <a:t>{x == y}</a:t>
            </a:r>
            <a:r>
              <a:rPr lang="en-US" sz="2800" dirty="0" smtClean="0">
                <a:latin typeface="Calibri" pitchFamily="34" charset="0"/>
              </a:rPr>
              <a:t> = </a:t>
            </a:r>
            <a:r>
              <a:rPr lang="en-US" sz="2800" dirty="0" smtClean="0">
                <a:solidFill>
                  <a:srgbClr val="FF0000"/>
                </a:solidFill>
                <a:latin typeface="Calibri" pitchFamily="34" charset="0"/>
              </a:rPr>
              <a:t>{x == y} </a:t>
            </a:r>
            <a:r>
              <a:rPr lang="en-US" sz="2800" dirty="0" smtClean="0">
                <a:latin typeface="Calibri" pitchFamily="34" charset="0"/>
              </a:rPr>
              <a:t>? false : *;</a:t>
            </a: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Abstracting Assumes</a:t>
            </a:r>
            <a:endParaRPr lang="en-US" i="1" dirty="0">
              <a:latin typeface="Calibri" pitchFamily="34" charset="0"/>
            </a:endParaRPr>
          </a:p>
        </p:txBody>
      </p:sp>
      <p:sp>
        <p:nvSpPr>
          <p:cNvPr id="3" name="Content Placeholder 2"/>
          <p:cNvSpPr>
            <a:spLocks noGrp="1"/>
          </p:cNvSpPr>
          <p:nvPr>
            <p:ph idx="1"/>
          </p:nvPr>
        </p:nvSpPr>
        <p:spPr>
          <a:xfrm>
            <a:off x="423530" y="1572363"/>
            <a:ext cx="8382000" cy="3269144"/>
          </a:xfrm>
        </p:spPr>
        <p:txBody>
          <a:bodyPr/>
          <a:lstStyle/>
          <a:p>
            <a:r>
              <a:rPr lang="en-US" sz="2800" dirty="0" smtClean="0">
                <a:latin typeface="Calibri" pitchFamily="34" charset="0"/>
              </a:rPr>
              <a:t>WP(assume(e), </a:t>
            </a:r>
            <a:r>
              <a:rPr lang="en-US" sz="2800" dirty="0" smtClean="0">
                <a:solidFill>
                  <a:srgbClr val="FF0000"/>
                </a:solidFill>
                <a:latin typeface="Calibri" pitchFamily="34" charset="0"/>
              </a:rPr>
              <a:t>Q</a:t>
            </a:r>
            <a:r>
              <a:rPr lang="en-US" sz="2800" dirty="0" smtClean="0">
                <a:latin typeface="Calibri" pitchFamily="34" charset="0"/>
              </a:rPr>
              <a:t>) = </a:t>
            </a:r>
            <a:r>
              <a:rPr lang="en-US" sz="2800" dirty="0" smtClean="0">
                <a:solidFill>
                  <a:srgbClr val="FF0000"/>
                </a:solidFill>
                <a:latin typeface="Calibri" pitchFamily="34" charset="0"/>
              </a:rPr>
              <a:t>e implies Q</a:t>
            </a:r>
          </a:p>
          <a:p>
            <a:r>
              <a:rPr lang="en-US" sz="2800" dirty="0" smtClean="0">
                <a:latin typeface="Calibri" pitchFamily="34" charset="0"/>
              </a:rPr>
              <a:t>assume(</a:t>
            </a:r>
            <a:r>
              <a:rPr lang="en-US" sz="2800" dirty="0" smtClean="0">
                <a:solidFill>
                  <a:srgbClr val="FF0000"/>
                </a:solidFill>
                <a:latin typeface="Calibri" pitchFamily="34" charset="0"/>
              </a:rPr>
              <a:t>e</a:t>
            </a:r>
            <a:r>
              <a:rPr lang="en-US" sz="2800" dirty="0" smtClean="0">
                <a:latin typeface="Calibri" pitchFamily="34" charset="0"/>
              </a:rPr>
              <a:t>) is abstracted to:</a:t>
            </a:r>
          </a:p>
          <a:p>
            <a:pPr lvl="1">
              <a:buNone/>
            </a:pPr>
            <a:r>
              <a:rPr lang="en-US" sz="2800" dirty="0" smtClean="0">
                <a:latin typeface="Calibri" pitchFamily="34" charset="0"/>
              </a:rPr>
              <a:t>			 </a:t>
            </a:r>
            <a:r>
              <a:rPr lang="en-US" sz="2800" dirty="0" smtClean="0">
                <a:solidFill>
                  <a:srgbClr val="0066FF"/>
                </a:solidFill>
                <a:latin typeface="Calibri" pitchFamily="34" charset="0"/>
              </a:rPr>
              <a:t>assume( </a:t>
            </a:r>
            <a:r>
              <a:rPr lang="en-US" sz="2800" dirty="0" err="1" smtClean="0">
                <a:latin typeface="Calibri" pitchFamily="34" charset="0"/>
              </a:rPr>
              <a:t>ImpliedBy</a:t>
            </a:r>
            <a:r>
              <a:rPr lang="en-US" sz="2800" baseline="-25000" dirty="0" err="1" smtClean="0">
                <a:latin typeface="Calibri" pitchFamily="34" charset="0"/>
              </a:rPr>
              <a:t>F</a:t>
            </a:r>
            <a:r>
              <a:rPr lang="en-US" sz="2800" dirty="0" smtClean="0">
                <a:latin typeface="Calibri" pitchFamily="34" charset="0"/>
              </a:rPr>
              <a:t>(</a:t>
            </a:r>
            <a:r>
              <a:rPr lang="en-US" sz="2800" dirty="0" smtClean="0">
                <a:solidFill>
                  <a:srgbClr val="FF0000"/>
                </a:solidFill>
                <a:latin typeface="Calibri" pitchFamily="34" charset="0"/>
              </a:rPr>
              <a:t>e</a:t>
            </a:r>
            <a:r>
              <a:rPr lang="en-US" sz="2800" dirty="0" smtClean="0">
                <a:latin typeface="Calibri" pitchFamily="34" charset="0"/>
              </a:rPr>
              <a:t>)</a:t>
            </a:r>
            <a:r>
              <a:rPr lang="en-US" sz="2800" dirty="0" smtClean="0">
                <a:solidFill>
                  <a:srgbClr val="0066FF"/>
                </a:solidFill>
                <a:latin typeface="Calibri" pitchFamily="34" charset="0"/>
              </a:rPr>
              <a:t> )</a:t>
            </a:r>
          </a:p>
          <a:p>
            <a:r>
              <a:rPr lang="en-US" sz="2800" dirty="0" smtClean="0">
                <a:latin typeface="Calibri" pitchFamily="34" charset="0"/>
              </a:rPr>
              <a:t>Example:</a:t>
            </a:r>
          </a:p>
          <a:p>
            <a:pPr lvl="1">
              <a:buNone/>
            </a:pPr>
            <a:r>
              <a:rPr lang="en-US" sz="2800" dirty="0" smtClean="0">
                <a:latin typeface="Calibri" pitchFamily="34" charset="0"/>
              </a:rPr>
              <a:t>F = {</a:t>
            </a:r>
            <a:r>
              <a:rPr lang="en-US" sz="2800" dirty="0" smtClean="0">
                <a:solidFill>
                  <a:srgbClr val="FF0000"/>
                </a:solidFill>
                <a:latin typeface="Calibri" pitchFamily="34" charset="0"/>
              </a:rPr>
              <a:t>x==2</a:t>
            </a:r>
            <a:r>
              <a:rPr lang="en-US" sz="2800" dirty="0" smtClean="0">
                <a:latin typeface="Calibri" pitchFamily="34" charset="0"/>
              </a:rPr>
              <a:t>, </a:t>
            </a:r>
            <a:r>
              <a:rPr lang="en-US" sz="2800" dirty="0" smtClean="0">
                <a:solidFill>
                  <a:srgbClr val="FF0000"/>
                </a:solidFill>
                <a:latin typeface="Calibri" pitchFamily="34" charset="0"/>
              </a:rPr>
              <a:t>x&lt;5</a:t>
            </a:r>
            <a:r>
              <a:rPr lang="en-US" sz="2800" dirty="0" smtClean="0">
                <a:latin typeface="Calibri" pitchFamily="34" charset="0"/>
              </a:rPr>
              <a:t>}</a:t>
            </a:r>
          </a:p>
          <a:p>
            <a:pPr lvl="1">
              <a:buNone/>
            </a:pPr>
            <a:r>
              <a:rPr lang="en-US" sz="2800" dirty="0" smtClean="0">
                <a:latin typeface="Calibri" pitchFamily="34" charset="0"/>
              </a:rPr>
              <a:t>assume(x &lt; 2) is abstracted to:</a:t>
            </a:r>
          </a:p>
          <a:p>
            <a:pPr lvl="1">
              <a:buNone/>
            </a:pPr>
            <a:r>
              <a:rPr lang="en-US" sz="2800" dirty="0" smtClean="0">
                <a:latin typeface="Calibri" pitchFamily="34" charset="0"/>
              </a:rPr>
              <a:t>		</a:t>
            </a:r>
            <a:r>
              <a:rPr lang="en-US" sz="2800" dirty="0" smtClean="0">
                <a:solidFill>
                  <a:srgbClr val="0066FF"/>
                </a:solidFill>
                <a:latin typeface="Calibri" pitchFamily="34" charset="0"/>
              </a:rPr>
              <a:t>assume(!</a:t>
            </a:r>
            <a:r>
              <a:rPr lang="en-US" sz="2800" dirty="0" smtClean="0">
                <a:solidFill>
                  <a:srgbClr val="FF0000"/>
                </a:solidFill>
                <a:latin typeface="Calibri" pitchFamily="34" charset="0"/>
              </a:rPr>
              <a:t>{x==2}</a:t>
            </a:r>
            <a:r>
              <a:rPr lang="en-US" sz="2800" dirty="0" smtClean="0">
                <a:solidFill>
                  <a:srgbClr val="0066FF"/>
                </a:solidFill>
                <a:latin typeface="Calibri" pitchFamily="34" charset="0"/>
              </a:rPr>
              <a:t> &amp;&amp; </a:t>
            </a:r>
            <a:r>
              <a:rPr lang="en-US" sz="2800" dirty="0" smtClean="0">
                <a:solidFill>
                  <a:srgbClr val="FF0000"/>
                </a:solidFill>
                <a:latin typeface="Calibri" pitchFamily="34" charset="0"/>
              </a:rPr>
              <a:t>{x&lt;5}</a:t>
            </a:r>
            <a:r>
              <a:rPr lang="en-US" sz="2800" dirty="0" smtClean="0">
                <a:solidFill>
                  <a:srgbClr val="0066FF"/>
                </a:solidFill>
                <a:latin typeface="Calibri" pitchFamily="34" charset="0"/>
              </a:rPr>
              <a:t>)</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case generation</a:t>
            </a:r>
            <a:endParaRPr spc="-167">
              <a:solidFill>
                <a:schemeClr val="accent1"/>
              </a:solidFill>
              <a:effectLst>
                <a:outerShdw blurRad="50800" dist="38100" dir="2700000" algn="tl" rotWithShape="0">
                  <a:prstClr val="black">
                    <a:alpha val="61000"/>
                  </a:prstClr>
                </a:outerShdw>
              </a:effectLst>
            </a:endParaRPr>
          </a:p>
        </p:txBody>
      </p:sp>
      <p:pic>
        <p:nvPicPr>
          <p:cNvPr id="5" name="Picture 4" descr="PexWeb.png"/>
          <p:cNvPicPr>
            <a:picLocks noChangeAspect="1"/>
          </p:cNvPicPr>
          <p:nvPr/>
        </p:nvPicPr>
        <p:blipFill>
          <a:blip r:embed="rId3"/>
          <a:stretch>
            <a:fillRect/>
          </a:stretch>
        </p:blipFill>
        <p:spPr>
          <a:xfrm>
            <a:off x="2495613" y="5087544"/>
            <a:ext cx="1320095" cy="740053"/>
          </a:xfrm>
          <a:prstGeom prst="rect">
            <a:avLst/>
          </a:prstGeom>
        </p:spPr>
      </p:pic>
      <p:sp>
        <p:nvSpPr>
          <p:cNvPr id="7" name="Rounded Rectangle 8"/>
          <p:cNvSpPr>
            <a:spLocks noChangeArrowheads="1"/>
          </p:cNvSpPr>
          <p:nvPr/>
        </p:nvSpPr>
        <p:spPr bwMode="auto">
          <a:xfrm>
            <a:off x="3975849" y="1839913"/>
            <a:ext cx="2037885" cy="788987"/>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400" b="1" dirty="0">
                <a:solidFill>
                  <a:schemeClr val="tx1"/>
                </a:solidFill>
                <a:effectLst>
                  <a:outerShdw blurRad="38100" dist="38100" dir="2700000" algn="tl">
                    <a:srgbClr val="000000">
                      <a:alpha val="43137"/>
                    </a:srgbClr>
                  </a:outerShdw>
                </a:effectLst>
                <a:latin typeface="Calibri" pitchFamily="34" charset="0"/>
              </a:rPr>
              <a:t>Execution Path</a:t>
            </a:r>
          </a:p>
        </p:txBody>
      </p:sp>
      <p:sp>
        <p:nvSpPr>
          <p:cNvPr id="9" name="Bent Arrow 8"/>
          <p:cNvSpPr/>
          <p:nvPr/>
        </p:nvSpPr>
        <p:spPr bwMode="auto">
          <a:xfrm>
            <a:off x="2103119" y="2231147"/>
            <a:ext cx="1880213" cy="481573"/>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10" name="Bent Arrow 9"/>
          <p:cNvSpPr/>
          <p:nvPr/>
        </p:nvSpPr>
        <p:spPr bwMode="auto">
          <a:xfrm rot="5400000">
            <a:off x="6365424" y="1942561"/>
            <a:ext cx="512385" cy="1215766"/>
          </a:xfrm>
          <a:prstGeom prst="bentArrow">
            <a:avLst>
              <a:gd name="adj1" fmla="val 20519"/>
              <a:gd name="adj2" fmla="val 17245"/>
              <a:gd name="adj3" fmla="val 23074"/>
              <a:gd name="adj4" fmla="val 4683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11" name="Bent Arrow 10"/>
          <p:cNvSpPr/>
          <p:nvPr/>
        </p:nvSpPr>
        <p:spPr bwMode="auto">
          <a:xfrm rot="10800000">
            <a:off x="5858120" y="3794085"/>
            <a:ext cx="1385656" cy="713788"/>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13" name="TextBox 15"/>
          <p:cNvSpPr txBox="1">
            <a:spLocks noChangeArrowheads="1"/>
          </p:cNvSpPr>
          <p:nvPr/>
        </p:nvSpPr>
        <p:spPr bwMode="auto">
          <a:xfrm>
            <a:off x="768119" y="1753344"/>
            <a:ext cx="2987136" cy="461665"/>
          </a:xfrm>
          <a:prstGeom prst="rect">
            <a:avLst/>
          </a:prstGeom>
          <a:noFill/>
          <a:ln w="9525">
            <a:noFill/>
            <a:miter lim="800000"/>
            <a:headEnd/>
            <a:tailEnd/>
          </a:ln>
        </p:spPr>
        <p:txBody>
          <a:bodyPr wrap="square">
            <a:spAutoFit/>
          </a:bodyPr>
          <a:lstStyle/>
          <a:p>
            <a:r>
              <a:rPr lang="en-US" sz="2400" dirty="0">
                <a:solidFill>
                  <a:srgbClr val="7030A0"/>
                </a:solidFill>
                <a:latin typeface="Calibri" pitchFamily="34" charset="0"/>
              </a:rPr>
              <a:t>Run Test </a:t>
            </a:r>
            <a:r>
              <a:rPr lang="en-US" sz="2400" dirty="0" smtClean="0">
                <a:solidFill>
                  <a:srgbClr val="7030A0"/>
                </a:solidFill>
                <a:latin typeface="Calibri" pitchFamily="34" charset="0"/>
              </a:rPr>
              <a:t>and Monitor</a:t>
            </a:r>
            <a:endParaRPr lang="en-US" sz="2400" dirty="0">
              <a:solidFill>
                <a:srgbClr val="7030A0"/>
              </a:solidFill>
              <a:latin typeface="Calibri" pitchFamily="34" charset="0"/>
            </a:endParaRPr>
          </a:p>
        </p:txBody>
      </p:sp>
      <p:sp>
        <p:nvSpPr>
          <p:cNvPr id="14" name="TextBox 16"/>
          <p:cNvSpPr txBox="1">
            <a:spLocks noChangeArrowheads="1"/>
          </p:cNvSpPr>
          <p:nvPr/>
        </p:nvSpPr>
        <p:spPr bwMode="auto">
          <a:xfrm>
            <a:off x="6458444" y="1793526"/>
            <a:ext cx="2126263" cy="461665"/>
          </a:xfrm>
          <a:prstGeom prst="rect">
            <a:avLst/>
          </a:prstGeom>
          <a:noFill/>
          <a:ln w="9525">
            <a:noFill/>
            <a:miter lim="800000"/>
            <a:headEnd/>
            <a:tailEnd/>
          </a:ln>
        </p:spPr>
        <p:txBody>
          <a:bodyPr wrap="square">
            <a:spAutoFit/>
          </a:bodyPr>
          <a:lstStyle/>
          <a:p>
            <a:r>
              <a:rPr lang="en-US" sz="2400" dirty="0">
                <a:solidFill>
                  <a:srgbClr val="7030A0"/>
                </a:solidFill>
                <a:latin typeface="Calibri" pitchFamily="34" charset="0"/>
              </a:rPr>
              <a:t>Path </a:t>
            </a:r>
            <a:r>
              <a:rPr lang="en-US" sz="2400" dirty="0" smtClean="0">
                <a:solidFill>
                  <a:srgbClr val="7030A0"/>
                </a:solidFill>
                <a:latin typeface="Calibri" pitchFamily="34" charset="0"/>
              </a:rPr>
              <a:t>Condition</a:t>
            </a:r>
            <a:endParaRPr lang="en-US" sz="2400" dirty="0">
              <a:solidFill>
                <a:srgbClr val="7030A0"/>
              </a:solidFill>
              <a:latin typeface="Calibri" pitchFamily="34" charset="0"/>
            </a:endParaRPr>
          </a:p>
        </p:txBody>
      </p:sp>
      <p:sp>
        <p:nvSpPr>
          <p:cNvPr id="15" name="TextBox 17"/>
          <p:cNvSpPr txBox="1">
            <a:spLocks noChangeArrowheads="1"/>
          </p:cNvSpPr>
          <p:nvPr/>
        </p:nvSpPr>
        <p:spPr bwMode="auto">
          <a:xfrm>
            <a:off x="6268731" y="4487902"/>
            <a:ext cx="2875269" cy="461665"/>
          </a:xfrm>
          <a:prstGeom prst="rect">
            <a:avLst/>
          </a:prstGeom>
          <a:noFill/>
          <a:ln w="9525">
            <a:noFill/>
            <a:miter lim="800000"/>
            <a:headEnd/>
            <a:tailEnd/>
          </a:ln>
        </p:spPr>
        <p:txBody>
          <a:bodyPr wrap="square">
            <a:spAutoFit/>
          </a:bodyPr>
          <a:lstStyle/>
          <a:p>
            <a:pPr algn="l"/>
            <a:r>
              <a:rPr lang="en-US" sz="2400" dirty="0" smtClean="0">
                <a:solidFill>
                  <a:srgbClr val="7030A0"/>
                </a:solidFill>
                <a:latin typeface="Calibri" pitchFamily="34" charset="0"/>
              </a:rPr>
              <a:t>Unexplored path</a:t>
            </a:r>
            <a:endParaRPr lang="en-US" sz="2400" dirty="0">
              <a:solidFill>
                <a:srgbClr val="7030A0"/>
              </a:solidFill>
              <a:latin typeface="Calibri" pitchFamily="34" charset="0"/>
            </a:endParaRPr>
          </a:p>
        </p:txBody>
      </p:sp>
      <p:sp>
        <p:nvSpPr>
          <p:cNvPr id="16" name="TextBox 18"/>
          <p:cNvSpPr txBox="1">
            <a:spLocks noChangeArrowheads="1"/>
          </p:cNvSpPr>
          <p:nvPr/>
        </p:nvSpPr>
        <p:spPr bwMode="auto">
          <a:xfrm>
            <a:off x="2975154" y="4473857"/>
            <a:ext cx="1466254" cy="461665"/>
          </a:xfrm>
          <a:prstGeom prst="rect">
            <a:avLst/>
          </a:prstGeom>
          <a:noFill/>
          <a:ln w="9525">
            <a:noFill/>
            <a:miter lim="800000"/>
            <a:headEnd/>
            <a:tailEnd/>
          </a:ln>
        </p:spPr>
        <p:txBody>
          <a:bodyPr wrap="square">
            <a:spAutoFit/>
          </a:bodyPr>
          <a:lstStyle/>
          <a:p>
            <a:r>
              <a:rPr lang="en-US" sz="2400" dirty="0" smtClean="0">
                <a:solidFill>
                  <a:srgbClr val="7030A0"/>
                </a:solidFill>
                <a:latin typeface="Calibri" pitchFamily="34" charset="0"/>
              </a:rPr>
              <a:t>Solve</a:t>
            </a:r>
            <a:endParaRPr lang="en-US" sz="2400" dirty="0">
              <a:solidFill>
                <a:srgbClr val="7030A0"/>
              </a:solidFill>
              <a:latin typeface="Calibri" pitchFamily="34" charset="0"/>
            </a:endParaRPr>
          </a:p>
        </p:txBody>
      </p:sp>
      <p:pic>
        <p:nvPicPr>
          <p:cNvPr id="18" name="Picture 17" descr="yogi_logo.jpg"/>
          <p:cNvPicPr>
            <a:picLocks noChangeAspect="1"/>
          </p:cNvPicPr>
          <p:nvPr/>
        </p:nvPicPr>
        <p:blipFill>
          <a:blip r:embed="rId4" cstate="print"/>
          <a:stretch>
            <a:fillRect/>
          </a:stretch>
        </p:blipFill>
        <p:spPr>
          <a:xfrm>
            <a:off x="3867951" y="5004954"/>
            <a:ext cx="1689100" cy="835961"/>
          </a:xfrm>
          <a:prstGeom prst="rect">
            <a:avLst/>
          </a:prstGeom>
        </p:spPr>
      </p:pic>
      <p:sp>
        <p:nvSpPr>
          <p:cNvPr id="20" name="Right Arrow 19"/>
          <p:cNvSpPr/>
          <p:nvPr/>
        </p:nvSpPr>
        <p:spPr>
          <a:xfrm>
            <a:off x="356711" y="2866396"/>
            <a:ext cx="1211876" cy="627400"/>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solidFill>
                  <a:schemeClr val="tx1"/>
                </a:solidFill>
                <a:latin typeface="Calibri" pitchFamily="34" charset="0"/>
              </a:rPr>
              <a:t>seed</a:t>
            </a:r>
            <a:endParaRPr lang="en-US" sz="2400" b="1" dirty="0">
              <a:solidFill>
                <a:schemeClr val="tx1"/>
              </a:solidFill>
              <a:latin typeface="Calibri" pitchFamily="34" charset="0"/>
            </a:endParaRPr>
          </a:p>
        </p:txBody>
      </p:sp>
      <p:sp>
        <p:nvSpPr>
          <p:cNvPr id="23" name="TextBox 18"/>
          <p:cNvSpPr txBox="1">
            <a:spLocks noChangeArrowheads="1"/>
          </p:cNvSpPr>
          <p:nvPr/>
        </p:nvSpPr>
        <p:spPr bwMode="auto">
          <a:xfrm>
            <a:off x="511516" y="3608766"/>
            <a:ext cx="1592492" cy="461665"/>
          </a:xfrm>
          <a:prstGeom prst="rect">
            <a:avLst/>
          </a:prstGeom>
          <a:noFill/>
          <a:ln w="9525">
            <a:noFill/>
            <a:miter lim="800000"/>
            <a:headEnd/>
            <a:tailEnd/>
          </a:ln>
        </p:spPr>
        <p:txBody>
          <a:bodyPr wrap="square">
            <a:spAutoFit/>
          </a:bodyPr>
          <a:lstStyle/>
          <a:p>
            <a:r>
              <a:rPr lang="en-US" sz="2400" dirty="0" smtClean="0">
                <a:solidFill>
                  <a:srgbClr val="7030A0"/>
                </a:solidFill>
                <a:latin typeface="Calibri" pitchFamily="34" charset="0"/>
              </a:rPr>
              <a:t>New input</a:t>
            </a:r>
            <a:endParaRPr lang="en-US" sz="2400" dirty="0">
              <a:solidFill>
                <a:srgbClr val="7030A0"/>
              </a:solidFill>
              <a:latin typeface="Calibri" pitchFamily="34" charset="0"/>
            </a:endParaRPr>
          </a:p>
        </p:txBody>
      </p:sp>
      <p:sp>
        <p:nvSpPr>
          <p:cNvPr id="29" name="Rounded Rectangle 6"/>
          <p:cNvSpPr>
            <a:spLocks noChangeArrowheads="1"/>
          </p:cNvSpPr>
          <p:nvPr/>
        </p:nvSpPr>
        <p:spPr bwMode="auto">
          <a:xfrm>
            <a:off x="1561400" y="2746083"/>
            <a:ext cx="1256422" cy="815593"/>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400" b="1" dirty="0">
                <a:solidFill>
                  <a:schemeClr val="tx1"/>
                </a:solidFill>
                <a:effectLst>
                  <a:outerShdw blurRad="38100" dist="38100" dir="2700000" algn="tl">
                    <a:srgbClr val="000000">
                      <a:alpha val="43137"/>
                    </a:srgbClr>
                  </a:outerShdw>
                </a:effectLst>
                <a:latin typeface="Calibri" pitchFamily="34" charset="0"/>
              </a:rPr>
              <a:t>Test</a:t>
            </a:r>
            <a:br>
              <a:rPr lang="en-US" sz="2400" b="1" dirty="0">
                <a:solidFill>
                  <a:schemeClr val="tx1"/>
                </a:solidFill>
                <a:effectLst>
                  <a:outerShdw blurRad="38100" dist="38100" dir="2700000" algn="tl">
                    <a:srgbClr val="000000">
                      <a:alpha val="43137"/>
                    </a:srgbClr>
                  </a:outerShdw>
                </a:effectLst>
                <a:latin typeface="Calibri" pitchFamily="34" charset="0"/>
              </a:rPr>
            </a:br>
            <a:r>
              <a:rPr lang="en-US" sz="2400" b="1" dirty="0">
                <a:solidFill>
                  <a:schemeClr val="tx1"/>
                </a:solidFill>
                <a:effectLst>
                  <a:outerShdw blurRad="38100" dist="38100" dir="2700000" algn="tl">
                    <a:srgbClr val="000000">
                      <a:alpha val="43137"/>
                    </a:srgbClr>
                  </a:outerShdw>
                </a:effectLst>
                <a:latin typeface="Calibri" pitchFamily="34" charset="0"/>
              </a:rPr>
              <a:t>Inputs</a:t>
            </a:r>
          </a:p>
        </p:txBody>
      </p:sp>
      <p:sp>
        <p:nvSpPr>
          <p:cNvPr id="34" name="TextBox 33"/>
          <p:cNvSpPr txBox="1"/>
          <p:nvPr/>
        </p:nvSpPr>
        <p:spPr>
          <a:xfrm>
            <a:off x="142829" y="5872801"/>
            <a:ext cx="5572125" cy="618631"/>
          </a:xfrm>
          <a:prstGeom prst="rect">
            <a:avLst/>
          </a:prstGeom>
          <a:noFill/>
        </p:spPr>
        <p:txBody>
          <a:bodyPr wrap="square" lIns="64008" tIns="32004" rIns="64008" bIns="32004" rtlCol="0">
            <a:spAutoFit/>
          </a:bodyPr>
          <a:lstStyle/>
          <a:p>
            <a:r>
              <a:rPr lang="en-US" sz="1200" dirty="0" smtClean="0">
                <a:solidFill>
                  <a:srgbClr val="9C42E6"/>
                </a:solidFill>
                <a:latin typeface="Calibri" pitchFamily="34" charset="0"/>
              </a:rPr>
              <a:t>Nikolai Tillmann, Peli de Halleux, Patrice </a:t>
            </a:r>
            <a:r>
              <a:rPr lang="en-US" sz="1200" dirty="0" err="1" smtClean="0">
                <a:solidFill>
                  <a:srgbClr val="9C42E6"/>
                </a:solidFill>
                <a:latin typeface="Calibri" pitchFamily="34" charset="0"/>
              </a:rPr>
              <a:t>Godefroid</a:t>
            </a:r>
            <a:endParaRPr lang="en-US" sz="1200" dirty="0" smtClean="0">
              <a:solidFill>
                <a:srgbClr val="9C42E6"/>
              </a:solidFill>
              <a:latin typeface="Calibri" pitchFamily="34" charset="0"/>
            </a:endParaRPr>
          </a:p>
          <a:p>
            <a:r>
              <a:rPr lang="en-US" sz="1200" dirty="0" smtClean="0">
                <a:solidFill>
                  <a:srgbClr val="9C42E6"/>
                </a:solidFill>
                <a:latin typeface="Calibri" pitchFamily="34" charset="0"/>
              </a:rPr>
              <a:t>Aditya </a:t>
            </a:r>
            <a:r>
              <a:rPr lang="en-US" sz="1200" dirty="0" err="1" smtClean="0">
                <a:solidFill>
                  <a:srgbClr val="9C42E6"/>
                </a:solidFill>
                <a:latin typeface="Calibri" pitchFamily="34" charset="0"/>
              </a:rPr>
              <a:t>Nori</a:t>
            </a:r>
            <a:r>
              <a:rPr lang="en-US" sz="1200" dirty="0" smtClean="0">
                <a:solidFill>
                  <a:srgbClr val="9C42E6"/>
                </a:solidFill>
                <a:latin typeface="Calibri" pitchFamily="34" charset="0"/>
              </a:rPr>
              <a:t>, Jean Philippe Martin, Miguel Castro, </a:t>
            </a:r>
          </a:p>
          <a:p>
            <a:r>
              <a:rPr lang="en-US" sz="1200" dirty="0" smtClean="0">
                <a:solidFill>
                  <a:srgbClr val="9C42E6"/>
                </a:solidFill>
                <a:latin typeface="Calibri" pitchFamily="34" charset="0"/>
              </a:rPr>
              <a:t>Manuel Costa, </a:t>
            </a:r>
            <a:r>
              <a:rPr lang="en-US" sz="1200" dirty="0" err="1" smtClean="0">
                <a:solidFill>
                  <a:srgbClr val="9C42E6"/>
                </a:solidFill>
                <a:latin typeface="Calibri" pitchFamily="34" charset="0"/>
              </a:rPr>
              <a:t>Lintao</a:t>
            </a:r>
            <a:r>
              <a:rPr lang="en-US" sz="1200" dirty="0" smtClean="0">
                <a:solidFill>
                  <a:srgbClr val="9C42E6"/>
                </a:solidFill>
                <a:latin typeface="Calibri" pitchFamily="34" charset="0"/>
              </a:rPr>
              <a:t> Zhang</a:t>
            </a:r>
            <a:endParaRPr lang="en-US" sz="1200" dirty="0">
              <a:solidFill>
                <a:srgbClr val="9C42E6"/>
              </a:solidFill>
              <a:latin typeface="Calibri" pitchFamily="34" charset="0"/>
            </a:endParaRPr>
          </a:p>
        </p:txBody>
      </p:sp>
      <p:sp>
        <p:nvSpPr>
          <p:cNvPr id="27" name="Bent Arrow 26"/>
          <p:cNvSpPr/>
          <p:nvPr/>
        </p:nvSpPr>
        <p:spPr bwMode="auto">
          <a:xfrm rot="10800000">
            <a:off x="2938846" y="3804443"/>
            <a:ext cx="1385656" cy="713788"/>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6" name="Rounded Rectangle 7"/>
          <p:cNvSpPr>
            <a:spLocks noChangeArrowheads="1"/>
          </p:cNvSpPr>
          <p:nvPr/>
        </p:nvSpPr>
        <p:spPr bwMode="auto">
          <a:xfrm>
            <a:off x="4043580" y="3797300"/>
            <a:ext cx="1854720" cy="918811"/>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400" b="1" dirty="0">
                <a:solidFill>
                  <a:schemeClr val="tx1"/>
                </a:solidFill>
                <a:effectLst>
                  <a:outerShdw blurRad="38100" dist="38100" dir="2700000" algn="tl">
                    <a:srgbClr val="000000">
                      <a:alpha val="43137"/>
                    </a:srgbClr>
                  </a:outerShdw>
                </a:effectLst>
                <a:latin typeface="Calibri" pitchFamily="34" charset="0"/>
              </a:rPr>
              <a:t>Constraint System</a:t>
            </a:r>
          </a:p>
        </p:txBody>
      </p:sp>
      <p:sp>
        <p:nvSpPr>
          <p:cNvPr id="28" name="Up Arrow 27"/>
          <p:cNvSpPr/>
          <p:nvPr/>
        </p:nvSpPr>
        <p:spPr bwMode="auto">
          <a:xfrm>
            <a:off x="2015231" y="3595456"/>
            <a:ext cx="257453" cy="435005"/>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5" name="Picture 24" descr="z3.png"/>
          <p:cNvPicPr>
            <a:picLocks noChangeAspect="1"/>
          </p:cNvPicPr>
          <p:nvPr/>
        </p:nvPicPr>
        <p:blipFill>
          <a:blip r:embed="rId5"/>
          <a:stretch>
            <a:fillRect/>
          </a:stretch>
        </p:blipFill>
        <p:spPr>
          <a:xfrm>
            <a:off x="1698924" y="4088401"/>
            <a:ext cx="1213872" cy="701903"/>
          </a:xfrm>
          <a:prstGeom prst="rect">
            <a:avLst/>
          </a:prstGeom>
        </p:spPr>
      </p:pic>
      <p:sp>
        <p:nvSpPr>
          <p:cNvPr id="8" name="Can 9"/>
          <p:cNvSpPr>
            <a:spLocks noChangeArrowheads="1"/>
          </p:cNvSpPr>
          <p:nvPr/>
        </p:nvSpPr>
        <p:spPr bwMode="auto">
          <a:xfrm>
            <a:off x="6574560" y="2815691"/>
            <a:ext cx="1256422" cy="1007105"/>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400" b="1" dirty="0">
                <a:solidFill>
                  <a:schemeClr val="tx1"/>
                </a:solidFill>
                <a:effectLst>
                  <a:outerShdw blurRad="38100" dist="38100" dir="2700000" algn="tl">
                    <a:srgbClr val="000000">
                      <a:alpha val="43137"/>
                    </a:srgbClr>
                  </a:outerShdw>
                </a:effectLst>
                <a:latin typeface="Calibri" pitchFamily="34" charset="0"/>
              </a:rPr>
              <a:t>Known</a:t>
            </a:r>
            <a:br>
              <a:rPr lang="en-US" sz="2400" b="1" dirty="0">
                <a:solidFill>
                  <a:schemeClr val="tx1"/>
                </a:solidFill>
                <a:effectLst>
                  <a:outerShdw blurRad="38100" dist="38100" dir="2700000" algn="tl">
                    <a:srgbClr val="000000">
                      <a:alpha val="43137"/>
                    </a:srgbClr>
                  </a:outerShdw>
                </a:effectLst>
                <a:latin typeface="Calibri" pitchFamily="34" charset="0"/>
              </a:rPr>
            </a:br>
            <a:r>
              <a:rPr lang="en-US" sz="2400" b="1" dirty="0">
                <a:solidFill>
                  <a:schemeClr val="tx1"/>
                </a:solidFill>
                <a:effectLst>
                  <a:outerShdw blurRad="38100" dist="38100" dir="2700000" algn="tl">
                    <a:srgbClr val="000000">
                      <a:alpha val="43137"/>
                    </a:srgbClr>
                  </a:outerShdw>
                </a:effectLst>
                <a:latin typeface="Calibri" pitchFamily="34" charset="0"/>
              </a:rPr>
              <a:t>Paths</a:t>
            </a:r>
          </a:p>
        </p:txBody>
      </p:sp>
      <p:sp>
        <p:nvSpPr>
          <p:cNvPr id="30" name="TextBox 29"/>
          <p:cNvSpPr txBox="1"/>
          <p:nvPr/>
        </p:nvSpPr>
        <p:spPr>
          <a:xfrm>
            <a:off x="5442889" y="5191320"/>
            <a:ext cx="1589212" cy="523220"/>
          </a:xfrm>
          <a:prstGeom prst="rect">
            <a:avLst/>
          </a:prstGeom>
          <a:noFill/>
        </p:spPr>
        <p:txBody>
          <a:bodyPr wrap="square" rtlCol="0">
            <a:spAutoFit/>
          </a:bodyPr>
          <a:lstStyle/>
          <a:p>
            <a:r>
              <a:rPr lang="en-US" sz="2800" dirty="0" smtClean="0">
                <a:solidFill>
                  <a:srgbClr val="7030A0"/>
                </a:solidFill>
                <a:latin typeface="Calibri" pitchFamily="34" charset="0"/>
              </a:rPr>
              <a:t>Vigilante</a:t>
            </a:r>
          </a:p>
        </p:txBody>
      </p:sp>
      <p:pic>
        <p:nvPicPr>
          <p:cNvPr id="26" name="Picture 25" descr="nikolait.jpg"/>
          <p:cNvPicPr>
            <a:picLocks noChangeAspect="1"/>
          </p:cNvPicPr>
          <p:nvPr/>
        </p:nvPicPr>
        <p:blipFill>
          <a:blip r:embed="rId6"/>
          <a:stretch>
            <a:fillRect/>
          </a:stretch>
        </p:blipFill>
        <p:spPr>
          <a:xfrm>
            <a:off x="137421" y="4830687"/>
            <a:ext cx="504188" cy="504188"/>
          </a:xfrm>
          <a:prstGeom prst="rect">
            <a:avLst/>
          </a:prstGeom>
        </p:spPr>
      </p:pic>
      <p:pic>
        <p:nvPicPr>
          <p:cNvPr id="31" name="Picture 30" descr="jhalleux.jpg"/>
          <p:cNvPicPr>
            <a:picLocks noChangeAspect="1"/>
          </p:cNvPicPr>
          <p:nvPr/>
        </p:nvPicPr>
        <p:blipFill>
          <a:blip r:embed="rId7"/>
          <a:stretch>
            <a:fillRect/>
          </a:stretch>
        </p:blipFill>
        <p:spPr>
          <a:xfrm>
            <a:off x="602295" y="4835361"/>
            <a:ext cx="483335" cy="516102"/>
          </a:xfrm>
          <a:prstGeom prst="rect">
            <a:avLst/>
          </a:prstGeom>
        </p:spPr>
      </p:pic>
      <p:pic>
        <p:nvPicPr>
          <p:cNvPr id="32" name="Picture 31" descr="patrice-godefroid.gif"/>
          <p:cNvPicPr>
            <a:picLocks noChangeAspect="1"/>
          </p:cNvPicPr>
          <p:nvPr/>
        </p:nvPicPr>
        <p:blipFill>
          <a:blip r:embed="rId8"/>
          <a:stretch>
            <a:fillRect/>
          </a:stretch>
        </p:blipFill>
        <p:spPr>
          <a:xfrm>
            <a:off x="1090262" y="4835248"/>
            <a:ext cx="539675" cy="555206"/>
          </a:xfrm>
          <a:prstGeom prst="rect">
            <a:avLst/>
          </a:prstGeom>
        </p:spPr>
      </p:pic>
      <p:pic>
        <p:nvPicPr>
          <p:cNvPr id="33" name="Picture 32" descr="jp_small2.jpg"/>
          <p:cNvPicPr>
            <a:picLocks noChangeAspect="1"/>
          </p:cNvPicPr>
          <p:nvPr/>
        </p:nvPicPr>
        <p:blipFill>
          <a:blip r:embed="rId9"/>
          <a:stretch>
            <a:fillRect/>
          </a:stretch>
        </p:blipFill>
        <p:spPr>
          <a:xfrm>
            <a:off x="1412038" y="5333315"/>
            <a:ext cx="455054" cy="508685"/>
          </a:xfrm>
          <a:prstGeom prst="rect">
            <a:avLst/>
          </a:prstGeom>
        </p:spPr>
      </p:pic>
      <p:pic>
        <p:nvPicPr>
          <p:cNvPr id="36" name="Picture 35" descr="lintao-zhang.jpg"/>
          <p:cNvPicPr>
            <a:picLocks noChangeAspect="1"/>
          </p:cNvPicPr>
          <p:nvPr/>
        </p:nvPicPr>
        <p:blipFill>
          <a:blip r:embed="rId10" cstate="print"/>
          <a:stretch>
            <a:fillRect/>
          </a:stretch>
        </p:blipFill>
        <p:spPr>
          <a:xfrm>
            <a:off x="984093" y="5330918"/>
            <a:ext cx="459562" cy="500922"/>
          </a:xfrm>
          <a:prstGeom prst="rect">
            <a:avLst/>
          </a:prstGeom>
        </p:spPr>
      </p:pic>
      <p:pic>
        <p:nvPicPr>
          <p:cNvPr id="37" name="Picture 36" descr="rse-fte.jpg"/>
          <p:cNvPicPr>
            <a:picLocks noChangeAspect="1"/>
          </p:cNvPicPr>
          <p:nvPr/>
        </p:nvPicPr>
        <p:blipFill>
          <a:blip r:embed="rId11" cstate="print"/>
          <a:srcRect l="66344" t="19025" r="19753" b="60667"/>
          <a:stretch>
            <a:fillRect/>
          </a:stretch>
        </p:blipFill>
        <p:spPr>
          <a:xfrm>
            <a:off x="506516" y="5330918"/>
            <a:ext cx="471716" cy="500922"/>
          </a:xfrm>
          <a:prstGeom prst="rect">
            <a:avLst/>
          </a:prstGeom>
        </p:spPr>
      </p:pic>
      <p:pic>
        <p:nvPicPr>
          <p:cNvPr id="35" name="Picture 34" descr="manuelc-web.jpg"/>
          <p:cNvPicPr>
            <a:picLocks noChangeAspect="1"/>
          </p:cNvPicPr>
          <p:nvPr/>
        </p:nvPicPr>
        <p:blipFill>
          <a:blip r:embed="rId12" cstate="print"/>
          <a:stretch>
            <a:fillRect/>
          </a:stretch>
        </p:blipFill>
        <p:spPr>
          <a:xfrm>
            <a:off x="143741" y="5308600"/>
            <a:ext cx="396978" cy="529997"/>
          </a:xfrm>
          <a:prstGeom prst="rect">
            <a:avLst/>
          </a:prstGeom>
        </p:spPr>
      </p:pic>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i="1" smtClean="0">
                <a:latin typeface="Calibri" pitchFamily="34" charset="0"/>
              </a:rPr>
              <a:t>Newton</a:t>
            </a:r>
            <a:endParaRPr lang="en-US" i="1" dirty="0">
              <a:latin typeface="Calibri" pitchFamily="34" charset="0"/>
            </a:endParaRPr>
          </a:p>
        </p:txBody>
      </p:sp>
      <p:sp>
        <p:nvSpPr>
          <p:cNvPr id="3" name="Content Placeholder 2"/>
          <p:cNvSpPr>
            <a:spLocks noGrp="1"/>
          </p:cNvSpPr>
          <p:nvPr>
            <p:ph idx="1"/>
          </p:nvPr>
        </p:nvSpPr>
        <p:spPr>
          <a:xfrm>
            <a:off x="370368" y="1604261"/>
            <a:ext cx="8382000" cy="2210862"/>
          </a:xfrm>
        </p:spPr>
        <p:txBody>
          <a:bodyPr/>
          <a:lstStyle/>
          <a:p>
            <a:r>
              <a:rPr lang="en-US" sz="2800" dirty="0" smtClean="0">
                <a:latin typeface="Calibri" pitchFamily="34" charset="0"/>
              </a:rPr>
              <a:t>Given an error path </a:t>
            </a:r>
            <a:r>
              <a:rPr lang="en-US" sz="2800" i="1" dirty="0" smtClean="0">
                <a:latin typeface="Calibri" pitchFamily="34" charset="0"/>
              </a:rPr>
              <a:t>p</a:t>
            </a:r>
            <a:r>
              <a:rPr lang="en-US" sz="2800" dirty="0" smtClean="0">
                <a:latin typeface="Calibri" pitchFamily="34" charset="0"/>
              </a:rPr>
              <a:t> in the Boolean program </a:t>
            </a:r>
            <a:r>
              <a:rPr lang="en-US" sz="2800" i="1" dirty="0" smtClean="0">
                <a:latin typeface="Calibri" pitchFamily="34" charset="0"/>
              </a:rPr>
              <a:t>B</a:t>
            </a:r>
            <a:r>
              <a:rPr lang="en-US" sz="2800" dirty="0" smtClean="0">
                <a:latin typeface="Calibri" pitchFamily="34" charset="0"/>
              </a:rPr>
              <a:t>.</a:t>
            </a:r>
          </a:p>
          <a:p>
            <a:r>
              <a:rPr lang="en-US" sz="2800" dirty="0" smtClean="0">
                <a:latin typeface="Calibri" pitchFamily="34" charset="0"/>
              </a:rPr>
              <a:t>Is </a:t>
            </a:r>
            <a:r>
              <a:rPr lang="en-US" sz="2800" i="1" dirty="0" smtClean="0">
                <a:latin typeface="Calibri" pitchFamily="34" charset="0"/>
              </a:rPr>
              <a:t>p</a:t>
            </a:r>
            <a:r>
              <a:rPr lang="en-US" sz="2800" dirty="0" smtClean="0">
                <a:latin typeface="Calibri" pitchFamily="34" charset="0"/>
              </a:rPr>
              <a:t> a feasible path of the corresponding C program?</a:t>
            </a:r>
          </a:p>
          <a:p>
            <a:pPr lvl="1"/>
            <a:r>
              <a:rPr lang="en-US" sz="2800" dirty="0" smtClean="0">
                <a:latin typeface="Calibri" pitchFamily="34" charset="0"/>
              </a:rPr>
              <a:t>Yes: found a bug.</a:t>
            </a:r>
          </a:p>
          <a:p>
            <a:pPr lvl="1"/>
            <a:r>
              <a:rPr lang="en-US" sz="2800" dirty="0" smtClean="0">
                <a:latin typeface="Calibri" pitchFamily="34" charset="0"/>
              </a:rPr>
              <a:t>No: find predicates that explain the infeasibility.</a:t>
            </a:r>
          </a:p>
          <a:p>
            <a:r>
              <a:rPr lang="en-US" sz="2800" dirty="0" smtClean="0">
                <a:latin typeface="Calibri" pitchFamily="34" charset="0"/>
              </a:rPr>
              <a:t>Execute path symbolically.</a:t>
            </a:r>
          </a:p>
          <a:p>
            <a:r>
              <a:rPr lang="en-US" sz="2800" dirty="0" smtClean="0">
                <a:latin typeface="Calibri" pitchFamily="34" charset="0"/>
              </a:rPr>
              <a:t>Check conditions for inconsistency using SMT solver.</a:t>
            </a:r>
            <a:endParaRPr lang="en-US" sz="2800"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latin typeface="Calibri" pitchFamily="34" charset="0"/>
              </a:rPr>
              <a:t>Z3 &amp; Static Driver Verifier</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1000" y="1676400"/>
            <a:ext cx="8382000" cy="2283702"/>
          </a:xfrm>
        </p:spPr>
        <p:txBody>
          <a:bodyPr/>
          <a:lstStyle/>
          <a:p>
            <a:pPr>
              <a:lnSpc>
                <a:spcPct val="90000"/>
              </a:lnSpc>
            </a:pPr>
            <a:r>
              <a:rPr lang="en-US" sz="2800" dirty="0" smtClean="0">
                <a:latin typeface="Calibri" pitchFamily="34" charset="0"/>
              </a:rPr>
              <a:t>All-SAT</a:t>
            </a:r>
          </a:p>
          <a:p>
            <a:pPr lvl="1"/>
            <a:r>
              <a:rPr lang="en-US" sz="2800" dirty="0" smtClean="0">
                <a:latin typeface="Calibri" pitchFamily="34" charset="0"/>
              </a:rPr>
              <a:t>Better (more precise) Predicate Abstraction</a:t>
            </a:r>
          </a:p>
          <a:p>
            <a:r>
              <a:rPr lang="en-US" sz="2800" dirty="0" err="1" smtClean="0">
                <a:latin typeface="Calibri" pitchFamily="34" charset="0"/>
              </a:rPr>
              <a:t>Unsatisfiable</a:t>
            </a:r>
            <a:r>
              <a:rPr lang="en-US" sz="2800" dirty="0" smtClean="0">
                <a:latin typeface="Calibri" pitchFamily="34" charset="0"/>
              </a:rPr>
              <a:t> cores</a:t>
            </a:r>
          </a:p>
          <a:p>
            <a:pPr lvl="1"/>
            <a:r>
              <a:rPr lang="en-US" sz="2800" dirty="0" smtClean="0">
                <a:latin typeface="Calibri" pitchFamily="34" charset="0"/>
              </a:rPr>
              <a:t>Why the abstract path is not feasible?</a:t>
            </a:r>
          </a:p>
          <a:p>
            <a:pPr lvl="1"/>
            <a:r>
              <a:rPr lang="en-US" sz="2800" dirty="0" smtClean="0">
                <a:latin typeface="Calibri" pitchFamily="34" charset="0"/>
              </a:rPr>
              <a:t>Fast Predicate Abstraction</a:t>
            </a: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latin typeface="Calibri" pitchFamily="34" charset="0"/>
              </a:rPr>
              <a:t>Unsatisfiable cores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1000" y="1676400"/>
            <a:ext cx="8382000" cy="5567678"/>
          </a:xfrm>
        </p:spPr>
        <p:txBody>
          <a:bodyPr/>
          <a:lstStyle/>
          <a:p>
            <a:pPr>
              <a:lnSpc>
                <a:spcPct val="90000"/>
              </a:lnSpc>
            </a:pPr>
            <a:r>
              <a:rPr lang="en-US" sz="2800" dirty="0" smtClean="0">
                <a:latin typeface="Calibri" pitchFamily="34" charset="0"/>
              </a:rPr>
              <a:t>Let </a:t>
            </a:r>
            <a:r>
              <a:rPr lang="en-US" sz="2800" i="1" dirty="0" smtClean="0">
                <a:latin typeface="Calibri" pitchFamily="34" charset="0"/>
              </a:rPr>
              <a:t>S</a:t>
            </a:r>
            <a:r>
              <a:rPr lang="en-US" sz="2800" dirty="0" smtClean="0">
                <a:latin typeface="Calibri" pitchFamily="34" charset="0"/>
              </a:rPr>
              <a:t> be an </a:t>
            </a:r>
            <a:r>
              <a:rPr lang="en-US" sz="2800" dirty="0" err="1" smtClean="0">
                <a:latin typeface="Calibri" pitchFamily="34" charset="0"/>
              </a:rPr>
              <a:t>unsatisfiable</a:t>
            </a:r>
            <a:r>
              <a:rPr lang="en-US" sz="2800" dirty="0" smtClean="0">
                <a:latin typeface="Calibri" pitchFamily="34" charset="0"/>
              </a:rPr>
              <a:t> set of formulas.</a:t>
            </a:r>
          </a:p>
          <a:p>
            <a:pPr>
              <a:lnSpc>
                <a:spcPct val="90000"/>
              </a:lnSpc>
            </a:pPr>
            <a:r>
              <a:rPr lang="en-US" sz="2800" i="1" dirty="0" smtClean="0">
                <a:latin typeface="Calibri" pitchFamily="34" charset="0"/>
              </a:rPr>
              <a:t>S</a:t>
            </a:r>
            <a:r>
              <a:rPr lang="en-US" sz="2800" dirty="0" smtClean="0">
                <a:latin typeface="Calibri" pitchFamily="34" charset="0"/>
              </a:rPr>
              <a:t>’ </a:t>
            </a:r>
            <a:r>
              <a:rPr lang="en-US" sz="2800" dirty="0" smtClean="0">
                <a:latin typeface="Calibri" pitchFamily="34" charset="0"/>
                <a:sym typeface="Symbol"/>
              </a:rPr>
              <a:t> S is an </a:t>
            </a:r>
            <a:r>
              <a:rPr lang="en-US" sz="2800" dirty="0" err="1" smtClean="0">
                <a:solidFill>
                  <a:srgbClr val="FF0000"/>
                </a:solidFill>
                <a:latin typeface="Calibri" pitchFamily="34" charset="0"/>
                <a:sym typeface="Symbol"/>
              </a:rPr>
              <a:t>unsatisfiable</a:t>
            </a:r>
            <a:r>
              <a:rPr lang="en-US" sz="2800" dirty="0" smtClean="0">
                <a:solidFill>
                  <a:srgbClr val="FF0000"/>
                </a:solidFill>
                <a:latin typeface="Calibri" pitchFamily="34" charset="0"/>
                <a:sym typeface="Symbol"/>
              </a:rPr>
              <a:t> core</a:t>
            </a:r>
            <a:r>
              <a:rPr lang="en-US" sz="2800" dirty="0" smtClean="0">
                <a:latin typeface="Calibri" pitchFamily="34" charset="0"/>
                <a:sym typeface="Symbol"/>
              </a:rPr>
              <a:t> of S if:</a:t>
            </a:r>
          </a:p>
          <a:p>
            <a:pPr lvl="1"/>
            <a:r>
              <a:rPr lang="en-US" sz="2500" i="1" dirty="0" smtClean="0">
                <a:latin typeface="Calibri" pitchFamily="34" charset="0"/>
                <a:sym typeface="Symbol"/>
              </a:rPr>
              <a:t>S’ </a:t>
            </a:r>
            <a:r>
              <a:rPr lang="en-US" sz="2400" dirty="0" smtClean="0">
                <a:latin typeface="Calibri" pitchFamily="34" charset="0"/>
                <a:sym typeface="Symbol"/>
              </a:rPr>
              <a:t>is also </a:t>
            </a:r>
            <a:r>
              <a:rPr lang="en-US" sz="2400" dirty="0" err="1" smtClean="0">
                <a:latin typeface="Calibri" pitchFamily="34" charset="0"/>
                <a:sym typeface="Symbol"/>
              </a:rPr>
              <a:t>unsatisfiable</a:t>
            </a:r>
            <a:r>
              <a:rPr lang="en-US" sz="2400" dirty="0" smtClean="0">
                <a:latin typeface="Calibri" pitchFamily="34" charset="0"/>
                <a:sym typeface="Symbol"/>
              </a:rPr>
              <a:t>, and</a:t>
            </a:r>
          </a:p>
          <a:p>
            <a:pPr lvl="1"/>
            <a:r>
              <a:rPr lang="en-US" sz="2500" dirty="0" smtClean="0">
                <a:latin typeface="Calibri" pitchFamily="34" charset="0"/>
              </a:rPr>
              <a:t>There is not </a:t>
            </a:r>
            <a:r>
              <a:rPr lang="en-US" sz="2500" i="1" dirty="0" smtClean="0">
                <a:latin typeface="Calibri" pitchFamily="34" charset="0"/>
              </a:rPr>
              <a:t>S’’</a:t>
            </a:r>
            <a:r>
              <a:rPr lang="en-US" sz="2500" dirty="0" smtClean="0">
                <a:latin typeface="Calibri" pitchFamily="34" charset="0"/>
              </a:rPr>
              <a:t> </a:t>
            </a:r>
            <a:r>
              <a:rPr lang="en-US" sz="2500" dirty="0" smtClean="0">
                <a:latin typeface="Calibri" pitchFamily="34" charset="0"/>
                <a:sym typeface="Symbol"/>
              </a:rPr>
              <a:t> </a:t>
            </a:r>
            <a:r>
              <a:rPr lang="en-US" sz="2500" i="1" dirty="0" smtClean="0">
                <a:latin typeface="Calibri" pitchFamily="34" charset="0"/>
                <a:sym typeface="Symbol"/>
              </a:rPr>
              <a:t>S’</a:t>
            </a:r>
            <a:r>
              <a:rPr lang="en-US" sz="2500" dirty="0" smtClean="0">
                <a:latin typeface="Calibri" pitchFamily="34" charset="0"/>
                <a:sym typeface="Symbol"/>
              </a:rPr>
              <a:t> that is also </a:t>
            </a:r>
            <a:r>
              <a:rPr lang="en-US" sz="2500" dirty="0" err="1" smtClean="0">
                <a:latin typeface="Calibri" pitchFamily="34" charset="0"/>
                <a:sym typeface="Symbol"/>
              </a:rPr>
              <a:t>unsatisfiable</a:t>
            </a:r>
            <a:r>
              <a:rPr lang="en-US" sz="2500" dirty="0" smtClean="0">
                <a:latin typeface="Calibri" pitchFamily="34" charset="0"/>
                <a:sym typeface="Symbol"/>
              </a:rPr>
              <a:t>.</a:t>
            </a:r>
            <a:r>
              <a:rPr lang="en-US" sz="2500" dirty="0" smtClean="0">
                <a:latin typeface="Calibri" pitchFamily="34" charset="0"/>
              </a:rPr>
              <a:t> </a:t>
            </a:r>
          </a:p>
          <a:p>
            <a:r>
              <a:rPr lang="en-US" sz="2800" dirty="0" smtClean="0">
                <a:latin typeface="Calibri" pitchFamily="34" charset="0"/>
              </a:rPr>
              <a:t>Computing </a:t>
            </a:r>
            <a:r>
              <a:rPr lang="en-US" sz="2800" dirty="0" err="1" smtClean="0">
                <a:latin typeface="Calibri" pitchFamily="34" charset="0"/>
              </a:rPr>
              <a:t>Implies</a:t>
            </a:r>
            <a:r>
              <a:rPr lang="en-US" sz="2800" baseline="-25000" dirty="0" err="1" smtClean="0">
                <a:latin typeface="Calibri" pitchFamily="34" charset="0"/>
              </a:rPr>
              <a:t>F</a:t>
            </a:r>
            <a:r>
              <a:rPr lang="en-US" sz="2800" dirty="0" smtClean="0">
                <a:latin typeface="Calibri" pitchFamily="34" charset="0"/>
              </a:rPr>
              <a:t>(</a:t>
            </a:r>
            <a:r>
              <a:rPr lang="en-US" sz="2800" i="1" dirty="0" smtClean="0">
                <a:solidFill>
                  <a:srgbClr val="FF0000"/>
                </a:solidFill>
                <a:latin typeface="Calibri" pitchFamily="34" charset="0"/>
              </a:rPr>
              <a:t>e</a:t>
            </a:r>
            <a:r>
              <a:rPr lang="en-US" sz="2800" dirty="0" smtClean="0">
                <a:latin typeface="Calibri" pitchFamily="34" charset="0"/>
              </a:rPr>
              <a:t>) with </a:t>
            </a:r>
            <a:r>
              <a:rPr lang="en-US" sz="2800" i="1" dirty="0" smtClean="0">
                <a:solidFill>
                  <a:srgbClr val="FF0000"/>
                </a:solidFill>
                <a:latin typeface="Calibri" pitchFamily="34" charset="0"/>
              </a:rPr>
              <a:t>F </a:t>
            </a:r>
            <a:r>
              <a:rPr lang="en-US" sz="2800" dirty="0" smtClean="0">
                <a:solidFill>
                  <a:srgbClr val="FF0000"/>
                </a:solidFill>
                <a:latin typeface="Calibri" pitchFamily="34" charset="0"/>
              </a:rPr>
              <a:t>= {</a:t>
            </a:r>
            <a:r>
              <a:rPr lang="en-US" sz="2800" i="1" dirty="0" smtClean="0">
                <a:solidFill>
                  <a:srgbClr val="FF0000"/>
                </a:solidFill>
                <a:latin typeface="Calibri" pitchFamily="34" charset="0"/>
              </a:rPr>
              <a:t>p</a:t>
            </a:r>
            <a:r>
              <a:rPr lang="en-US" sz="2800" i="1" baseline="-25000" dirty="0" smtClean="0">
                <a:solidFill>
                  <a:srgbClr val="FF0000"/>
                </a:solidFill>
                <a:latin typeface="Calibri" pitchFamily="34" charset="0"/>
              </a:rPr>
              <a:t>1</a:t>
            </a:r>
            <a:r>
              <a:rPr lang="en-US" sz="2800" dirty="0" smtClean="0">
                <a:solidFill>
                  <a:srgbClr val="FF0000"/>
                </a:solidFill>
                <a:latin typeface="Calibri" pitchFamily="34" charset="0"/>
              </a:rPr>
              <a:t>, </a:t>
            </a:r>
            <a:r>
              <a:rPr lang="en-US" sz="2800" i="1" dirty="0" smtClean="0">
                <a:solidFill>
                  <a:srgbClr val="FF0000"/>
                </a:solidFill>
                <a:latin typeface="Calibri" pitchFamily="34" charset="0"/>
              </a:rPr>
              <a:t>p</a:t>
            </a:r>
            <a:r>
              <a:rPr lang="en-US" sz="2800" i="1" baseline="-25000" dirty="0" smtClean="0">
                <a:solidFill>
                  <a:srgbClr val="FF0000"/>
                </a:solidFill>
                <a:latin typeface="Calibri" pitchFamily="34" charset="0"/>
              </a:rPr>
              <a:t>2,</a:t>
            </a:r>
            <a:r>
              <a:rPr lang="en-US" sz="2800" i="1" dirty="0" smtClean="0">
                <a:solidFill>
                  <a:srgbClr val="FF0000"/>
                </a:solidFill>
                <a:latin typeface="Calibri" pitchFamily="34" charset="0"/>
              </a:rPr>
              <a:t> p</a:t>
            </a:r>
            <a:r>
              <a:rPr lang="en-US" sz="2800" i="1" baseline="-25000" dirty="0" smtClean="0">
                <a:solidFill>
                  <a:srgbClr val="FF0000"/>
                </a:solidFill>
                <a:latin typeface="Calibri" pitchFamily="34" charset="0"/>
              </a:rPr>
              <a:t>3,</a:t>
            </a:r>
            <a:r>
              <a:rPr lang="en-US" sz="2800" i="1" dirty="0" smtClean="0">
                <a:solidFill>
                  <a:srgbClr val="FF0000"/>
                </a:solidFill>
                <a:latin typeface="Calibri" pitchFamily="34" charset="0"/>
              </a:rPr>
              <a:t> p</a:t>
            </a:r>
            <a:r>
              <a:rPr lang="en-US" sz="2800" i="1" baseline="-25000" dirty="0" smtClean="0">
                <a:solidFill>
                  <a:srgbClr val="FF0000"/>
                </a:solidFill>
                <a:latin typeface="Calibri" pitchFamily="34" charset="0"/>
              </a:rPr>
              <a:t>4</a:t>
            </a:r>
            <a:r>
              <a:rPr lang="en-US" sz="2800" dirty="0" smtClean="0">
                <a:solidFill>
                  <a:srgbClr val="FF0000"/>
                </a:solidFill>
                <a:latin typeface="Calibri" pitchFamily="34" charset="0"/>
              </a:rPr>
              <a:t>}</a:t>
            </a:r>
            <a:endParaRPr lang="en-US" sz="2800" i="1" dirty="0" smtClean="0">
              <a:solidFill>
                <a:srgbClr val="FF0000"/>
              </a:solidFill>
              <a:latin typeface="Calibri" pitchFamily="34" charset="0"/>
            </a:endParaRPr>
          </a:p>
          <a:p>
            <a:pPr lvl="1"/>
            <a:r>
              <a:rPr lang="en-US" sz="2500" dirty="0" smtClean="0">
                <a:latin typeface="Calibri" pitchFamily="34" charset="0"/>
              </a:rPr>
              <a:t>Assume</a:t>
            </a:r>
            <a:r>
              <a:rPr lang="en-US" sz="2500" i="1" dirty="0" smtClean="0">
                <a:latin typeface="Calibri" pitchFamily="34" charset="0"/>
              </a:rPr>
              <a:t> p</a:t>
            </a:r>
            <a:r>
              <a:rPr lang="en-US" sz="2500" i="1" baseline="-25000" dirty="0" smtClean="0">
                <a:latin typeface="Calibri" pitchFamily="34" charset="0"/>
              </a:rPr>
              <a:t>1</a:t>
            </a:r>
            <a:r>
              <a:rPr lang="en-US" sz="2500" dirty="0" smtClean="0">
                <a:latin typeface="Calibri" pitchFamily="34" charset="0"/>
              </a:rPr>
              <a:t>, </a:t>
            </a:r>
            <a:r>
              <a:rPr lang="en-US" sz="2500" i="1" dirty="0" smtClean="0">
                <a:latin typeface="Calibri" pitchFamily="34" charset="0"/>
              </a:rPr>
              <a:t>p</a:t>
            </a:r>
            <a:r>
              <a:rPr lang="en-US" sz="2500" i="1" baseline="-25000" dirty="0" smtClean="0">
                <a:latin typeface="Calibri" pitchFamily="34" charset="0"/>
              </a:rPr>
              <a:t>2</a:t>
            </a:r>
            <a:r>
              <a:rPr lang="en-US" sz="2500" dirty="0" smtClean="0">
                <a:latin typeface="Calibri" pitchFamily="34" charset="0"/>
              </a:rPr>
              <a:t>, </a:t>
            </a:r>
            <a:r>
              <a:rPr lang="en-US" sz="2500" i="1" dirty="0" smtClean="0">
                <a:latin typeface="Calibri" pitchFamily="34" charset="0"/>
              </a:rPr>
              <a:t>p</a:t>
            </a:r>
            <a:r>
              <a:rPr lang="en-US" sz="2500" i="1" baseline="-25000" dirty="0" smtClean="0">
                <a:latin typeface="Calibri" pitchFamily="34" charset="0"/>
              </a:rPr>
              <a:t>3</a:t>
            </a:r>
            <a:r>
              <a:rPr lang="en-US" sz="2500" dirty="0" smtClean="0">
                <a:latin typeface="Calibri" pitchFamily="34" charset="0"/>
              </a:rPr>
              <a:t>, </a:t>
            </a:r>
            <a:r>
              <a:rPr lang="en-US" sz="2500" i="1" dirty="0" smtClean="0">
                <a:latin typeface="Calibri" pitchFamily="34" charset="0"/>
              </a:rPr>
              <a:t>p</a:t>
            </a:r>
            <a:r>
              <a:rPr lang="en-US" sz="2500" i="1" baseline="-25000" dirty="0" smtClean="0">
                <a:latin typeface="Calibri" pitchFamily="34" charset="0"/>
              </a:rPr>
              <a:t>4</a:t>
            </a:r>
            <a:r>
              <a:rPr lang="en-US" sz="2500" dirty="0" smtClean="0">
                <a:latin typeface="Calibri" pitchFamily="34" charset="0"/>
              </a:rPr>
              <a:t> </a:t>
            </a:r>
            <a:r>
              <a:rPr lang="en-US" sz="2500" dirty="0" smtClean="0">
                <a:latin typeface="Calibri" pitchFamily="34" charset="0"/>
                <a:sym typeface="Symbol"/>
              </a:rPr>
              <a:t> </a:t>
            </a:r>
            <a:r>
              <a:rPr lang="en-US" sz="2500" i="1" dirty="0" smtClean="0">
                <a:latin typeface="Calibri" pitchFamily="34" charset="0"/>
                <a:sym typeface="Symbol"/>
              </a:rPr>
              <a:t>e </a:t>
            </a:r>
            <a:r>
              <a:rPr lang="en-US" sz="2500" dirty="0" smtClean="0">
                <a:latin typeface="Calibri" pitchFamily="34" charset="0"/>
                <a:sym typeface="Symbol"/>
              </a:rPr>
              <a:t>is valid</a:t>
            </a:r>
          </a:p>
          <a:p>
            <a:pPr lvl="1"/>
            <a:r>
              <a:rPr lang="en-US" sz="2500" dirty="0" smtClean="0">
                <a:latin typeface="Calibri" pitchFamily="34" charset="0"/>
              </a:rPr>
              <a:t>That is </a:t>
            </a:r>
            <a:r>
              <a:rPr lang="en-US" sz="2500" i="1" dirty="0" smtClean="0">
                <a:latin typeface="Calibri" pitchFamily="34" charset="0"/>
              </a:rPr>
              <a:t>p</a:t>
            </a:r>
            <a:r>
              <a:rPr lang="en-US" sz="2500" i="1" baseline="-25000" dirty="0" smtClean="0">
                <a:latin typeface="Calibri" pitchFamily="34" charset="0"/>
              </a:rPr>
              <a:t>1</a:t>
            </a:r>
            <a:r>
              <a:rPr lang="en-US" sz="2500" dirty="0" smtClean="0">
                <a:latin typeface="Calibri" pitchFamily="34" charset="0"/>
              </a:rPr>
              <a:t>, </a:t>
            </a:r>
            <a:r>
              <a:rPr lang="en-US" sz="2500" i="1" dirty="0" smtClean="0">
                <a:latin typeface="Calibri" pitchFamily="34" charset="0"/>
              </a:rPr>
              <a:t>p</a:t>
            </a:r>
            <a:r>
              <a:rPr lang="en-US" sz="2500" i="1" baseline="-25000" dirty="0" smtClean="0">
                <a:latin typeface="Calibri" pitchFamily="34" charset="0"/>
              </a:rPr>
              <a:t>2</a:t>
            </a:r>
            <a:r>
              <a:rPr lang="en-US" sz="2500" dirty="0" smtClean="0">
                <a:latin typeface="Calibri" pitchFamily="34" charset="0"/>
              </a:rPr>
              <a:t>, </a:t>
            </a:r>
            <a:r>
              <a:rPr lang="en-US" sz="2500" i="1" dirty="0" smtClean="0">
                <a:latin typeface="Calibri" pitchFamily="34" charset="0"/>
              </a:rPr>
              <a:t>p</a:t>
            </a:r>
            <a:r>
              <a:rPr lang="en-US" sz="2500" i="1" baseline="-25000" dirty="0" smtClean="0">
                <a:latin typeface="Calibri" pitchFamily="34" charset="0"/>
              </a:rPr>
              <a:t>3</a:t>
            </a:r>
            <a:r>
              <a:rPr lang="en-US" sz="2500" dirty="0" smtClean="0">
                <a:latin typeface="Calibri" pitchFamily="34" charset="0"/>
              </a:rPr>
              <a:t>, </a:t>
            </a:r>
            <a:r>
              <a:rPr lang="en-US" sz="2500" i="1" dirty="0" smtClean="0">
                <a:latin typeface="Calibri" pitchFamily="34" charset="0"/>
              </a:rPr>
              <a:t>p</a:t>
            </a:r>
            <a:r>
              <a:rPr lang="en-US" sz="2500" i="1" baseline="-25000" dirty="0" smtClean="0">
                <a:latin typeface="Calibri" pitchFamily="34" charset="0"/>
              </a:rPr>
              <a:t>4</a:t>
            </a:r>
            <a:r>
              <a:rPr lang="en-US" sz="2500" dirty="0" smtClean="0">
                <a:latin typeface="Calibri" pitchFamily="34" charset="0"/>
              </a:rPr>
              <a:t>,</a:t>
            </a:r>
            <a:r>
              <a:rPr lang="en-US" sz="2500" dirty="0" smtClean="0">
                <a:latin typeface="Calibri" pitchFamily="34" charset="0"/>
                <a:sym typeface="Symbol"/>
              </a:rPr>
              <a:t> </a:t>
            </a:r>
            <a:r>
              <a:rPr lang="en-US" sz="2500" i="1" dirty="0" smtClean="0">
                <a:latin typeface="Calibri" pitchFamily="34" charset="0"/>
                <a:sym typeface="Symbol"/>
              </a:rPr>
              <a:t>e </a:t>
            </a:r>
            <a:r>
              <a:rPr lang="en-US" sz="2500" dirty="0" smtClean="0">
                <a:latin typeface="Calibri" pitchFamily="34" charset="0"/>
                <a:sym typeface="Symbol"/>
              </a:rPr>
              <a:t>is </a:t>
            </a:r>
            <a:r>
              <a:rPr lang="en-US" sz="2500" dirty="0" err="1" smtClean="0">
                <a:latin typeface="Calibri" pitchFamily="34" charset="0"/>
                <a:sym typeface="Symbol"/>
              </a:rPr>
              <a:t>unsat</a:t>
            </a:r>
            <a:endParaRPr lang="en-US" sz="2500" dirty="0" smtClean="0">
              <a:latin typeface="Calibri" pitchFamily="34" charset="0"/>
              <a:sym typeface="Symbol"/>
            </a:endParaRPr>
          </a:p>
          <a:p>
            <a:pPr lvl="1"/>
            <a:r>
              <a:rPr lang="en-US" sz="2500" dirty="0" smtClean="0">
                <a:latin typeface="Calibri" pitchFamily="34" charset="0"/>
                <a:sym typeface="Symbol"/>
              </a:rPr>
              <a:t>Now assume </a:t>
            </a:r>
            <a:r>
              <a:rPr lang="en-US" sz="2500" i="1" dirty="0" smtClean="0">
                <a:solidFill>
                  <a:srgbClr val="FF0000"/>
                </a:solidFill>
                <a:latin typeface="Calibri" pitchFamily="34" charset="0"/>
              </a:rPr>
              <a:t>p</a:t>
            </a:r>
            <a:r>
              <a:rPr lang="en-US" sz="2500" i="1" baseline="-25000" dirty="0" smtClean="0">
                <a:solidFill>
                  <a:srgbClr val="FF0000"/>
                </a:solidFill>
                <a:latin typeface="Calibri" pitchFamily="34" charset="0"/>
              </a:rPr>
              <a:t>1</a:t>
            </a:r>
            <a:r>
              <a:rPr lang="en-US" sz="2500" dirty="0" smtClean="0">
                <a:solidFill>
                  <a:srgbClr val="FF0000"/>
                </a:solidFill>
                <a:latin typeface="Calibri" pitchFamily="34" charset="0"/>
              </a:rPr>
              <a:t>, </a:t>
            </a:r>
            <a:r>
              <a:rPr lang="en-US" sz="2500" i="1" dirty="0" smtClean="0">
                <a:solidFill>
                  <a:srgbClr val="FF0000"/>
                </a:solidFill>
                <a:latin typeface="Calibri" pitchFamily="34" charset="0"/>
              </a:rPr>
              <a:t>p</a:t>
            </a:r>
            <a:r>
              <a:rPr lang="en-US" sz="2500" i="1" baseline="-25000" dirty="0" smtClean="0">
                <a:solidFill>
                  <a:srgbClr val="FF0000"/>
                </a:solidFill>
                <a:latin typeface="Calibri" pitchFamily="34" charset="0"/>
              </a:rPr>
              <a:t>3</a:t>
            </a:r>
            <a:r>
              <a:rPr lang="en-US" sz="2500" dirty="0" smtClean="0">
                <a:solidFill>
                  <a:srgbClr val="FF0000"/>
                </a:solidFill>
                <a:latin typeface="Calibri" pitchFamily="34" charset="0"/>
              </a:rPr>
              <a:t>, </a:t>
            </a:r>
            <a:r>
              <a:rPr lang="en-US" sz="2500" dirty="0" smtClean="0">
                <a:solidFill>
                  <a:srgbClr val="FF0000"/>
                </a:solidFill>
                <a:latin typeface="Calibri" pitchFamily="34" charset="0"/>
                <a:sym typeface="Symbol"/>
              </a:rPr>
              <a:t></a:t>
            </a:r>
            <a:r>
              <a:rPr lang="en-US" sz="2500" i="1" dirty="0" smtClean="0">
                <a:solidFill>
                  <a:srgbClr val="FF0000"/>
                </a:solidFill>
                <a:latin typeface="Calibri" pitchFamily="34" charset="0"/>
                <a:sym typeface="Symbol"/>
              </a:rPr>
              <a:t>e</a:t>
            </a:r>
            <a:r>
              <a:rPr lang="en-US" sz="2500" i="1" dirty="0" smtClean="0">
                <a:latin typeface="Calibri" pitchFamily="34" charset="0"/>
                <a:sym typeface="Symbol"/>
              </a:rPr>
              <a:t> </a:t>
            </a:r>
            <a:r>
              <a:rPr lang="en-US" sz="2500" dirty="0" smtClean="0">
                <a:latin typeface="Calibri" pitchFamily="34" charset="0"/>
                <a:sym typeface="Symbol"/>
              </a:rPr>
              <a:t>is the </a:t>
            </a:r>
            <a:r>
              <a:rPr lang="en-US" sz="2500" dirty="0" err="1" smtClean="0">
                <a:solidFill>
                  <a:srgbClr val="FF0000"/>
                </a:solidFill>
                <a:latin typeface="Calibri" pitchFamily="34" charset="0"/>
                <a:sym typeface="Symbol"/>
              </a:rPr>
              <a:t>unsatisfiable</a:t>
            </a:r>
            <a:r>
              <a:rPr lang="en-US" sz="2500" dirty="0" smtClean="0">
                <a:solidFill>
                  <a:srgbClr val="FF0000"/>
                </a:solidFill>
                <a:latin typeface="Calibri" pitchFamily="34" charset="0"/>
                <a:sym typeface="Symbol"/>
              </a:rPr>
              <a:t> core</a:t>
            </a:r>
          </a:p>
          <a:p>
            <a:pPr lvl="1"/>
            <a:r>
              <a:rPr lang="en-US" sz="2500" dirty="0" smtClean="0">
                <a:latin typeface="Calibri" pitchFamily="34" charset="0"/>
                <a:sym typeface="Symbol"/>
              </a:rPr>
              <a:t>Then it is unnecessary to check:</a:t>
            </a:r>
          </a:p>
          <a:p>
            <a:pPr lvl="2"/>
            <a:r>
              <a:rPr lang="en-US" sz="2400" i="1" dirty="0" smtClean="0">
                <a:latin typeface="Calibri" pitchFamily="34" charset="0"/>
              </a:rPr>
              <a:t>p</a:t>
            </a:r>
            <a:r>
              <a:rPr lang="en-US" sz="2400" i="1" baseline="-25000" dirty="0" smtClean="0">
                <a:latin typeface="Calibri" pitchFamily="34" charset="0"/>
              </a:rPr>
              <a:t>1</a:t>
            </a:r>
            <a:r>
              <a:rPr lang="en-US" sz="2400" dirty="0" smtClean="0">
                <a:latin typeface="Calibri" pitchFamily="34" charset="0"/>
              </a:rPr>
              <a:t>, </a:t>
            </a:r>
            <a:r>
              <a:rPr lang="en-US" sz="2400" dirty="0" smtClean="0">
                <a:latin typeface="Calibri" pitchFamily="34" charset="0"/>
                <a:sym typeface="Symbol"/>
              </a:rPr>
              <a:t> </a:t>
            </a:r>
            <a:r>
              <a:rPr lang="en-US" sz="2400" i="1" dirty="0" smtClean="0">
                <a:latin typeface="Calibri" pitchFamily="34" charset="0"/>
              </a:rPr>
              <a:t>p</a:t>
            </a:r>
            <a:r>
              <a:rPr lang="en-US" sz="2400" i="1" baseline="-25000" dirty="0" smtClean="0">
                <a:latin typeface="Calibri" pitchFamily="34" charset="0"/>
              </a:rPr>
              <a:t>2</a:t>
            </a:r>
            <a:r>
              <a:rPr lang="en-US" sz="2400" dirty="0" smtClean="0">
                <a:latin typeface="Calibri" pitchFamily="34" charset="0"/>
              </a:rPr>
              <a:t>, </a:t>
            </a:r>
            <a:r>
              <a:rPr lang="en-US" sz="2400" i="1" dirty="0" smtClean="0">
                <a:latin typeface="Calibri" pitchFamily="34" charset="0"/>
              </a:rPr>
              <a:t>p</a:t>
            </a:r>
            <a:r>
              <a:rPr lang="en-US" sz="2400" i="1" baseline="-25000" dirty="0" smtClean="0">
                <a:latin typeface="Calibri" pitchFamily="34" charset="0"/>
              </a:rPr>
              <a:t>3</a:t>
            </a:r>
            <a:r>
              <a:rPr lang="en-US" sz="2400" dirty="0" smtClean="0">
                <a:latin typeface="Calibri" pitchFamily="34" charset="0"/>
              </a:rPr>
              <a:t>, </a:t>
            </a:r>
            <a:r>
              <a:rPr lang="en-US" sz="2400" i="1" dirty="0" smtClean="0">
                <a:latin typeface="Calibri" pitchFamily="34" charset="0"/>
              </a:rPr>
              <a:t>p</a:t>
            </a:r>
            <a:r>
              <a:rPr lang="en-US" sz="2400" i="1" baseline="-25000" dirty="0" smtClean="0">
                <a:latin typeface="Calibri" pitchFamily="34" charset="0"/>
              </a:rPr>
              <a:t>4</a:t>
            </a:r>
            <a:r>
              <a:rPr lang="en-US" sz="2400" dirty="0" smtClean="0">
                <a:latin typeface="Calibri" pitchFamily="34" charset="0"/>
              </a:rPr>
              <a:t> </a:t>
            </a:r>
            <a:r>
              <a:rPr lang="en-US" sz="2400" dirty="0" smtClean="0">
                <a:latin typeface="Calibri" pitchFamily="34" charset="0"/>
                <a:sym typeface="Symbol"/>
              </a:rPr>
              <a:t> </a:t>
            </a:r>
            <a:r>
              <a:rPr lang="en-US" sz="2400" i="1" dirty="0" smtClean="0">
                <a:latin typeface="Calibri" pitchFamily="34" charset="0"/>
                <a:sym typeface="Symbol"/>
              </a:rPr>
              <a:t>e</a:t>
            </a:r>
          </a:p>
          <a:p>
            <a:pPr lvl="2"/>
            <a:r>
              <a:rPr lang="en-US" sz="2400" i="1" dirty="0" smtClean="0">
                <a:latin typeface="Calibri" pitchFamily="34" charset="0"/>
              </a:rPr>
              <a:t>p</a:t>
            </a:r>
            <a:r>
              <a:rPr lang="en-US" sz="2400" i="1" baseline="-25000" dirty="0" smtClean="0">
                <a:latin typeface="Calibri" pitchFamily="34" charset="0"/>
              </a:rPr>
              <a:t>1</a:t>
            </a:r>
            <a:r>
              <a:rPr lang="en-US" sz="2400" dirty="0" smtClean="0">
                <a:latin typeface="Calibri" pitchFamily="34" charset="0"/>
              </a:rPr>
              <a:t>, </a:t>
            </a:r>
            <a:r>
              <a:rPr lang="en-US" sz="2400" dirty="0" smtClean="0">
                <a:latin typeface="Calibri" pitchFamily="34" charset="0"/>
                <a:sym typeface="Symbol"/>
              </a:rPr>
              <a:t> </a:t>
            </a:r>
            <a:r>
              <a:rPr lang="en-US" sz="2400" i="1" dirty="0" smtClean="0">
                <a:latin typeface="Calibri" pitchFamily="34" charset="0"/>
              </a:rPr>
              <a:t>p</a:t>
            </a:r>
            <a:r>
              <a:rPr lang="en-US" sz="2400" i="1" baseline="-25000" dirty="0" smtClean="0">
                <a:latin typeface="Calibri" pitchFamily="34" charset="0"/>
              </a:rPr>
              <a:t>2</a:t>
            </a:r>
            <a:r>
              <a:rPr lang="en-US" sz="2400" dirty="0" smtClean="0">
                <a:latin typeface="Calibri" pitchFamily="34" charset="0"/>
              </a:rPr>
              <a:t>, </a:t>
            </a:r>
            <a:r>
              <a:rPr lang="en-US" sz="2400" i="1" dirty="0" smtClean="0">
                <a:latin typeface="Calibri" pitchFamily="34" charset="0"/>
              </a:rPr>
              <a:t>p</a:t>
            </a:r>
            <a:r>
              <a:rPr lang="en-US" sz="2400" i="1" baseline="-25000" dirty="0" smtClean="0">
                <a:latin typeface="Calibri" pitchFamily="34" charset="0"/>
              </a:rPr>
              <a:t>3</a:t>
            </a:r>
            <a:r>
              <a:rPr lang="en-US" sz="2400" dirty="0" smtClean="0">
                <a:latin typeface="Calibri" pitchFamily="34" charset="0"/>
              </a:rPr>
              <a:t>, </a:t>
            </a:r>
            <a:r>
              <a:rPr lang="en-US" sz="2400" dirty="0" smtClean="0">
                <a:latin typeface="Calibri" pitchFamily="34" charset="0"/>
                <a:sym typeface="Symbol"/>
              </a:rPr>
              <a:t> </a:t>
            </a:r>
            <a:r>
              <a:rPr lang="en-US" sz="2400" i="1" dirty="0" smtClean="0">
                <a:latin typeface="Calibri" pitchFamily="34" charset="0"/>
              </a:rPr>
              <a:t>p</a:t>
            </a:r>
            <a:r>
              <a:rPr lang="en-US" sz="2400" i="1" baseline="-25000" dirty="0" smtClean="0">
                <a:latin typeface="Calibri" pitchFamily="34" charset="0"/>
              </a:rPr>
              <a:t>4</a:t>
            </a:r>
            <a:r>
              <a:rPr lang="en-US" sz="2400" dirty="0" smtClean="0">
                <a:latin typeface="Calibri" pitchFamily="34" charset="0"/>
              </a:rPr>
              <a:t> </a:t>
            </a:r>
            <a:r>
              <a:rPr lang="en-US" sz="2400" dirty="0" smtClean="0">
                <a:latin typeface="Calibri" pitchFamily="34" charset="0"/>
                <a:sym typeface="Symbol"/>
              </a:rPr>
              <a:t> </a:t>
            </a:r>
            <a:r>
              <a:rPr lang="en-US" sz="2400" i="1" dirty="0" smtClean="0">
                <a:latin typeface="Calibri" pitchFamily="34" charset="0"/>
                <a:sym typeface="Symbol"/>
              </a:rPr>
              <a:t>e</a:t>
            </a:r>
            <a:endParaRPr lang="en-US" sz="2200" dirty="0" smtClean="0">
              <a:latin typeface="Calibri" pitchFamily="34" charset="0"/>
              <a:sym typeface="Symbol"/>
            </a:endParaRPr>
          </a:p>
          <a:p>
            <a:pPr lvl="2"/>
            <a:r>
              <a:rPr lang="en-US" sz="2400" i="1" dirty="0" smtClean="0">
                <a:latin typeface="Calibri" pitchFamily="34" charset="0"/>
              </a:rPr>
              <a:t>p</a:t>
            </a:r>
            <a:r>
              <a:rPr lang="en-US" sz="2400" i="1" baseline="-25000" dirty="0" smtClean="0">
                <a:latin typeface="Calibri" pitchFamily="34" charset="0"/>
              </a:rPr>
              <a:t>1</a:t>
            </a:r>
            <a:r>
              <a:rPr lang="en-US" sz="2400" dirty="0" smtClean="0">
                <a:latin typeface="Calibri" pitchFamily="34" charset="0"/>
              </a:rPr>
              <a:t>, </a:t>
            </a:r>
            <a:r>
              <a:rPr lang="en-US" sz="2400" i="1" dirty="0" smtClean="0">
                <a:latin typeface="Calibri" pitchFamily="34" charset="0"/>
              </a:rPr>
              <a:t>p</a:t>
            </a:r>
            <a:r>
              <a:rPr lang="en-US" sz="2400" i="1" baseline="-25000" dirty="0" smtClean="0">
                <a:latin typeface="Calibri" pitchFamily="34" charset="0"/>
              </a:rPr>
              <a:t>2</a:t>
            </a:r>
            <a:r>
              <a:rPr lang="en-US" sz="2400" dirty="0" smtClean="0">
                <a:latin typeface="Calibri" pitchFamily="34" charset="0"/>
              </a:rPr>
              <a:t>, </a:t>
            </a:r>
            <a:r>
              <a:rPr lang="en-US" sz="2400" i="1" dirty="0" smtClean="0">
                <a:latin typeface="Calibri" pitchFamily="34" charset="0"/>
              </a:rPr>
              <a:t>p</a:t>
            </a:r>
            <a:r>
              <a:rPr lang="en-US" sz="2400" i="1" baseline="-25000" dirty="0" smtClean="0">
                <a:latin typeface="Calibri" pitchFamily="34" charset="0"/>
              </a:rPr>
              <a:t>3</a:t>
            </a:r>
            <a:r>
              <a:rPr lang="en-US" sz="2400" dirty="0" smtClean="0">
                <a:latin typeface="Calibri" pitchFamily="34" charset="0"/>
              </a:rPr>
              <a:t>, </a:t>
            </a:r>
            <a:r>
              <a:rPr lang="en-US" sz="2400" dirty="0" smtClean="0">
                <a:latin typeface="Calibri" pitchFamily="34" charset="0"/>
                <a:sym typeface="Symbol"/>
              </a:rPr>
              <a:t> </a:t>
            </a:r>
            <a:r>
              <a:rPr lang="en-US" sz="2400" i="1" dirty="0" smtClean="0">
                <a:latin typeface="Calibri" pitchFamily="34" charset="0"/>
              </a:rPr>
              <a:t>p</a:t>
            </a:r>
            <a:r>
              <a:rPr lang="en-US" sz="2400" i="1" baseline="-25000" dirty="0" smtClean="0">
                <a:latin typeface="Calibri" pitchFamily="34" charset="0"/>
              </a:rPr>
              <a:t>4</a:t>
            </a:r>
            <a:r>
              <a:rPr lang="en-US" sz="2400" dirty="0" smtClean="0">
                <a:latin typeface="Calibri" pitchFamily="34" charset="0"/>
              </a:rPr>
              <a:t> </a:t>
            </a:r>
            <a:r>
              <a:rPr lang="en-US" sz="2400" dirty="0" smtClean="0">
                <a:latin typeface="Calibri" pitchFamily="34" charset="0"/>
                <a:sym typeface="Symbol"/>
              </a:rPr>
              <a:t> </a:t>
            </a:r>
            <a:r>
              <a:rPr lang="en-US" sz="2400" i="1" dirty="0" smtClean="0">
                <a:latin typeface="Calibri" pitchFamily="34" charset="0"/>
                <a:sym typeface="Symbol"/>
              </a:rPr>
              <a:t>e</a:t>
            </a:r>
            <a:endParaRPr lang="en-US" sz="2200" dirty="0" smtClean="0">
              <a:latin typeface="Calibri" pitchFamily="34" charset="0"/>
              <a:sym typeface="Symbol"/>
            </a:endParaRPr>
          </a:p>
          <a:p>
            <a:pPr lvl="1"/>
            <a:endParaRPr lang="en-US" sz="2800" dirty="0" smtClean="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2120" y="3389864"/>
            <a:ext cx="7043208" cy="609398"/>
          </a:xfrm>
        </p:spPr>
        <p:txBody>
          <a:bodyPr/>
          <a:lstStyle/>
          <a:p>
            <a:r>
              <a:rPr sz="4400" b="1" smtClean="0"/>
              <a:t>A Verifying C Compiler</a:t>
            </a:r>
            <a:endParaRPr lang="en-US" sz="4400" b="1" dirty="0"/>
          </a:p>
        </p:txBody>
      </p:sp>
      <p:sp>
        <p:nvSpPr>
          <p:cNvPr id="4" name="TextBox 3"/>
          <p:cNvSpPr txBox="1"/>
          <p:nvPr/>
        </p:nvSpPr>
        <p:spPr>
          <a:xfrm>
            <a:off x="2781681" y="5869426"/>
            <a:ext cx="6362319" cy="646331"/>
          </a:xfrm>
          <a:prstGeom prst="rect">
            <a:avLst/>
          </a:prstGeom>
          <a:noFill/>
        </p:spPr>
        <p:txBody>
          <a:bodyPr wrap="none" rtlCol="0">
            <a:spAutoFit/>
          </a:bodyPr>
          <a:lstStyle/>
          <a:p>
            <a:r>
              <a:rPr lang="en-US" dirty="0" smtClean="0">
                <a:solidFill>
                  <a:schemeClr val="bg1"/>
                </a:solidFill>
              </a:rPr>
              <a:t>Ernie Cohen, Michal Moskal, Herman Venter, Wolfram Schulte</a:t>
            </a:r>
          </a:p>
          <a:p>
            <a:r>
              <a:rPr lang="en-US" dirty="0" smtClean="0">
                <a:solidFill>
                  <a:schemeClr val="bg1"/>
                </a:solidFill>
              </a:rPr>
              <a:t>+ Microsoft Aachen + </a:t>
            </a:r>
            <a:r>
              <a:rPr lang="en-US" dirty="0" err="1" smtClean="0">
                <a:solidFill>
                  <a:schemeClr val="bg1"/>
                </a:solidFill>
              </a:rPr>
              <a:t>Verisoft</a:t>
            </a:r>
            <a:r>
              <a:rPr lang="en-US" dirty="0" smtClean="0">
                <a:solidFill>
                  <a:schemeClr val="bg1"/>
                </a:solidFill>
              </a:rPr>
              <a:t> </a:t>
            </a:r>
            <a:r>
              <a:rPr lang="en-US" dirty="0" err="1" smtClean="0">
                <a:solidFill>
                  <a:schemeClr val="bg1"/>
                </a:solidFill>
              </a:rPr>
              <a:t>Saarbrücken</a:t>
            </a:r>
            <a:r>
              <a:rPr lang="en-US" dirty="0" smtClean="0">
                <a:solidFill>
                  <a:schemeClr val="bg1"/>
                </a:solidFill>
              </a:rPr>
              <a:t> </a:t>
            </a:r>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Microsoft Hypervisor</a:t>
            </a:r>
            <a:endParaRPr lang="en-US" dirty="0"/>
          </a:p>
        </p:txBody>
      </p:sp>
      <p:sp>
        <p:nvSpPr>
          <p:cNvPr id="3" name="Content Placeholder 2"/>
          <p:cNvSpPr>
            <a:spLocks noGrp="1"/>
          </p:cNvSpPr>
          <p:nvPr>
            <p:ph idx="1"/>
          </p:nvPr>
        </p:nvSpPr>
        <p:spPr>
          <a:xfrm>
            <a:off x="1295400" y="1447800"/>
            <a:ext cx="6096000" cy="5029200"/>
          </a:xfrm>
        </p:spPr>
        <p:txBody>
          <a:bodyPr>
            <a:normAutofit/>
          </a:bodyPr>
          <a:lstStyle/>
          <a:p>
            <a:pPr>
              <a:buNone/>
            </a:pPr>
            <a:r>
              <a:rPr lang="en-US" sz="1200" dirty="0"/>
              <a:t> </a:t>
            </a:r>
            <a:r>
              <a:rPr lang="en-US" sz="1200" dirty="0" smtClean="0"/>
              <a:t>   </a:t>
            </a:r>
          </a:p>
          <a:p>
            <a:pPr>
              <a:buNone/>
            </a:pPr>
            <a:r>
              <a:rPr lang="en-US" sz="1200" dirty="0"/>
              <a:t> </a:t>
            </a:r>
            <a:r>
              <a:rPr lang="en-US" sz="1200" dirty="0" smtClean="0"/>
              <a:t>    </a:t>
            </a:r>
          </a:p>
          <a:p>
            <a:pPr>
              <a:buNone/>
            </a:pPr>
            <a:r>
              <a:rPr lang="en-US" sz="1200" dirty="0"/>
              <a:t> </a:t>
            </a:r>
            <a:r>
              <a:rPr lang="en-US" sz="1200" dirty="0" smtClean="0"/>
              <a:t>    </a:t>
            </a:r>
            <a:endParaRPr lang="en-US" sz="4000" dirty="0">
              <a:solidFill>
                <a:srgbClr val="00B050"/>
              </a:solidFill>
            </a:endParaRPr>
          </a:p>
          <a:p>
            <a:pPr>
              <a:buNone/>
            </a:pPr>
            <a:endParaRPr lang="en-US" dirty="0" smtClean="0"/>
          </a:p>
          <a:p>
            <a:pPr>
              <a:buNone/>
            </a:pPr>
            <a:endParaRPr lang="en-US" dirty="0"/>
          </a:p>
          <a:p>
            <a:pPr>
              <a:buNone/>
            </a:pPr>
            <a:endParaRPr lang="en-US" dirty="0" smtClean="0"/>
          </a:p>
          <a:p>
            <a:pPr lvl="1"/>
            <a:r>
              <a:rPr lang="en-US" sz="2400" b="1" dirty="0" smtClean="0"/>
              <a:t>Meta</a:t>
            </a:r>
            <a:r>
              <a:rPr lang="en-US" sz="2400" dirty="0" smtClean="0"/>
              <a:t> </a:t>
            </a:r>
            <a:r>
              <a:rPr lang="en-US" sz="2400" b="1" dirty="0" smtClean="0"/>
              <a:t>OS</a:t>
            </a:r>
            <a:r>
              <a:rPr lang="en-US" sz="2400" dirty="0" smtClean="0"/>
              <a:t>: small layer of software </a:t>
            </a:r>
            <a:br>
              <a:rPr lang="en-US" sz="2400" dirty="0" smtClean="0"/>
            </a:br>
            <a:r>
              <a:rPr lang="en-US" sz="2400" dirty="0" smtClean="0"/>
              <a:t>between hardware and OS</a:t>
            </a:r>
          </a:p>
          <a:p>
            <a:pPr lvl="1"/>
            <a:r>
              <a:rPr lang="en-US" sz="2400" b="1" dirty="0" smtClean="0"/>
              <a:t>Mini</a:t>
            </a:r>
            <a:r>
              <a:rPr lang="en-US" sz="2400" dirty="0" smtClean="0"/>
              <a:t>: 60K lines of non-trivial </a:t>
            </a:r>
            <a:br>
              <a:rPr lang="en-US" sz="2400" dirty="0" smtClean="0"/>
            </a:br>
            <a:r>
              <a:rPr lang="en-US" sz="2400" dirty="0" smtClean="0"/>
              <a:t>concurrent systems C code</a:t>
            </a:r>
          </a:p>
          <a:p>
            <a:pPr lvl="1"/>
            <a:r>
              <a:rPr lang="en-US" sz="2400" b="1" dirty="0" smtClean="0"/>
              <a:t>Critical: </a:t>
            </a:r>
            <a:r>
              <a:rPr lang="en-US" sz="2400" dirty="0" smtClean="0"/>
              <a:t>must </a:t>
            </a:r>
            <a:r>
              <a:rPr lang="en-US" sz="2400" dirty="0" smtClean="0">
                <a:solidFill>
                  <a:srgbClr val="00B050"/>
                </a:solidFill>
              </a:rPr>
              <a:t>provide functional resource abstraction</a:t>
            </a:r>
          </a:p>
          <a:p>
            <a:pPr lvl="1"/>
            <a:r>
              <a:rPr lang="en-US" sz="2400" b="1" dirty="0" smtClean="0"/>
              <a:t>Trusted</a:t>
            </a:r>
            <a:r>
              <a:rPr lang="en-US" sz="2400" dirty="0" smtClean="0"/>
              <a:t>: a grand verification challenge</a:t>
            </a:r>
          </a:p>
          <a:p>
            <a:pPr lvl="1"/>
            <a:endParaRPr lang="en-US" dirty="0" smtClean="0"/>
          </a:p>
          <a:p>
            <a:pPr lvl="1">
              <a:buNone/>
            </a:pPr>
            <a:endParaRPr lang="en-US" dirty="0" smtClean="0"/>
          </a:p>
          <a:p>
            <a:pPr algn="just">
              <a:buNone/>
            </a:pPr>
            <a:endParaRPr lang="en-US" dirty="0"/>
          </a:p>
          <a:p>
            <a:pPr algn="just">
              <a:buNone/>
            </a:pPr>
            <a:endParaRPr lang="en-US" dirty="0" smtClean="0"/>
          </a:p>
          <a:p>
            <a:pPr algn="just">
              <a:buNone/>
            </a:pPr>
            <a:endParaRPr lang="en-US" dirty="0"/>
          </a:p>
          <a:p>
            <a:pPr algn="just">
              <a:buNone/>
            </a:pPr>
            <a:endParaRPr lang="en-US" dirty="0" smtClean="0"/>
          </a:p>
          <a:p>
            <a:pPr algn="just">
              <a:buNone/>
            </a:pPr>
            <a:endParaRPr lang="en-US" dirty="0" smtClean="0"/>
          </a:p>
          <a:p>
            <a:pPr algn="just">
              <a:buNone/>
            </a:pPr>
            <a:endParaRPr lang="en-US" dirty="0" smtClean="0"/>
          </a:p>
          <a:p>
            <a:pPr lvl="1">
              <a:buNone/>
            </a:pPr>
            <a:endParaRPr lang="en-US" dirty="0" smtClean="0"/>
          </a:p>
        </p:txBody>
      </p:sp>
      <p:grpSp>
        <p:nvGrpSpPr>
          <p:cNvPr id="7" name="Group 13"/>
          <p:cNvGrpSpPr/>
          <p:nvPr/>
        </p:nvGrpSpPr>
        <p:grpSpPr>
          <a:xfrm>
            <a:off x="3048000" y="1407160"/>
            <a:ext cx="2514600" cy="1828800"/>
            <a:chOff x="6172200" y="3124200"/>
            <a:chExt cx="2514600" cy="1828800"/>
          </a:xfrm>
        </p:grpSpPr>
        <p:sp>
          <p:nvSpPr>
            <p:cNvPr id="4" name="Rounded Rectangle 3"/>
            <p:cNvSpPr/>
            <p:nvPr/>
          </p:nvSpPr>
          <p:spPr>
            <a:xfrm>
              <a:off x="6172200" y="4191000"/>
              <a:ext cx="2514600" cy="7620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Hardware</a:t>
              </a:r>
              <a:endParaRPr lang="en-US" dirty="0"/>
            </a:p>
          </p:txBody>
        </p:sp>
        <p:sp>
          <p:nvSpPr>
            <p:cNvPr id="5" name="Rounded Rectangle 4"/>
            <p:cNvSpPr/>
            <p:nvPr/>
          </p:nvSpPr>
          <p:spPr>
            <a:xfrm>
              <a:off x="6172200" y="3962400"/>
              <a:ext cx="2514600" cy="228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Hypervisor</a:t>
              </a:r>
              <a:endParaRPr lang="en-US" dirty="0"/>
            </a:p>
          </p:txBody>
        </p:sp>
        <p:sp>
          <p:nvSpPr>
            <p:cNvPr id="6" name="Rounded Rectangle 5"/>
            <p:cNvSpPr/>
            <p:nvPr/>
          </p:nvSpPr>
          <p:spPr>
            <a:xfrm>
              <a:off x="6172200" y="3124200"/>
              <a:ext cx="838200" cy="838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Rounded Rectangle 7"/>
            <p:cNvSpPr/>
            <p:nvPr/>
          </p:nvSpPr>
          <p:spPr>
            <a:xfrm>
              <a:off x="7010400" y="3124200"/>
              <a:ext cx="838200" cy="8382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pic>
          <p:nvPicPr>
            <p:cNvPr id="16388" name="Picture 4" descr="http://www.wacom-asia.com/vista/img/Vista.gif"/>
            <p:cNvPicPr>
              <a:picLocks noChangeAspect="1" noChangeArrowheads="1"/>
            </p:cNvPicPr>
            <p:nvPr/>
          </p:nvPicPr>
          <p:blipFill>
            <a:blip r:embed="rId2"/>
            <a:srcRect/>
            <a:stretch>
              <a:fillRect/>
            </a:stretch>
          </p:blipFill>
          <p:spPr bwMode="auto">
            <a:xfrm>
              <a:off x="6400800" y="3352800"/>
              <a:ext cx="381000" cy="381000"/>
            </a:xfrm>
            <a:prstGeom prst="rect">
              <a:avLst/>
            </a:prstGeom>
            <a:noFill/>
          </p:spPr>
        </p:pic>
        <p:pic>
          <p:nvPicPr>
            <p:cNvPr id="16390" name="Picture 6" descr="http://www.novosoft-online.com/images/Logo_XP.gif"/>
            <p:cNvPicPr>
              <a:picLocks noChangeAspect="1" noChangeArrowheads="1"/>
            </p:cNvPicPr>
            <p:nvPr/>
          </p:nvPicPr>
          <p:blipFill>
            <a:blip r:embed="rId3"/>
            <a:srcRect/>
            <a:stretch>
              <a:fillRect/>
            </a:stretch>
          </p:blipFill>
          <p:spPr bwMode="auto">
            <a:xfrm>
              <a:off x="7162800" y="3398380"/>
              <a:ext cx="533400" cy="319058"/>
            </a:xfrm>
            <a:prstGeom prst="rect">
              <a:avLst/>
            </a:prstGeom>
            <a:noFill/>
          </p:spPr>
        </p:pic>
        <p:sp>
          <p:nvSpPr>
            <p:cNvPr id="12" name="Rounded Rectangle 11"/>
            <p:cNvSpPr/>
            <p:nvPr/>
          </p:nvSpPr>
          <p:spPr>
            <a:xfrm>
              <a:off x="7848600" y="3124200"/>
              <a:ext cx="838200" cy="838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16392" name="Picture 8" descr="http://content.answers.com/main/content/wp/en/d/de/Windows_Server_System_logo.jpg"/>
            <p:cNvPicPr>
              <a:picLocks noChangeAspect="1" noChangeArrowheads="1"/>
            </p:cNvPicPr>
            <p:nvPr/>
          </p:nvPicPr>
          <p:blipFill>
            <a:blip r:embed="rId4" cstate="print"/>
            <a:srcRect/>
            <a:stretch>
              <a:fillRect/>
            </a:stretch>
          </p:blipFill>
          <p:spPr bwMode="auto">
            <a:xfrm>
              <a:off x="8001000" y="3352800"/>
              <a:ext cx="546100" cy="360426"/>
            </a:xfrm>
            <a:prstGeom prst="rect">
              <a:avLst/>
            </a:prstGeom>
            <a:noFill/>
          </p:spPr>
        </p:pic>
      </p:gr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DB31DF83-500D-4ACA-A009-17522497E0E3}" type="slidenum">
              <a:rPr lang="en-US" smtClean="0"/>
              <a:pPr/>
              <a:t>95</a:t>
            </a:fld>
            <a:endParaRPr lang="en-US"/>
          </a:p>
        </p:txBody>
      </p:sp>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3249" name="Object 1"/>
          <p:cNvGraphicFramePr>
            <a:graphicFrameLocks noChangeAspect="1"/>
          </p:cNvGraphicFramePr>
          <p:nvPr/>
        </p:nvGraphicFramePr>
        <p:xfrm>
          <a:off x="0" y="30480"/>
          <a:ext cx="9048520" cy="6858000"/>
        </p:xfrm>
        <a:graphic>
          <a:graphicData uri="http://schemas.openxmlformats.org/presentationml/2006/ole">
            <p:oleObj spid="_x0000_s519170" r:id="rId3" imgW="5932408" imgH="9663430" progId="Visio.Drawing.11">
              <p:embed/>
            </p:oleObj>
          </a:graphicData>
        </a:graphic>
      </p:graphicFrame>
      <p:sp>
        <p:nvSpPr>
          <p:cNvPr id="8" name="TextBox 7"/>
          <p:cNvSpPr txBox="1"/>
          <p:nvPr/>
        </p:nvSpPr>
        <p:spPr>
          <a:xfrm>
            <a:off x="4953000" y="248920"/>
            <a:ext cx="3886200" cy="2246769"/>
          </a:xfrm>
          <a:prstGeom prst="rect">
            <a:avLst/>
          </a:prstGeom>
          <a:noFill/>
        </p:spPr>
        <p:txBody>
          <a:bodyPr wrap="square" rtlCol="0">
            <a:spAutoFit/>
          </a:bodyPr>
          <a:lstStyle/>
          <a:p>
            <a:r>
              <a:rPr lang="en-US" sz="2800" dirty="0" smtClean="0">
                <a:solidFill>
                  <a:srgbClr val="FF0000"/>
                </a:solidFill>
              </a:rPr>
              <a:t>  Hypervisor Architecture</a:t>
            </a:r>
          </a:p>
          <a:p>
            <a:endParaRPr lang="en-US" sz="2800" dirty="0" smtClean="0">
              <a:solidFill>
                <a:srgbClr val="FF0000"/>
              </a:solidFill>
            </a:endParaRPr>
          </a:p>
          <a:p>
            <a:endParaRPr lang="en-US" sz="2800" dirty="0" smtClean="0">
              <a:solidFill>
                <a:srgbClr val="FF0000"/>
              </a:solidFill>
            </a:endParaRPr>
          </a:p>
          <a:p>
            <a:endParaRPr lang="en-US" sz="2800" dirty="0" smtClean="0">
              <a:solidFill>
                <a:srgbClr val="FF0000"/>
              </a:solidFill>
            </a:endParaRPr>
          </a:p>
          <a:p>
            <a:pPr algn="ctr"/>
            <a:r>
              <a:rPr lang="en-US" sz="2800" dirty="0" smtClean="0">
                <a:solidFill>
                  <a:srgbClr val="FF0000"/>
                </a:solidFill>
              </a:rPr>
              <a:t>is well layered!</a:t>
            </a:r>
            <a:endParaRPr lang="en-US" sz="2800"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to be verified?</a:t>
            </a:r>
            <a:endParaRPr lang="en-US" dirty="0"/>
          </a:p>
        </p:txBody>
      </p:sp>
      <p:sp>
        <p:nvSpPr>
          <p:cNvPr id="3" name="Content Placeholder 2"/>
          <p:cNvSpPr>
            <a:spLocks noGrp="1"/>
          </p:cNvSpPr>
          <p:nvPr>
            <p:ph idx="1"/>
          </p:nvPr>
        </p:nvSpPr>
        <p:spPr>
          <a:xfrm>
            <a:off x="381000" y="1412875"/>
            <a:ext cx="8382000" cy="5503045"/>
          </a:xfrm>
        </p:spPr>
        <p:txBody>
          <a:bodyPr/>
          <a:lstStyle/>
          <a:p>
            <a:r>
              <a:rPr lang="en-US" dirty="0" smtClean="0"/>
              <a:t>Source code </a:t>
            </a:r>
          </a:p>
          <a:p>
            <a:pPr lvl="1"/>
            <a:r>
              <a:rPr lang="en-US" dirty="0" smtClean="0"/>
              <a:t>C + x64 assembly</a:t>
            </a:r>
          </a:p>
          <a:p>
            <a:endParaRPr lang="en-US" dirty="0" smtClean="0"/>
          </a:p>
          <a:p>
            <a:r>
              <a:rPr lang="en-US" dirty="0" smtClean="0"/>
              <a:t>Sample verifiable slices:</a:t>
            </a:r>
          </a:p>
          <a:p>
            <a:pPr lvl="1"/>
            <a:r>
              <a:rPr lang="en-US" b="1" dirty="0" smtClean="0"/>
              <a:t>Safety</a:t>
            </a:r>
            <a:r>
              <a:rPr lang="en-US" dirty="0" smtClean="0"/>
              <a:t>: Basic memory safety</a:t>
            </a:r>
          </a:p>
          <a:p>
            <a:pPr lvl="1"/>
            <a:r>
              <a:rPr lang="en-US" b="1" dirty="0" smtClean="0"/>
              <a:t>Functionality</a:t>
            </a:r>
            <a:r>
              <a:rPr lang="en-US" dirty="0" smtClean="0"/>
              <a:t>: Hypervisor simulates a number of virtual x64 machines.</a:t>
            </a:r>
          </a:p>
          <a:p>
            <a:pPr lvl="1"/>
            <a:r>
              <a:rPr lang="en-US" b="1" dirty="0" smtClean="0"/>
              <a:t>Utility</a:t>
            </a:r>
            <a:r>
              <a:rPr lang="en-US" dirty="0" smtClean="0"/>
              <a:t>: Hypervisor services guest OS with available resources.</a:t>
            </a:r>
          </a:p>
          <a:p>
            <a:pPr lvl="1"/>
            <a:endParaRPr lang="en-US" dirty="0"/>
          </a:p>
          <a:p>
            <a:pPr>
              <a:buNone/>
            </a:pPr>
            <a:endParaRPr lang="en-US" dirty="0"/>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9492" y="2673172"/>
            <a:ext cx="8884508" cy="1828193"/>
          </a:xfrm>
        </p:spPr>
        <p:txBody>
          <a:bodyPr/>
          <a:lstStyle/>
          <a:p>
            <a:r>
              <a:rPr sz="4400" b="1" smtClean="0"/>
              <a:t>HAVOC</a:t>
            </a:r>
          </a:p>
          <a:p>
            <a:r>
              <a:rPr sz="4400" b="1" smtClean="0"/>
              <a:t>Verifying Windows Components</a:t>
            </a:r>
            <a:endParaRPr lang="en-US" sz="4400" b="1" dirty="0"/>
          </a:p>
        </p:txBody>
      </p:sp>
      <p:sp>
        <p:nvSpPr>
          <p:cNvPr id="4" name="Rectangle 3"/>
          <p:cNvSpPr/>
          <p:nvPr/>
        </p:nvSpPr>
        <p:spPr>
          <a:xfrm>
            <a:off x="3862664" y="5835641"/>
            <a:ext cx="5124929" cy="646331"/>
          </a:xfrm>
          <a:prstGeom prst="rect">
            <a:avLst/>
          </a:prstGeom>
        </p:spPr>
        <p:txBody>
          <a:bodyPr wrap="none">
            <a:spAutoFit/>
          </a:bodyPr>
          <a:lstStyle/>
          <a:p>
            <a:r>
              <a:rPr lang="en-US" dirty="0" smtClean="0">
                <a:solidFill>
                  <a:schemeClr val="bg1"/>
                </a:solidFill>
              </a:rPr>
              <a:t>Lahiri &amp; Qadeer, POPL’08,</a:t>
            </a:r>
          </a:p>
          <a:p>
            <a:r>
              <a:rPr lang="en-US" dirty="0" smtClean="0">
                <a:solidFill>
                  <a:schemeClr val="bg1"/>
                </a:solidFill>
              </a:rPr>
              <a:t>Also: Ball, Hackett, Lahiri, Qadeer, MSR-TR-08-82.</a:t>
            </a:r>
          </a:p>
        </p:txBody>
      </p:sp>
      <p:pic>
        <p:nvPicPr>
          <p:cNvPr id="5" name="Picture 4" descr="shuvendu.jpg"/>
          <p:cNvPicPr>
            <a:picLocks noChangeAspect="1"/>
          </p:cNvPicPr>
          <p:nvPr/>
        </p:nvPicPr>
        <p:blipFill>
          <a:blip r:embed="rId2" cstate="print"/>
          <a:stretch>
            <a:fillRect/>
          </a:stretch>
        </p:blipFill>
        <p:spPr>
          <a:xfrm>
            <a:off x="7346376" y="5422019"/>
            <a:ext cx="554645" cy="604717"/>
          </a:xfrm>
          <a:prstGeom prst="rect">
            <a:avLst/>
          </a:prstGeom>
        </p:spPr>
      </p:pic>
      <p:pic>
        <p:nvPicPr>
          <p:cNvPr id="6" name="Picture 5" descr="qadeer.jpg"/>
          <p:cNvPicPr>
            <a:picLocks noChangeAspect="1"/>
          </p:cNvPicPr>
          <p:nvPr/>
        </p:nvPicPr>
        <p:blipFill>
          <a:blip r:embed="rId3"/>
          <a:stretch>
            <a:fillRect/>
          </a:stretch>
        </p:blipFill>
        <p:spPr>
          <a:xfrm>
            <a:off x="7900604" y="5422133"/>
            <a:ext cx="573741" cy="609600"/>
          </a:xfrm>
          <a:prstGeom prst="rect">
            <a:avLst/>
          </a:prstGeom>
        </p:spPr>
      </p:pic>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p:cNvPicPr>
            <a:picLocks noChangeAspect="1" noChangeArrowheads="1"/>
          </p:cNvPicPr>
          <p:nvPr/>
        </p:nvPicPr>
        <p:blipFill>
          <a:blip r:embed="rId2"/>
          <a:srcRect l="16618" t="17489" r="16125" b="32950"/>
          <a:stretch>
            <a:fillRect/>
          </a:stretch>
        </p:blipFill>
        <p:spPr bwMode="auto">
          <a:xfrm>
            <a:off x="0" y="1075040"/>
            <a:ext cx="6833286" cy="4028302"/>
          </a:xfrm>
          <a:prstGeom prst="rect">
            <a:avLst/>
          </a:prstGeom>
          <a:noFill/>
          <a:ln w="9525">
            <a:noFill/>
            <a:miter lim="800000"/>
            <a:headEnd/>
            <a:tailEnd/>
          </a:ln>
          <a:effectLst/>
        </p:spPr>
      </p:pic>
      <p:sp>
        <p:nvSpPr>
          <p:cNvPr id="3" name="Title 2"/>
          <p:cNvSpPr>
            <a:spLocks noGrp="1"/>
          </p:cNvSpPr>
          <p:nvPr>
            <p:ph type="title"/>
          </p:nvPr>
        </p:nvSpPr>
        <p:spPr/>
        <p:txBody>
          <a:bodyPr/>
          <a:lstStyle/>
          <a:p>
            <a:r>
              <a:rPr smtClean="0"/>
              <a:t>HAVOC's Architecture</a:t>
            </a:r>
            <a:endParaRPr lang="en-US" dirty="0"/>
          </a:p>
        </p:txBody>
      </p:sp>
      <p:pic>
        <p:nvPicPr>
          <p:cNvPr id="4" name="Picture 2"/>
          <p:cNvPicPr>
            <a:picLocks noChangeAspect="1" noChangeArrowheads="1"/>
          </p:cNvPicPr>
          <p:nvPr/>
        </p:nvPicPr>
        <p:blipFill>
          <a:blip r:embed="rId3"/>
          <a:srcRect l="14716" t="28877" r="12676" b="33876"/>
          <a:stretch>
            <a:fillRect/>
          </a:stretch>
        </p:blipFill>
        <p:spPr bwMode="auto">
          <a:xfrm>
            <a:off x="4732638" y="4863028"/>
            <a:ext cx="4411362" cy="1994972"/>
          </a:xfrm>
          <a:prstGeom prst="rect">
            <a:avLst/>
          </a:prstGeom>
          <a:noFill/>
          <a:ln w="9525">
            <a:noFill/>
            <a:miter lim="800000"/>
            <a:headEnd/>
            <a:tailEnd/>
          </a:ln>
          <a:effectLst/>
        </p:spPr>
      </p:pic>
      <p:sp>
        <p:nvSpPr>
          <p:cNvPr id="6" name="Rectangle 5"/>
          <p:cNvSpPr/>
          <p:nvPr/>
        </p:nvSpPr>
        <p:spPr bwMode="auto">
          <a:xfrm>
            <a:off x="2180492" y="4461468"/>
            <a:ext cx="1959429" cy="552659"/>
          </a:xfrm>
          <a:prstGeom prst="rect">
            <a:avLst/>
          </a:prstGeom>
          <a:solidFill>
            <a:schemeClr val="tx1"/>
          </a:solidFill>
          <a:ln>
            <a:noFill/>
            <a:headEnd type="none" w="med" len="med"/>
            <a:tailEnd type="none" w="med" len="med"/>
          </a:ln>
          <a:effectLst/>
          <a:scene3d>
            <a:camera prst="orthographicFront" fov="0">
              <a:rot lat="0" lon="0" rev="0"/>
            </a:camera>
            <a:lightRig rig="glow" dir="t">
              <a:rot lat="0" lon="0" rev="6360000"/>
            </a:lightRig>
          </a:scene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5" name="Picture 4" descr="z3.png"/>
          <p:cNvPicPr>
            <a:picLocks noChangeAspect="1"/>
          </p:cNvPicPr>
          <p:nvPr/>
        </p:nvPicPr>
        <p:blipFill>
          <a:blip r:embed="rId4"/>
          <a:stretch>
            <a:fillRect/>
          </a:stretch>
        </p:blipFill>
        <p:spPr>
          <a:xfrm>
            <a:off x="2798528" y="4557877"/>
            <a:ext cx="788733" cy="395961"/>
          </a:xfrm>
          <a:prstGeom prst="rect">
            <a:avLst/>
          </a:prstGeom>
        </p:spPr>
      </p:pic>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Heaps and Shapes</a:t>
            </a:r>
            <a:endParaRPr lang="en-US" dirty="0"/>
          </a:p>
        </p:txBody>
      </p:sp>
      <p:pic>
        <p:nvPicPr>
          <p:cNvPr id="275458" name="Picture 2"/>
          <p:cNvPicPr>
            <a:picLocks noChangeAspect="1" noChangeArrowheads="1"/>
          </p:cNvPicPr>
          <p:nvPr/>
        </p:nvPicPr>
        <p:blipFill>
          <a:blip r:embed="rId2"/>
          <a:srcRect l="36365" t="29493" r="13649" b="11824"/>
          <a:stretch>
            <a:fillRect/>
          </a:stretch>
        </p:blipFill>
        <p:spPr bwMode="auto">
          <a:xfrm>
            <a:off x="148281" y="1433383"/>
            <a:ext cx="5078626" cy="4769708"/>
          </a:xfrm>
          <a:prstGeom prst="rect">
            <a:avLst/>
          </a:prstGeom>
          <a:ln>
            <a:noFill/>
          </a:ln>
          <a:effectLst>
            <a:outerShdw blurRad="292100" dist="139700" dir="2700000" algn="tl" rotWithShape="0">
              <a:srgbClr val="333333">
                <a:alpha val="65000"/>
              </a:srgbClr>
            </a:outerShdw>
          </a:effectLst>
        </p:spPr>
      </p:pic>
      <p:pic>
        <p:nvPicPr>
          <p:cNvPr id="275459" name="Picture 3"/>
          <p:cNvPicPr>
            <a:picLocks noChangeAspect="1" noChangeArrowheads="1"/>
          </p:cNvPicPr>
          <p:nvPr/>
        </p:nvPicPr>
        <p:blipFill>
          <a:blip r:embed="rId3"/>
          <a:srcRect l="41743" t="28581" r="5351" b="24139"/>
          <a:stretch>
            <a:fillRect/>
          </a:stretch>
        </p:blipFill>
        <p:spPr bwMode="auto">
          <a:xfrm>
            <a:off x="4448435" y="2038864"/>
            <a:ext cx="4411362" cy="3153871"/>
          </a:xfrm>
          <a:prstGeom prst="rect">
            <a:avLst/>
          </a:prstGeom>
          <a:noFill/>
          <a:ln w="9525">
            <a:noFill/>
            <a:miter lim="800000"/>
            <a:headEnd/>
            <a:tailEnd/>
          </a:ln>
          <a:effectLst/>
        </p:spPr>
      </p:pic>
      <p:sp>
        <p:nvSpPr>
          <p:cNvPr id="7" name="TextBox 6"/>
          <p:cNvSpPr txBox="1"/>
          <p:nvPr/>
        </p:nvSpPr>
        <p:spPr>
          <a:xfrm>
            <a:off x="401933" y="6340509"/>
            <a:ext cx="4507709" cy="369332"/>
          </a:xfrm>
          <a:prstGeom prst="rect">
            <a:avLst/>
          </a:prstGeom>
          <a:noFill/>
        </p:spPr>
        <p:txBody>
          <a:bodyPr wrap="none" rtlCol="0">
            <a:spAutoFit/>
          </a:bodyPr>
          <a:lstStyle/>
          <a:p>
            <a:r>
              <a:rPr lang="en-US" dirty="0" smtClean="0">
                <a:solidFill>
                  <a:schemeClr val="bg1"/>
                </a:solidFill>
              </a:rPr>
              <a:t>Doubly linked lists in Windows Kernel code</a:t>
            </a:r>
          </a:p>
        </p:txBody>
      </p:sp>
      <p:sp>
        <p:nvSpPr>
          <p:cNvPr id="8" name="TextBox 7"/>
          <p:cNvSpPr txBox="1"/>
          <p:nvPr/>
        </p:nvSpPr>
        <p:spPr>
          <a:xfrm>
            <a:off x="5769428" y="5568461"/>
            <a:ext cx="3281411" cy="646331"/>
          </a:xfrm>
          <a:prstGeom prst="rect">
            <a:avLst/>
          </a:prstGeom>
          <a:noFill/>
        </p:spPr>
        <p:txBody>
          <a:bodyPr wrap="none" rtlCol="0">
            <a:spAutoFit/>
          </a:bodyPr>
          <a:lstStyle/>
          <a:p>
            <a:r>
              <a:rPr lang="en-US" dirty="0" smtClean="0">
                <a:solidFill>
                  <a:schemeClr val="bg1"/>
                </a:solidFill>
              </a:rPr>
              <a:t>Representative shape graph</a:t>
            </a:r>
            <a:br>
              <a:rPr lang="en-US" dirty="0" smtClean="0">
                <a:solidFill>
                  <a:schemeClr val="bg1"/>
                </a:solidFill>
              </a:rPr>
            </a:br>
            <a:r>
              <a:rPr lang="en-US" dirty="0" smtClean="0">
                <a:solidFill>
                  <a:schemeClr val="bg1"/>
                </a:solidFill>
              </a:rPr>
              <a:t>in Windows Kernel component</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newcommand{\rankrel}[1]{\mathcal{M}_{#1}}&#10;\begin{document}&#10;\begin{minipage}{3in}&#10;$$\begin{array}{rcl}&#10;x &amp;&gt;&amp; 0 \\&#10;x' &amp;\ge&amp; x - 1 \\&#10;x'&amp;\le&amp; x-1 \\&#10;y &amp;&gt;&amp; 0\\&#10;y' &amp;&gt;&amp; y &#10;\end{array}$$&#10;\end{minipage}&#10;\end{document}&#10;"/>
  <p:tag name="FILENAME" val="TP_tmp"/>
  <p:tag name="FORMAT" val="png256"/>
  <p:tag name="RES" val="1200"/>
  <p:tag name="BLEND" val="0"/>
  <p:tag name="TRANSPARENT" val="0"/>
  <p:tag name="TBUG" val="0"/>
  <p:tag name="ALLOWFS" val="0"/>
  <p:tag name="ORIGWIDTH" val="59"/>
  <p:tag name="PICTUREFILESIZE" val="9472"/>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newcommand{\rankrel}[1]{\mathcal{M}_{#1}}&#10;\begin{document}&#10;\begin{minipage}{3in}&#10;$$\begin{array}{ccccccccc}&#10;f(a,b)  &amp;\triangleq&amp;  c_1 a &amp;+&amp;  c_2 b \\&#10;-f(a,b)  &amp;\triangleq&amp;  c_3 a &amp;+&amp;  c_4 b \\&#10;c_1 &amp;=&amp; -1 c_3 \\&#10;c_2 &amp;=&amp; -1 c_4&#10;\end{array}$$&#10;\end{minipage}&#10;\end{document}&#10;"/>
  <p:tag name="FILENAME" val="TP_tmp"/>
  <p:tag name="FORMAT" val="png256"/>
  <p:tag name="RES" val="1200"/>
  <p:tag name="BLEND" val="0"/>
  <p:tag name="TRANSPARENT" val="0"/>
  <p:tag name="TBUG" val="0"/>
  <p:tag name="ALLOWFS" val="0"/>
  <p:tag name="ORIGWIDTH" val="126"/>
  <p:tag name="PICTUREFILESIZE" val="16825"/>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newcommand{\rankrel}[1]{\mathcal{M}_{#1}}&#10;\begin{document}&#10;\begin{minipage}{3in}&#10;$$\begin{array}{cccccccccccccc}&#10;c_1 x' &amp;+&amp; c_2 y'  &amp;+&amp;  c_3 x &amp;+&amp; c_4 y   &amp;+&amp; 1 &amp;\le&amp; 0 \\&#10;            &amp;&amp; &amp;&amp; c_3 x' &amp;+&amp; c_4 y'  &amp;+&amp; b &amp;\le&amp; 0 \\&#10;        &amp;&amp;&amp;&amp;          1 c_1  &amp;+&amp; 1 c_3    &amp;+&amp;    0 &amp;\le&amp; 0\\&#10;  &amp;&amp;&amp;&amp;          -1 c_1  &amp;+&amp; -1 c_3   &amp;+&amp;    0 &amp;\le&amp; 0\\   &#10;        &amp;&amp;&amp;&amp;          1 c_2  &amp;+&amp; 1 c_4    &amp;+&amp;   0  &amp;\le&amp; 0\\&#10;  &amp;&amp;&amp;&amp;          -1 c_2  &amp;+&amp; -1 c_4    &amp;+&amp;    0 &amp;\le&amp; 0\\                     &#10;\end{array}$$&#10;\end{minipage}&#10;\end{document}&#10;"/>
  <p:tag name="FILENAME" val="TP_tmp"/>
  <p:tag name="FORMAT" val="png256"/>
  <p:tag name="RES" val="1200"/>
  <p:tag name="BLEND" val="0"/>
  <p:tag name="TRANSPARENT" val="0"/>
  <p:tag name="TBUG" val="0"/>
  <p:tag name="ALLOWFS" val="0"/>
  <p:tag name="ORIGWIDTH" val="225"/>
  <p:tag name="PICTUREFILESIZE" val="32854"/>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newcommand{\rankrel}[1]{\mathcal{M}_{#1}}&#10;\begin{document}&#10;\begin{minipage}{3in}&#10;$$\begin{array}{cccccccccccccc}&#10;0x' &amp;+&amp; 0y'  &amp;+&amp; -1x &amp;+&amp; 0y &amp;+&amp; 1 &amp;\le&amp; 0 \\&#10;1x' &amp;+&amp; 0y'  &amp;+&amp; -1x &amp;+&amp; 0y &amp;+&amp; 1 &amp;\le&amp; 0 \\&#10;-1x' &amp;+&amp; 0y' &amp;+&amp; 1x &amp;+&amp; 0y &amp;+&amp; -1 &amp;\le&amp; 0 \\&#10;0x' &amp;+&amp; 0y'  &amp;+&amp; 0x &amp;+&amp; -1y &amp;+&amp; 1 &amp;\le&amp; 0\\&#10;0x' &amp;+&amp; -1y' &amp;+&amp; 0x &amp;+&amp; 1y &amp;+&amp; 1 &amp;\le&amp; 0 &#10;\end{array}$$&#10;\end{minipage}&#10;\end{document}&#10;"/>
  <p:tag name="FILENAME" val="TP_tmp"/>
  <p:tag name="FORMAT" val="png256"/>
  <p:tag name="RES" val="1200"/>
  <p:tag name="BLEND" val="0"/>
  <p:tag name="TRANSPARENT" val="0"/>
  <p:tag name="TBUG" val="0"/>
  <p:tag name="ALLOWFS" val="0"/>
  <p:tag name="ORIGWIDTH" val="234"/>
  <p:tag name="PICTUREFILESIZE" val="33810"/>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newcommand{\rankrel}[1]{\mathcal{M}_{#1}}&#10;\begin{document}&#10;\begin{minipage}{3in}&#10;$$\subseteq$$&#10;\end{minipage}&#10;\end{document}&#10;"/>
  <p:tag name="FILENAME" val="TP_tmp"/>
  <p:tag name="FORMAT" val="png256"/>
  <p:tag name="RES" val="1200"/>
  <p:tag name="BLEND" val="0"/>
  <p:tag name="TRANSPARENT" val="0"/>
  <p:tag name="TBUG" val="0"/>
  <p:tag name="ALLOWFS" val="0"/>
  <p:tag name="ORIGWIDTH" val="7"/>
  <p:tag name="PICTUREFILESIZE" val="1222"/>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newcommand{\rankrel}[1]{\mathcal{M}_{#1}}&#10;\begin{document}&#10;\begin{minipage}{3in}&#10;$$\begin{array}{ccccccccc}&#10;f(a,b)  &amp;\triangleq&amp;  c_1 a &amp;+&amp;  c_2 b \\&#10;-f(a,b)  &amp;\triangleq&amp;  c_3 a &amp;+&amp;  c_4 b \\&#10;c_1 &amp;=&amp; -1 c_3 \\&#10;c_2 &amp;=&amp; -1 c_4&#10;\end{array}$$&#10;\end{minipage}&#10;\end{document}&#10;"/>
  <p:tag name="FILENAME" val="TP_tmp"/>
  <p:tag name="FORMAT" val="png256"/>
  <p:tag name="RES" val="1200"/>
  <p:tag name="BLEND" val="0"/>
  <p:tag name="TRANSPARENT" val="0"/>
  <p:tag name="TBUG" val="0"/>
  <p:tag name="ALLOWFS" val="0"/>
  <p:tag name="ORIGWIDTH" val="126"/>
  <p:tag name="PICTUREFILESIZE" val="16825"/>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newcommand{\rankrel}[1]{\mathcal{M}_{#1}}&#10;\begin{document}&#10;\begin{minipage}{3in}&#10;$$\begin{array}{cccccccccccccc}&#10;c_1 x' &amp;+&amp; c_2 y'  &amp;+&amp;  c_3 x &amp;+&amp; c_4 y   &amp;+&amp; 1 &amp;\le&amp; 0 \\&#10;            &amp;&amp; &amp;&amp; c_3 x' &amp;+&amp; c_4 y'  &amp;+&amp; b &amp;\le&amp; 0 \\&#10;        &amp;&amp;&amp;&amp;          1 c_1  &amp;+&amp; 1 c_3    &amp;+&amp;    0 &amp;\le&amp; 0\\&#10;  &amp;&amp;&amp;&amp;          -1 c_1  &amp;+&amp; -1 c_3   &amp;+&amp;    0 &amp;\le&amp; 0\\   &#10;        &amp;&amp;&amp;&amp;          1 c_2  &amp;+&amp; 1 c_4    &amp;+&amp;   0  &amp;\le&amp; 0\\&#10;  &amp;&amp;&amp;&amp;          -1 c_2  &amp;+&amp; -1 c_4    &amp;+&amp;    0 &amp;\le&amp; 0\\                     &#10;\end{array}$$&#10;\end{minipage}&#10;\end{document}&#10;"/>
  <p:tag name="FILENAME" val="TP_tmp"/>
  <p:tag name="FORMAT" val="png256"/>
  <p:tag name="RES" val="1200"/>
  <p:tag name="BLEND" val="0"/>
  <p:tag name="TRANSPARENT" val="0"/>
  <p:tag name="TBUG" val="0"/>
  <p:tag name="ALLOWFS" val="0"/>
  <p:tag name="ORIGWIDTH" val="225"/>
  <p:tag name="PICTUREFILESIZE" val="32854"/>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newcommand{\rankrel}[1]{\mathcal{M}_{#1}}&#10;\begin{document}&#10;\begin{minipage}{3in}&#10;$$\begin{array}{cccccccccccccc}&#10;0x' &amp;+&amp; 0y'  &amp;+&amp; -1x &amp;+&amp; 0y &amp;+&amp; 1 &amp;\le&amp; 0 \\&#10;1x' &amp;+&amp; 0y'  &amp;+&amp; -1x &amp;+&amp; 0y &amp;+&amp; 1 &amp;\le&amp; 0 \\&#10;-1x' &amp;+&amp; 0y' &amp;+&amp; 1x &amp;+&amp; 0y &amp;+&amp; -1 &amp;\le&amp; 0 \\&#10;0x' &amp;+&amp; 0y'  &amp;+&amp; 0x &amp;+&amp; -1y &amp;+&amp; 1 &amp;\le&amp; 0\\&#10;0x' &amp;+&amp; -1y' &amp;+&amp; 0x &amp;+&amp; 1y &amp;+&amp; 1 &amp;\le&amp; 0 &#10;\end{array}$$&#10;\end{minipage}&#10;\end{document}&#10;"/>
  <p:tag name="FILENAME" val="TP_tmp"/>
  <p:tag name="FORMAT" val="png256"/>
  <p:tag name="RES" val="1200"/>
  <p:tag name="BLEND" val="0"/>
  <p:tag name="TRANSPARENT" val="0"/>
  <p:tag name="TBUG" val="0"/>
  <p:tag name="ALLOWFS" val="0"/>
  <p:tag name="ORIGWIDTH" val="234"/>
  <p:tag name="PICTUREFILESIZE" val="33810"/>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newcommand{\rankrel}[1]{\mathcal{M}_{#1}}&#10;\begin{document}&#10;\begin{minipage}{3in}&#10;$$\begin{array}{ccccccccc}&#10;f(a,b)  &amp;\triangleq&amp;  c_1 a &amp;+&amp;  c_2 b \\&#10;-f(a,b)  &amp;\triangleq&amp;  c_3 a &amp;+&amp;  c_4 b \\&#10;c_1 &amp;=&amp; -1 c_3 \\&#10;c_2 &amp;=&amp; -1 c_4&#10;\end{array}$$&#10;\end{minipage}&#10;\end{document}&#10;"/>
  <p:tag name="FILENAME" val="TP_tmp"/>
  <p:tag name="FORMAT" val="png256"/>
  <p:tag name="RES" val="1200"/>
  <p:tag name="BLEND" val="0"/>
  <p:tag name="TRANSPARENT" val="0"/>
  <p:tag name="TBUG" val="0"/>
  <p:tag name="ALLOWFS" val="0"/>
  <p:tag name="ORIGWIDTH" val="126"/>
  <p:tag name="PICTUREFILESIZE" val="16825"/>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newcommand{\rankrel}[1]{\mathcal{M}_{#1}}&#10;\begin{document}&#10;\begin{minipage}{3in}&#10;$$\Rightarrow$$&#10;\end{minipage}&#10;\end{document}&#10;"/>
  <p:tag name="FILENAME" val="TP_tmp"/>
  <p:tag name="FORMAT" val="png256"/>
  <p:tag name="RES" val="1200"/>
  <p:tag name="BLEND" val="0"/>
  <p:tag name="TRANSPARENT" val="0"/>
  <p:tag name="TBUG" val="0"/>
  <p:tag name="ALLOWFS" val="0"/>
  <p:tag name="ORIGWIDTH" val="10"/>
  <p:tag name="PICTUREFILESIZE" val="1324"/>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newcommand{\rankrel}[1]{\mathcal{M}_{#1}}&#10;\begin{document}&#10;\begin{minipage}{3in}&#10;$$\begin{array}{ccccccccc}&#10;f(a,b)  &amp;\triangleq&amp;  c_1 a &amp;+&amp;  c_2 b \\&#10;-f(a,b)  &amp;\triangleq&amp;  c_3 a &amp;+&amp;  c_4 b \\&#10;c_1 &amp;=&amp; -1 c_3 \\&#10;c_2 &amp;=&amp; -1 c_4&#10;\end{array}$$&#10;\end{minipage}&#10;\end{document}&#10;"/>
  <p:tag name="FILENAME" val="TP_tmp"/>
  <p:tag name="FORMAT" val="png256"/>
  <p:tag name="RES" val="1200"/>
  <p:tag name="BLEND" val="0"/>
  <p:tag name="TRANSPARENT" val="0"/>
  <p:tag name="TBUG" val="0"/>
  <p:tag name="ALLOWFS" val="0"/>
  <p:tag name="ORIGWIDTH" val="126"/>
  <p:tag name="PICTUREFILESIZE" val="16825"/>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newcommand{\rankrel}[1]{\mathcal{M}_{#1}}&#10;\begin{document}&#10;\begin{minipage}{3in}&#10;$$\begin{array}{cccccccccccccc}&#10;0x' &amp;+&amp; 0y'  &amp;+&amp; -1x &amp;+&amp; 0y &amp;+&amp; 1 &amp;\le&amp; 0 \\&#10;1x' &amp;+&amp; 0y'  &amp;+&amp; -1x &amp;+&amp; 0y &amp;+&amp; 1 &amp;\le&amp; 0 \\&#10;-1x' &amp;+&amp; 0y' &amp;+&amp; 1x &amp;+&amp; 0y &amp;+&amp; -1 &amp;\le&amp; 0 \\&#10;0x' &amp;+&amp; 0y'  &amp;+&amp; 0x &amp;+&amp; -1y &amp;+&amp; 1 &amp;\le&amp; 0\\&#10;0x' &amp;+&amp; -1y' &amp;+&amp; 0x &amp;+&amp; 1y &amp;+&amp; 1 &amp;\le&amp; 0 &#10;\end{array}$$&#10;\end{minipage}&#10;\end{document}&#10;"/>
  <p:tag name="FILENAME" val="TP_tmp"/>
  <p:tag name="FORMAT" val="png256"/>
  <p:tag name="RES" val="1200"/>
  <p:tag name="BLEND" val="0"/>
  <p:tag name="TRANSPARENT" val="0"/>
  <p:tag name="TBUG" val="0"/>
  <p:tag name="ALLOWFS" val="0"/>
  <p:tag name="ORIGWIDTH" val="234"/>
  <p:tag name="PICTUREFILESIZE" val="33810"/>
</p:tagLst>
</file>

<file path=ppt/tags/tag2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newcommand{\rankrel}[1]{\mathcal{M}_{#1}}&#10;\begin{document}&#10;\begin{minipage}{3in}&#10;$$\Rightarrow$$&#10;\end{minipage}&#10;\end{document}&#10;"/>
  <p:tag name="FILENAME" val="TP_tmp"/>
  <p:tag name="FORMAT" val="png256"/>
  <p:tag name="RES" val="1200"/>
  <p:tag name="BLEND" val="0"/>
  <p:tag name="TRANSPARENT" val="0"/>
  <p:tag name="TBUG" val="0"/>
  <p:tag name="ALLOWFS" val="0"/>
  <p:tag name="ORIGWIDTH" val="10"/>
  <p:tag name="PICTUREFILESIZE" val="1324"/>
</p:tagLst>
</file>

<file path=ppt/tags/tag2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newcommand{\rankrel}[1]{\mathcal{M}_{#1}}&#10;\begin{document}&#10;\begin{minipage}{3in}&#10;$$R \triangleq \begin{array}{cccccccccccccc}&#10;0x' &amp;+&amp; 0y'  &amp;+&amp; -1x &amp;+&amp; 0y &amp;+&amp; 1 &amp;\le&amp; 0 \\&#10;1x' &amp;+&amp; 0y'  &amp;+&amp; -1x &amp;+&amp; 0y &amp;+&amp; 1 &amp;\le&amp; 0 \\&#10;-1x' &amp;+&amp; 0y' &amp;+&amp; 1x &amp;+&amp; 0y &amp;+&amp; -1 &amp;\le&amp; 0 \\&#10;0x' &amp;+&amp; 0y'  &amp;+&amp; 0x &amp;+&amp; -1y &amp;+&amp; 1 &amp;\le&amp; 0\\&#10;0x' &amp;+&amp; -1y' &amp;+&amp; 0x &amp;+&amp; 1y &amp;+&amp; 1 &amp;\le&amp; 0 &#10;\end{array}$$&#10;\end{minipage}&#10;\end{document}&#10;"/>
  <p:tag name="FILENAME" val="TP_tmp"/>
  <p:tag name="FORMAT" val="png256"/>
  <p:tag name="RES" val="1200"/>
  <p:tag name="BLEND" val="0"/>
  <p:tag name="TRANSPARENT" val="0"/>
  <p:tag name="TBUG" val="0"/>
  <p:tag name="ALLOWFS" val="0"/>
  <p:tag name="ORIGWIDTH" val="260"/>
  <p:tag name="PICTUREFILESIZE" val="36654"/>
</p:tagLst>
</file>

<file path=ppt/tags/tag2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newcommand{\rankrel}[1]{\mathcal{M}_{#1}}&#10;\begin{document}&#10;\begin{minipage}{3in}&#10;$$\begin{array}{ccccccccccccccccc}&#10;\psi &amp;\triangleq&amp; c_1 x' &amp;+&amp; c_2 y'  &amp;+&amp;  c_3 x &amp;+&amp; c_4 y   &amp;+&amp; 1 &amp;\le&amp; 0 \\&#10;\end{array}$$&#10;\end{minipage}&#10;\end{document}&#10;"/>
  <p:tag name="FILENAME" val="TP_tmp"/>
  <p:tag name="FORMAT" val="png256"/>
  <p:tag name="RES" val="1200"/>
  <p:tag name="BLEND" val="0"/>
  <p:tag name="TRANSPARENT" val="0"/>
  <p:tag name="TBUG" val="0"/>
  <p:tag name="ALLOWFS" val="0"/>
  <p:tag name="ORIGWIDTH" val="245"/>
  <p:tag name="PICTUREFILESIZE" val="9782"/>
</p:tagLst>
</file>

<file path=ppt/tags/tag2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newcommand{\rankrel}[1]{\mathcal{M}_{#1}}&#10;\begin{document}&#10;\begin{minipage}{3in}&#10;$$\begin{array}{ccccccccccccccccc}&#10;\psi &amp;\triangleq&amp; c_1 x' &amp;+&amp; c_2 y'  &amp;+&amp;  c_3 x &amp;+&amp; c_4 y   &amp;+&amp; 1 &amp;\le&amp; 0 \\&#10;\end{array}$$&#10;\end{minipage}&#10;\end{document}&#10;"/>
  <p:tag name="FILENAME" val="TP_tmp"/>
  <p:tag name="FORMAT" val="png256"/>
  <p:tag name="RES" val="1200"/>
  <p:tag name="BLEND" val="0"/>
  <p:tag name="TRANSPARENT" val="0"/>
  <p:tag name="TBUG" val="0"/>
  <p:tag name="ALLOWFS" val="0"/>
  <p:tag name="ORIGWIDTH" val="245"/>
  <p:tag name="PICTUREFILESIZE" val="9782"/>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newcommand{\rankrel}[1]{\mathcal{M}_{#1}}&#10;\begin{document}&#10;\begin{minipage}{3in}&#10;$$R \triangleq \begin{array}{cccccccccccccc}&#10;0x' &amp;+&amp; 0y'  &amp;+&amp; -1x &amp;+&amp; 0y &amp;+&amp; 1 &amp;\le&amp; 0 \\&#10;1x' &amp;+&amp; 0y'  &amp;+&amp; -1x &amp;+&amp; 0y &amp;+&amp; 1 &amp;\le&amp; 0 \\&#10;-1x' &amp;+&amp; 0y' &amp;+&amp; 1x &amp;+&amp; 0y &amp;+&amp; -1 &amp;\le&amp; 0 \\&#10;0x' &amp;+&amp; 0y'  &amp;+&amp; 0x &amp;+&amp; -1y &amp;+&amp; 1 &amp;\le&amp; 0\\&#10;0x' &amp;+&amp; -1y' &amp;+&amp; 0x &amp;+&amp; 1y &amp;+&amp; 1 &amp;\le&amp; 0 &#10;\end{array}$$&#10;\end{minipage}&#10;\end{document}&#10;"/>
  <p:tag name="FILENAME" val="TP_tmp"/>
  <p:tag name="FORMAT" val="png256"/>
  <p:tag name="RES" val="1200"/>
  <p:tag name="BLEND" val="0"/>
  <p:tag name="TRANSPARENT" val="0"/>
  <p:tag name="TBUG" val="0"/>
  <p:tag name="ALLOWFS" val="0"/>
  <p:tag name="ORIGWIDTH" val="260"/>
  <p:tag name="PICTUREFILESIZE" val="36654"/>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newcommand{\rankrel}[1]{\mathcal{M}_{#1}}&#10;\begin{document}&#10;\begin{minipage}{3in}&#10;$$\Rightarrow$$&#10;\end{minipage}&#10;\end{document}&#10;"/>
  <p:tag name="FILENAME" val="TP_tmp"/>
  <p:tag name="FORMAT" val="png256"/>
  <p:tag name="RES" val="1200"/>
  <p:tag name="BLEND" val="0"/>
  <p:tag name="TRANSPARENT" val="0"/>
  <p:tag name="TBUG" val="0"/>
  <p:tag name="ALLOWFS" val="0"/>
  <p:tag name="ORIGWIDTH" val="10"/>
  <p:tag name="PICTUREFILESIZE" val="1324"/>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newcommand{\rankrel}[1]{\mathcal{M}_{#1}}&#10;\begin{document}&#10;\begin{minipage}{4in}&#10;\noindent&#10;{\bf Farkas' lemma.} $R \Rightarrow \psi$ {\em iff} there exist&#10;real multipliers $\lambda_1, \ldots, \lambda_5\ge 0$&#10;such that&#10;$$\begin{array}{cccccccccccccc}&#10;c_1 = \sum_{i=1}^5 \lambda_i a_{i,1} &amp; \wedge \cdots \wedge &amp;&#10;&amp; c_4 = \sum_{i=1}^5 \lambda_i a_{i,4} &amp; \wedge &amp;&#10;1\le (\sum_{i=0}^5 \lambda_i b_i)&#10;\end{array}$$&#10;\end{minipage}&#10;\end{document}&#10;"/>
  <p:tag name="FILENAME" val="TP_tmp"/>
  <p:tag name="FORMAT" val="png256"/>
  <p:tag name="RES" val="1200"/>
  <p:tag name="BLEND" val="0"/>
  <p:tag name="TRANSPARENT" val="0"/>
  <p:tag name="TBUG" val="0"/>
  <p:tag name="ALLOWFS" val="0"/>
  <p:tag name="ORIGWIDTH" val="301"/>
  <p:tag name="PICTUREFILESIZE" val="37316"/>
</p:tagLst>
</file>

<file path=ppt/tags/tag2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newcommand{\rankrel}[1]{\mathcal{M}_{#1}}&#10;\begin{document}&#10;\begin{minipage}{4in}&#10;\noindent&#10;{\bf Farkas' lemma.} $R \Rightarrow \psi$ {\em iff} there exist&#10;real multipliers $\lambda_1, \ldots, \lambda_5\ge 0$&#10;such that&#10;$$\begin{array}{cccccccccccccc}&#10;c_1 = \sum_{i=1}^5 \lambda_i a_{i,1} &amp; \wedge \cdots \wedge &amp;&#10;&amp; c_4 = \sum_{i=1}^5 \lambda_i a_{i,4} &amp; \wedge &amp;&#10;1\le (\sum_{i=0}^5 \lambda_i b_i)&#10;\end{array}$$&#10;\end{minipage}&#10;\end{document}&#10;"/>
  <p:tag name="FILENAME" val="TP_tmp"/>
  <p:tag name="FORMAT" val="png256"/>
  <p:tag name="RES" val="1200"/>
  <p:tag name="BLEND" val="0"/>
  <p:tag name="TRANSPARENT" val="0"/>
  <p:tag name="TBUG" val="0"/>
  <p:tag name="ALLOWFS" val="0"/>
  <p:tag name="ORIGWIDTH" val="301"/>
  <p:tag name="PICTUREFILESIZE" val="37316"/>
</p:tagLst>
</file>

<file path=ppt/tags/tag2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newcommand{\rankrel}[1]{\mathcal{M}_{#1}}&#10;\begin{document}&#10;\begin{minipage}{3in}&#10;$$\begin{array}{cccccccccccccc}&#10;c_1 &amp;= &amp; 0\lambda_1 &amp;+&amp; 1 \lambda_2 &amp;+&amp;  -1 \lambda_3 &amp;+&amp; 0 \lambda_4 &amp;+&amp; 0 \lambda_5 \\&#10;c_2 &amp;= &amp; 0\lambda_1 &amp;+&amp; 0 \lambda_2 &amp;+&amp;  0 \lambda_3 &amp;+&amp; 0 \lambda_4 &amp;+&amp; -1 \lambda_5 \\&#10;c_3 &amp;= &amp; -1\lambda_1 &amp;+&amp;  -1 \lambda_2 &amp;+&amp;  1 \lambda_3 &amp;+&amp; 0 \lambda_4 &amp;+&amp; 0 \lambda_5 \\&#10;c_4 &amp;= &amp; 0\lambda_1 &amp;+&amp; 0 \lambda_2 &amp;+&amp;  0 \lambda_3 &amp;+&amp; -1 \lambda_4 &amp;+&amp; 1 \lambda_5 \\&#10;1 &amp;\le &amp; 1 \lambda_1 &amp;+&amp; 1 \lambda_2 &amp;+&amp;  -1 \lambda_3 &amp;+&amp; 1 \lambda_4 &amp;+&amp; 1 \lambda_5 \\&#10;c_1&amp;=&amp;-1 c_3 &amp;\wedge&amp; \lambda_1\ge 0 &amp;\wedge&amp; \lambda_2\ge0 &amp;\wedge&amp; \lambda_3 \ge 0 \\&#10;c_2&amp;=&amp; -1 c_4 &amp;\wedge&amp; \lambda_4\ge 0 &amp;\wedge&amp;\lambda_5\ge 0&#10;\end{array}$$&#10;\end{minipage}&#10;\end{document}&#10;"/>
  <p:tag name="FILENAME" val="TP_tmp"/>
  <p:tag name="FORMAT" val="png256"/>
  <p:tag name="RES" val="1200"/>
  <p:tag name="BLEND" val="0"/>
  <p:tag name="TRANSPARENT" val="0"/>
  <p:tag name="TBUG" val="0"/>
  <p:tag name="ALLOWFS" val="0"/>
  <p:tag name="ORIGWIDTH" val="278"/>
  <p:tag name="PICTUREFILESIZE" val="50970"/>
</p:tagLst>
</file>

<file path=ppt/tags/tag2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newcommand{\rankrel}[1]{\mathcal{M}_{#1}}&#10;\begin{document}&#10;\begin{minipage}{3in}&#10;$$\begin{array}{cccccccccccccc}&#10;c_1 &amp;= &amp; 0\lambda_1 &amp;+&amp; 1 \lambda_2 &amp;+&amp;  -1 \lambda_3 &amp;+&amp; 0 \lambda_4 &amp;+&amp; 0 \lambda_5 \\&#10;c_2 &amp;= &amp; 0\lambda_1 &amp;+&amp; 0 \lambda_2 &amp;+&amp;  0 \lambda_3 &amp;+&amp; 0 \lambda_4 &amp;+&amp; -1 \lambda_5 \\&#10;c_3 &amp;= &amp; -1\lambda_1 &amp;+&amp;  -1 \lambda_2 &amp;+&amp;  1 \lambda_3 &amp;+&amp; 0 \lambda_4 &amp;+&amp; 0 \lambda_5 \\&#10;c_4 &amp;= &amp; 0\lambda_1 &amp;+&amp; 0 \lambda_2 &amp;+&amp;  0 \lambda_3 &amp;+&amp; -1 \lambda_4 &amp;+&amp; 1 \lambda_5 \\&#10;1 &amp;\le &amp; 1 \lambda_1 &amp;+&amp; 1 \lambda_2 &amp;+&amp;  -1 \lambda_3 &amp;+&amp; 1 \lambda_4 &amp;+&amp; 1 \lambda_5 \\&#10;c_1&amp;=&amp;-1 c_3 &amp;\wedge&amp; \lambda_1\ge 0 &amp;\wedge&amp; \lambda_2\ge0 &amp;\wedge&amp; \lambda_3 \ge 0 \\&#10;c_2&amp;=&amp; -1 c_4 &amp;\wedge&amp; \lambda_4\ge 0 &amp;\wedge&amp;\lambda_5\ge 0&#10;\end{array}$$&#10;\end{minipage}&#10;\end{document}&#10;"/>
  <p:tag name="FILENAME" val="TP_tmp"/>
  <p:tag name="FORMAT" val="png256"/>
  <p:tag name="RES" val="1200"/>
  <p:tag name="BLEND" val="0"/>
  <p:tag name="TRANSPARENT" val="0"/>
  <p:tag name="TBUG" val="0"/>
  <p:tag name="ALLOWFS" val="0"/>
  <p:tag name="ORIGWIDTH" val="278"/>
  <p:tag name="PICTUREFILESIZE" val="50970"/>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newcommand{\rankrel}[1]{\mathcal{M}_{#1}}&#10;\begin{document}&#10;\begin{minipage}{3in}&#10;$$\begin{array}{ccccccccc}&#10;f(x',y')  &amp;+&amp;  -f(x,y)   &amp;+&amp; 1 &amp;\le&amp; 0 \\&#10;             &amp;&amp; - f(x',y')  &amp;+&amp; b &amp;\le&amp; 0 &#10;\end{array}$$&#10;\end{minipage}&#10;\end{document}&#10;"/>
  <p:tag name="FILENAME" val="TP_tmp"/>
  <p:tag name="FORMAT" val="png256"/>
  <p:tag name="RES" val="1200"/>
  <p:tag name="BLEND" val="0"/>
  <p:tag name="TRANSPARENT" val="0"/>
  <p:tag name="TBUG" val="0"/>
  <p:tag name="ALLOWFS" val="0"/>
  <p:tag name="ORIGWIDTH" val="170"/>
  <p:tag name="PICTUREFILESIZE" val="13532"/>
</p:tagLst>
</file>

<file path=ppt/tags/tag30.xml><?xml version="1.0" encoding="utf-8"?>
<p:tagLst xmlns:a="http://schemas.openxmlformats.org/drawingml/2006/main" xmlns:r="http://schemas.openxmlformats.org/officeDocument/2006/relationships" xmlns:p="http://schemas.openxmlformats.org/presentationml/2006/main">
  <p:tag name="TIMING" val="|0|0.1|0.1"/>
</p:tagLst>
</file>

<file path=ppt/tags/tag31.xml><?xml version="1.0" encoding="utf-8"?>
<p:tagLst xmlns:a="http://schemas.openxmlformats.org/drawingml/2006/main" xmlns:r="http://schemas.openxmlformats.org/officeDocument/2006/relationships" xmlns:p="http://schemas.openxmlformats.org/presentationml/2006/main">
  <p:tag name="TIMING" val="|0|0.1|0.1"/>
</p:tagLst>
</file>

<file path=ppt/tags/tag32.xml><?xml version="1.0" encoding="utf-8"?>
<p:tagLst xmlns:a="http://schemas.openxmlformats.org/drawingml/2006/main" xmlns:r="http://schemas.openxmlformats.org/officeDocument/2006/relationships" xmlns:p="http://schemas.openxmlformats.org/presentationml/2006/main">
  <p:tag name="TIMING" val="|0|0.1|0.1"/>
</p:tagLst>
</file>

<file path=ppt/tags/tag33.xml><?xml version="1.0" encoding="utf-8"?>
<p:tagLst xmlns:a="http://schemas.openxmlformats.org/drawingml/2006/main" xmlns:r="http://schemas.openxmlformats.org/officeDocument/2006/relationships" xmlns:p="http://schemas.openxmlformats.org/presentationml/2006/main">
  <p:tag name="TIMING" val="|0|0.1|0.1"/>
</p:tagLst>
</file>

<file path=ppt/tags/tag34.xml><?xml version="1.0" encoding="utf-8"?>
<p:tagLst xmlns:a="http://schemas.openxmlformats.org/drawingml/2006/main" xmlns:r="http://schemas.openxmlformats.org/officeDocument/2006/relationships" xmlns:p="http://schemas.openxmlformats.org/presentationml/2006/main">
  <p:tag name="TIMING" val="|33.1|7.4|11.4|5.6|7.8|3.2"/>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newcommand{\rankrel}[1]{\mathcal{M}_{#1}}&#10;\begin{document}&#10;\begin{minipage}{3in}&#10;$$\begin{array}{cccccccccccccc}&#10;0x' &amp;+&amp; 0y'  &amp;+&amp; -1x &amp;+&amp; 0y &amp;+&amp; 1 &amp;\le&amp; 0 \\&#10;1x' &amp;+&amp; 0y'  &amp;+&amp; -1x &amp;+&amp; 0y &amp;+&amp; 1 &amp;\le&amp; 0 \\&#10;-1x' &amp;+&amp; 0y' &amp;+&amp; 1x &amp;+&amp; 0y &amp;+&amp; -1 &amp;\le&amp; 0 \\&#10;0x' &amp;+&amp; 0y'  &amp;+&amp; 0x &amp;+&amp; -1y &amp;+&amp; 1 &amp;\le&amp; 0\\&#10;0x' &amp;+&amp; -1y' &amp;+&amp; 0x &amp;+&amp; 1y &amp;+&amp; 1 &amp;\le&amp; 0 &#10;\end{array}$$&#10;\end{minipage}&#10;\end{document}&#10;"/>
  <p:tag name="FILENAME" val="TP_tmp"/>
  <p:tag name="FORMAT" val="png256"/>
  <p:tag name="RES" val="1200"/>
  <p:tag name="BLEND" val="0"/>
  <p:tag name="TRANSPARENT" val="0"/>
  <p:tag name="TBUG" val="0"/>
  <p:tag name="ALLOWFS" val="0"/>
  <p:tag name="ORIGWIDTH" val="234"/>
  <p:tag name="PICTUREFILESIZE" val="33810"/>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newcommand{\rankrel}[1]{\mathcal{M}_{#1}}&#10;\begin{document}&#10;\begin{minipage}{3in}&#10;$$\subseteq$$&#10;\end{minipage}&#10;\end{document}&#10;"/>
  <p:tag name="FILENAME" val="TP_tmp"/>
  <p:tag name="FORMAT" val="png256"/>
  <p:tag name="RES" val="1200"/>
  <p:tag name="BLEND" val="0"/>
  <p:tag name="TRANSPARENT" val="0"/>
  <p:tag name="TBUG" val="0"/>
  <p:tag name="ALLOWFS" val="0"/>
  <p:tag name="ORIGWIDTH" val="7"/>
  <p:tag name="PICTUREFILESIZE" val="1222"/>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newcommand{\rankrel}[1]{\mathcal{M}_{#1}}&#10;\begin{document}&#10;\begin{minipage}{3in}&#10;$$\begin{array}{ccc}&#10;f(x,y) &amp;&gt;&amp; f(x',y') \\&#10;f(x',y') &amp;\ge&amp; b \\&#10;\end{array}$$&#10;\end{minipage}&#10;\end{document}&#10;"/>
  <p:tag name="FILENAME" val="TP_tmp"/>
  <p:tag name="FORMAT" val="png256"/>
  <p:tag name="RES" val="1200"/>
  <p:tag name="BLEND" val="0"/>
  <p:tag name="TRANSPARENT" val="0"/>
  <p:tag name="TBUG" val="0"/>
  <p:tag name="ALLOWFS" val="0"/>
  <p:tag name="ORIGWIDTH" val="97"/>
  <p:tag name="PICTUREFILESIZE" val="9752"/>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newcommand{\rankrel}[1]{\mathcal{M}_{#1}}&#10;\begin{document}&#10;\begin{minipage}{3in}&#10;$$\begin{array}{ccccccccc}&#10;f(x',y')  &amp;+&amp;  -f(x,y)   &amp;+&amp; 1 &amp;\le&amp; 0 \\&#10;             &amp;&amp; - f(x',y')  &amp;+&amp; b &amp;\le&amp; 0 &#10;\end{array}$$&#10;\end{minipage}&#10;\end{document}&#10;"/>
  <p:tag name="FILENAME" val="TP_tmp"/>
  <p:tag name="FORMAT" val="png256"/>
  <p:tag name="RES" val="1200"/>
  <p:tag name="BLEND" val="0"/>
  <p:tag name="TRANSPARENT" val="0"/>
  <p:tag name="TBUG" val="0"/>
  <p:tag name="ALLOWFS" val="0"/>
  <p:tag name="ORIGWIDTH" val="170"/>
  <p:tag name="PICTUREFILESIZE" val="13532"/>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newcommand{\rankrel}[1]{\mathcal{M}_{#1}}&#10;\begin{document}&#10;\begin{minipage}{3in}&#10;$$\begin{array}{cccccccccccccc}&#10;0x' &amp;+&amp; 0y'  &amp;+&amp; -1x &amp;+&amp; 0y &amp;+&amp; 1 &amp;\le&amp; 0 \\&#10;1x' &amp;+&amp; 0y'  &amp;+&amp; -1x &amp;+&amp; 0y &amp;+&amp; 1 &amp;\le&amp; 0 \\&#10;-1x' &amp;+&amp; 0y' &amp;+&amp; 1x &amp;+&amp; 0y &amp;+&amp; -1 &amp;\le&amp; 0 \\&#10;0x' &amp;+&amp; 0y'  &amp;+&amp; 0x &amp;+&amp; -1y &amp;+&amp; 1 &amp;\le&amp; 0\\&#10;0x' &amp;+&amp; -1y' &amp;+&amp; 0x &amp;+&amp; 1y &amp;+&amp; 1 &amp;\le&amp; 0 &#10;\end{array}$$&#10;\end{minipage}&#10;\end{document}&#10;"/>
  <p:tag name="FILENAME" val="TP_tmp"/>
  <p:tag name="FORMAT" val="png256"/>
  <p:tag name="RES" val="1200"/>
  <p:tag name="BLEND" val="0"/>
  <p:tag name="TRANSPARENT" val="0"/>
  <p:tag name="TBUG" val="0"/>
  <p:tag name="ALLOWFS" val="0"/>
  <p:tag name="ORIGWIDTH" val="234"/>
  <p:tag name="PICTUREFILESIZE" val="33810"/>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newcommand{\rankrel}[1]{\mathcal{M}_{#1}}&#10;\begin{document}&#10;\begin{minipage}{3in}&#10;$$\subseteq$$&#10;\end{minipage}&#10;\end{document}&#10;"/>
  <p:tag name="FILENAME" val="TP_tmp"/>
  <p:tag name="FORMAT" val="png256"/>
  <p:tag name="RES" val="1200"/>
  <p:tag name="BLEND" val="0"/>
  <p:tag name="TRANSPARENT" val="0"/>
  <p:tag name="TBUG" val="0"/>
  <p:tag name="ALLOWFS" val="0"/>
  <p:tag name="ORIGWIDTH" val="7"/>
  <p:tag name="PICTUREFILESIZE" val="1222"/>
</p:tagLst>
</file>

<file path=ppt/theme/theme1.xml><?xml version="1.0" encoding="utf-8"?>
<a:theme xmlns:a="http://schemas.openxmlformats.org/drawingml/2006/main" name="MSR_PPT template_07_light">
  <a:themeElements>
    <a:clrScheme name="MSR 2007">
      <a:dk1>
        <a:srgbClr val="000000"/>
      </a:dk1>
      <a:lt1>
        <a:srgbClr val="FFFFFF"/>
      </a:lt1>
      <a:dk2>
        <a:srgbClr val="3F3F3F"/>
      </a:dk2>
      <a:lt2>
        <a:srgbClr val="FFFFFF"/>
      </a:lt2>
      <a:accent1>
        <a:srgbClr val="FFDF79"/>
      </a:accent1>
      <a:accent2>
        <a:srgbClr val="5782B5"/>
      </a:accent2>
      <a:accent3>
        <a:srgbClr val="E28A54"/>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3074916C7A05429E3860C96E939D68" ma:contentTypeVersion="3" ma:contentTypeDescription="Create a new document." ma:contentTypeScope="" ma:versionID="2f9d0a3e4dab1dbcfa92ef49294c9fd6">
  <xsd:schema xmlns:xsd="http://www.w3.org/2001/XMLSchema" xmlns:p="http://schemas.microsoft.com/office/2006/metadata/properties" targetNamespace="http://schemas.microsoft.com/office/2006/metadata/properties" ma:root="true" ma:fieldsID="1767b50499e116a953c72fb09f4df49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F50A16-2F0A-48CD-98C8-4E4AE3627974}">
  <ds:schemaRefs>
    <ds:schemaRef ds:uri="http://schemas.microsoft.com/office/2006/metadata/properties"/>
  </ds:schemaRefs>
</ds:datastoreItem>
</file>

<file path=customXml/itemProps2.xml><?xml version="1.0" encoding="utf-8"?>
<ds:datastoreItem xmlns:ds="http://schemas.openxmlformats.org/officeDocument/2006/customXml" ds:itemID="{C609024F-16CA-4CA6-95A1-D32F69EDB8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7F898CC-13F8-471E-88EA-EFAA80FECF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MSR_PPT template_07_light</Template>
  <TotalTime>12243</TotalTime>
  <Words>10593</Words>
  <Application>Microsoft Office PowerPoint</Application>
  <PresentationFormat>On-screen Show (4:3)</PresentationFormat>
  <Paragraphs>2868</Paragraphs>
  <Slides>231</Slides>
  <Notes>54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231</vt:i4>
      </vt:variant>
    </vt:vector>
  </HeadingPairs>
  <TitlesOfParts>
    <vt:vector size="234" baseType="lpstr">
      <vt:lpstr>MSR_PPT template_07_light</vt:lpstr>
      <vt:lpstr>Equation</vt:lpstr>
      <vt:lpstr>Microsoft Office Visio Drawing</vt:lpstr>
      <vt:lpstr>Satisfiability Modulo Theories solvers in  Program Analysis and Verification </vt:lpstr>
      <vt:lpstr>Tutorial overview</vt:lpstr>
      <vt:lpstr>Slide 3</vt:lpstr>
      <vt:lpstr>Domains from programs</vt:lpstr>
      <vt:lpstr>Satisfiability Modulo Theories (SMT)</vt:lpstr>
      <vt:lpstr>Slide 6</vt:lpstr>
      <vt:lpstr>Some takeaways from Applications</vt:lpstr>
      <vt:lpstr>Program Verification</vt:lpstr>
      <vt:lpstr>Test case generation</vt:lpstr>
      <vt:lpstr>Static Driver Verifier </vt:lpstr>
      <vt:lpstr>More applications</vt:lpstr>
      <vt:lpstr>Slide 12</vt:lpstr>
      <vt:lpstr>Slide 13</vt:lpstr>
      <vt:lpstr>What is Pex</vt:lpstr>
      <vt:lpstr>ArrayList: The Spec</vt:lpstr>
      <vt:lpstr>ArrayList: AddItem Test</vt:lpstr>
      <vt:lpstr>ArrayList: Starting Pex…</vt:lpstr>
      <vt:lpstr>ArrayList: Run 1, (0,null)</vt:lpstr>
      <vt:lpstr>ArrayList: Run 1, (0,null)</vt:lpstr>
      <vt:lpstr>ArrayList: Run 1, (0,null)</vt:lpstr>
      <vt:lpstr>ArrayList: Run 1, (0,null)</vt:lpstr>
      <vt:lpstr>ArrayList: Picking the next branch to cover</vt:lpstr>
      <vt:lpstr>ArrayList: Solve constraints using SMT solver</vt:lpstr>
      <vt:lpstr>ArrayList: Run 2, (1, null)</vt:lpstr>
      <vt:lpstr>ArrayList: Pick new branch</vt:lpstr>
      <vt:lpstr>ArrayList: Run 3, (-1, null)</vt:lpstr>
      <vt:lpstr>ArrayList: Run 3, (-1, null)</vt:lpstr>
      <vt:lpstr>ArrayList: Run 3, (-1, null)</vt:lpstr>
      <vt:lpstr>Slide 29</vt:lpstr>
      <vt:lpstr>White box testing in practice</vt:lpstr>
      <vt:lpstr>White box testing in practice</vt:lpstr>
      <vt:lpstr>Slide 32</vt:lpstr>
      <vt:lpstr>Slide 33</vt:lpstr>
      <vt:lpstr>Slide 34</vt:lpstr>
      <vt:lpstr>Slide 35</vt:lpstr>
      <vt:lpstr>Slide 36</vt:lpstr>
      <vt:lpstr>Slide 37</vt:lpstr>
      <vt:lpstr>Slide 38</vt:lpstr>
      <vt:lpstr>Slide 39</vt:lpstr>
      <vt:lpstr>Constraint Solving: Preprocessing</vt:lpstr>
      <vt:lpstr>Constraint Solving: Z3</vt:lpstr>
      <vt:lpstr>Monitoring by Code Instrumentation</vt:lpstr>
      <vt:lpstr>Slide 43</vt:lpstr>
      <vt:lpstr>Verifying Compilers</vt:lpstr>
      <vt:lpstr>Spec# Approach for a Verifying Compiler</vt:lpstr>
      <vt:lpstr>Basic verifier architecture</vt:lpstr>
      <vt:lpstr>Verification architecture</vt:lpstr>
      <vt:lpstr>Modeling execution traces</vt:lpstr>
      <vt:lpstr>States and execution traces</vt:lpstr>
      <vt:lpstr>Command language</vt:lpstr>
      <vt:lpstr>Command language</vt:lpstr>
      <vt:lpstr>Command language</vt:lpstr>
      <vt:lpstr>Reasoning about execution traces</vt:lpstr>
      <vt:lpstr>Reasoning about execution traces</vt:lpstr>
      <vt:lpstr>Weakest preconditions</vt:lpstr>
      <vt:lpstr>Structured if statement</vt:lpstr>
      <vt:lpstr>Dijkstra's guarded command</vt:lpstr>
      <vt:lpstr>Picking any good value</vt:lpstr>
      <vt:lpstr>Procedures</vt:lpstr>
      <vt:lpstr>Procedure example</vt:lpstr>
      <vt:lpstr>Procedures</vt:lpstr>
      <vt:lpstr>Procedure implementations</vt:lpstr>
      <vt:lpstr>While loop with loop invariant</vt:lpstr>
      <vt:lpstr>Properties of the heap</vt:lpstr>
      <vt:lpstr>Properties of the heap</vt:lpstr>
      <vt:lpstr>Methods</vt:lpstr>
      <vt:lpstr>Spec# Chunker.NextChunk translation</vt:lpstr>
      <vt:lpstr>Z3 &amp; Program Verification</vt:lpstr>
      <vt:lpstr>Slide 69</vt:lpstr>
      <vt:lpstr>Overview</vt:lpstr>
      <vt:lpstr>Example</vt:lpstr>
      <vt:lpstr>Example</vt:lpstr>
      <vt:lpstr>Example</vt:lpstr>
      <vt:lpstr>Example</vt:lpstr>
      <vt:lpstr>Example</vt:lpstr>
      <vt:lpstr>Example</vt:lpstr>
      <vt:lpstr>Example</vt:lpstr>
      <vt:lpstr>Observations about SLAM</vt:lpstr>
      <vt:lpstr>Syntatic Sugar</vt:lpstr>
      <vt:lpstr>Predicate Abstraction: c2bp</vt:lpstr>
      <vt:lpstr>Abstracting Assignments via WP</vt:lpstr>
      <vt:lpstr>WP Problem</vt:lpstr>
      <vt:lpstr>Abstracting Expressions via F</vt:lpstr>
      <vt:lpstr>ImpliesF(e) and ImpliedByF(e) </vt:lpstr>
      <vt:lpstr>Computing ImpliesF(e)</vt:lpstr>
      <vt:lpstr>Computing ImpliesF(e)</vt:lpstr>
      <vt:lpstr>Abstracting Assignments</vt:lpstr>
      <vt:lpstr>Assignment Example</vt:lpstr>
      <vt:lpstr>Abstracting Assumes</vt:lpstr>
      <vt:lpstr>Newton</vt:lpstr>
      <vt:lpstr>Z3 &amp; Static Driver Verifier</vt:lpstr>
      <vt:lpstr>Unsatisfiable cores</vt:lpstr>
      <vt:lpstr>Slide 93</vt:lpstr>
      <vt:lpstr>Microsoft Hypervisor</vt:lpstr>
      <vt:lpstr>Slide 95</vt:lpstr>
      <vt:lpstr>What is to be verified?</vt:lpstr>
      <vt:lpstr>Slide 97</vt:lpstr>
      <vt:lpstr>HAVOC's Architecture</vt:lpstr>
      <vt:lpstr>Heaps and Shapes</vt:lpstr>
      <vt:lpstr>Precise and expressive heap reasoning</vt:lpstr>
      <vt:lpstr>Annotation Language &amp; Logic</vt:lpstr>
      <vt:lpstr>Efficient logic for program verification</vt:lpstr>
      <vt:lpstr>Slide 103</vt:lpstr>
      <vt:lpstr>DASH Algorithm</vt:lpstr>
      <vt:lpstr>Slide 105</vt:lpstr>
      <vt:lpstr>Slide 106</vt:lpstr>
      <vt:lpstr>  </vt:lpstr>
      <vt:lpstr>Slide 108</vt:lpstr>
      <vt:lpstr> Example</vt:lpstr>
      <vt:lpstr>Slide 110</vt:lpstr>
      <vt:lpstr>Slide 111</vt:lpstr>
      <vt:lpstr> Example</vt:lpstr>
      <vt:lpstr>Proof!</vt:lpstr>
      <vt:lpstr>Yogi's solver interface</vt:lpstr>
      <vt:lpstr>Slide 115</vt:lpstr>
      <vt:lpstr>Slide 116</vt:lpstr>
      <vt:lpstr>Finding the buffer overflow</vt:lpstr>
      <vt:lpstr>Slide 118</vt:lpstr>
      <vt:lpstr>Form Byron Cook's blog</vt:lpstr>
      <vt:lpstr>Does this program Terminate?</vt:lpstr>
      <vt:lpstr>Rank function synthesis</vt:lpstr>
      <vt:lpstr>Rank function synthesis</vt:lpstr>
      <vt:lpstr>Rank function synthesis</vt:lpstr>
      <vt:lpstr>Rank function synthesis</vt:lpstr>
      <vt:lpstr>Rank function synthesis – simplified version</vt:lpstr>
      <vt:lpstr>Rank function synthesis</vt:lpstr>
      <vt:lpstr>Rank function synthesis</vt:lpstr>
      <vt:lpstr>Rank function synthesis</vt:lpstr>
      <vt:lpstr>Slide 129</vt:lpstr>
      <vt:lpstr>Loop invariants</vt:lpstr>
      <vt:lpstr>Loop invariants</vt:lpstr>
      <vt:lpstr>Loop invariants  Existential</vt:lpstr>
      <vt:lpstr>Loop invariants  SMT solving</vt:lpstr>
      <vt:lpstr>Program Verification: Example</vt:lpstr>
      <vt:lpstr>Digression: Bit-vectors and Z3</vt:lpstr>
      <vt:lpstr>Digression: Bit-vectors and Z3</vt:lpstr>
      <vt:lpstr>Slide 137</vt:lpstr>
      <vt:lpstr>Programs as transition systems</vt:lpstr>
      <vt:lpstr>Abstract abstraction</vt:lpstr>
      <vt:lpstr>Abstract abstraction</vt:lpstr>
      <vt:lpstr>Abstraction using SMT</vt:lpstr>
      <vt:lpstr>Abstraction: Linear congruences    </vt:lpstr>
      <vt:lpstr>Example</vt:lpstr>
      <vt:lpstr>Abstraction: Linear congruences</vt:lpstr>
      <vt:lpstr>Abstraction: Linear congruences</vt:lpstr>
      <vt:lpstr>Slide 146</vt:lpstr>
      <vt:lpstr>Goal:Model Based Development</vt:lpstr>
      <vt:lpstr>Symbolic Reachability</vt:lpstr>
      <vt:lpstr>Bounded-reachability formula </vt:lpstr>
      <vt:lpstr>Array model programs and quantifier elimination</vt:lpstr>
      <vt:lpstr>Implementation using the SMT solver Z3</vt:lpstr>
      <vt:lpstr>A different example:  Adaptive Planning with Finite Horizon Lookahead</vt:lpstr>
      <vt:lpstr>Slide 153</vt:lpstr>
      <vt:lpstr>Context</vt:lpstr>
      <vt:lpstr>Goal: safely run untrusted code</vt:lpstr>
      <vt:lpstr>Mark-sweep and copying collectors</vt:lpstr>
      <vt:lpstr>Garbage collector properties</vt:lpstr>
      <vt:lpstr>Proving safety</vt:lpstr>
      <vt:lpstr>Controlling quantifier instantiation</vt:lpstr>
      <vt:lpstr>Controlling quantifier instantiation</vt:lpstr>
      <vt:lpstr>Slide 161</vt:lpstr>
      <vt:lpstr>Verifying protocol  reference implementations</vt:lpstr>
      <vt:lpstr>Example: access control for files</vt:lpstr>
      <vt:lpstr>Access control with refinement types</vt:lpstr>
      <vt:lpstr>Slide 165</vt:lpstr>
      <vt:lpstr>Slide 166</vt:lpstr>
      <vt:lpstr>Slide 167</vt:lpstr>
      <vt:lpstr>Slide 168</vt:lpstr>
      <vt:lpstr>Slide 169</vt:lpstr>
      <vt:lpstr>Slide 170</vt:lpstr>
      <vt:lpstr>Slide 171</vt:lpstr>
      <vt:lpstr>Slide 172</vt:lpstr>
      <vt:lpstr>Language of logic - summary</vt:lpstr>
      <vt:lpstr>Language: Signatures</vt:lpstr>
      <vt:lpstr>Language: Terms</vt:lpstr>
      <vt:lpstr>Language: Atomic Formulas</vt:lpstr>
      <vt:lpstr>Language: Quantifier free formulas</vt:lpstr>
      <vt:lpstr>Language: Formulas</vt:lpstr>
      <vt:lpstr>Theories</vt:lpstr>
      <vt:lpstr>Models (Semantics)</vt:lpstr>
      <vt:lpstr>T-Satisfiability </vt:lpstr>
      <vt:lpstr>T-Validity</vt:lpstr>
      <vt:lpstr>Checking validity</vt:lpstr>
      <vt:lpstr>Checking Validity – the morale</vt:lpstr>
      <vt:lpstr>Clauses – CNF conversion</vt:lpstr>
      <vt:lpstr>Clauses – CNF conversion</vt:lpstr>
      <vt:lpstr>Clauses – CNF conversion</vt:lpstr>
      <vt:lpstr>Clauses - CNF</vt:lpstr>
      <vt:lpstr>Slide 189</vt:lpstr>
      <vt:lpstr>DPLL - classique</vt:lpstr>
      <vt:lpstr>Modern DPLL – as transitions</vt:lpstr>
      <vt:lpstr>Modern DPLL – as transitions</vt:lpstr>
      <vt:lpstr>Slide 193</vt:lpstr>
      <vt:lpstr> DPLL(E)</vt:lpstr>
      <vt:lpstr>E - conflicts</vt:lpstr>
      <vt:lpstr>E - conflicts</vt:lpstr>
      <vt:lpstr>Slide 197</vt:lpstr>
      <vt:lpstr>Approaches to linear arithmetic</vt:lpstr>
      <vt:lpstr>Slide 199</vt:lpstr>
      <vt:lpstr>Nelson-Oppen procedure</vt:lpstr>
      <vt:lpstr>NO – reduced guessing</vt:lpstr>
      <vt:lpstr>Model-based combination</vt:lpstr>
      <vt:lpstr>Model-based combination</vt:lpstr>
      <vt:lpstr>Slide 204</vt:lpstr>
      <vt:lpstr>Theory of arrays</vt:lpstr>
      <vt:lpstr>Decision procedures for arrays</vt:lpstr>
      <vt:lpstr>Slide 207</vt:lpstr>
      <vt:lpstr>DPLL(QT) – cute quantifiers</vt:lpstr>
      <vt:lpstr>DPLL(QT) </vt:lpstr>
      <vt:lpstr>DPLL(QT)</vt:lpstr>
      <vt:lpstr>DPLL(QT)</vt:lpstr>
      <vt:lpstr>DPLL(QT)  with E-matching</vt:lpstr>
      <vt:lpstr>DPLL(QT)  with E-matching</vt:lpstr>
      <vt:lpstr>Slide 214</vt:lpstr>
      <vt:lpstr>Main features</vt:lpstr>
      <vt:lpstr>Web</vt:lpstr>
      <vt:lpstr>Supporting material</vt:lpstr>
      <vt:lpstr>Z3: Core System Components</vt:lpstr>
      <vt:lpstr>Example: C API </vt:lpstr>
      <vt:lpstr>Example: SMT-LIB</vt:lpstr>
      <vt:lpstr>SMT-LIB syntax – basics</vt:lpstr>
      <vt:lpstr>SMT-LIB syntax - basics</vt:lpstr>
      <vt:lpstr>SMT-LIB – encodings</vt:lpstr>
      <vt:lpstr>Quantifiers</vt:lpstr>
      <vt:lpstr>Using the Z3 (managed) API</vt:lpstr>
      <vt:lpstr>Using the Z3 (managed) API</vt:lpstr>
      <vt:lpstr>Enumerating models</vt:lpstr>
      <vt:lpstr>Enumerating models</vt:lpstr>
      <vt:lpstr>Enumerating models</vt:lpstr>
      <vt:lpstr>Push, Pop</vt:lpstr>
      <vt:lpstr>Push, Pop – but reuse search</vt:lpstr>
    </vt:vector>
  </TitlesOfParts>
  <Manager>&lt;Content Manager Name Here&gt;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Name of Event</dc:subject>
  <dc:creator>Colleen Nelson</dc:creator>
  <dc:description>Template: Mark Johnson, Silver Fox Productions Inc.
Formatting:
Event Date:
Event Location:
Audience:</dc:description>
  <cp:lastModifiedBy>Nikolaj Bjorner</cp:lastModifiedBy>
  <cp:revision>576</cp:revision>
  <dcterms:created xsi:type="dcterms:W3CDTF">2007-07-26T21:26:45Z</dcterms:created>
  <dcterms:modified xsi:type="dcterms:W3CDTF">2008-08-19T19:45:05Z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0x0101006E3074916C7A05429E3860C96E939D68</vt:lpwstr>
  </property>
</Properties>
</file>